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19"/>
  </p:notesMasterIdLst>
  <p:sldIdLst>
    <p:sldId id="279" r:id="rId2"/>
    <p:sldId id="280" r:id="rId3"/>
    <p:sldId id="281" r:id="rId4"/>
    <p:sldId id="345" r:id="rId5"/>
    <p:sldId id="328" r:id="rId6"/>
    <p:sldId id="336" r:id="rId7"/>
    <p:sldId id="330" r:id="rId8"/>
    <p:sldId id="333" r:id="rId9"/>
    <p:sldId id="334" r:id="rId10"/>
    <p:sldId id="346" r:id="rId11"/>
    <p:sldId id="323" r:id="rId12"/>
    <p:sldId id="327" r:id="rId13"/>
    <p:sldId id="341" r:id="rId14"/>
    <p:sldId id="343" r:id="rId15"/>
    <p:sldId id="342" r:id="rId16"/>
    <p:sldId id="344" r:id="rId17"/>
    <p:sldId id="324" r:id="rId18"/>
  </p:sldIdLst>
  <p:sldSz cx="12192000" cy="6858000"/>
  <p:notesSz cx="6858000" cy="9144000"/>
  <p:embeddedFontLst>
    <p:embeddedFont>
      <p:font typeface="Open Sans" panose="020B0606030504020204" pitchFamily="34" charset="0"/>
      <p:regular r:id="rId20"/>
      <p:bold r:id="rId21"/>
      <p:italic r:id="rId22"/>
      <p:boldItalic r:id="rId23"/>
    </p:embeddedFont>
    <p:embeddedFont>
      <p:font typeface="Roboto" panose="02000000000000000000" pitchFamily="2" charset="0"/>
      <p:regular r:id="rId24"/>
      <p:bold r:id="rId25"/>
      <p:italic r:id="rId26"/>
      <p:boldItalic r:id="rId27"/>
    </p:embeddedFont>
    <p:embeddedFont>
      <p:font typeface="Roboto Black" panose="02000000000000000000" pitchFamily="2" charset="0"/>
      <p:bold r:id="rId28"/>
      <p:boldItalic r:id="rId29"/>
    </p:embeddedFont>
    <p:embeddedFont>
      <p:font typeface="Source Sans Pro" panose="020B0503030403020204"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gycnmhzz8yAx1iDHbeYDXQSz63/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89371D-0DA2-8BA0-1A07-F4F16B21A4EA}" name="Staci VanArt" initials="SV" userId="S::svanart@iu11.org::eacf06f6-97a6-46ac-bc5f-3ebf0c400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46F"/>
    <a:srgbClr val="2E6E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29028B-C65D-451E-A337-79832689E3CC}" v="2385" dt="2024-12-18T13:59:51.1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01" autoAdjust="0"/>
    <p:restoredTop sz="93734" autoAdjust="0"/>
  </p:normalViewPr>
  <p:slideViewPr>
    <p:cSldViewPr snapToGrid="0">
      <p:cViewPr varScale="1">
        <p:scale>
          <a:sx n="77" d="100"/>
          <a:sy n="77" d="100"/>
        </p:scale>
        <p:origin x="456" y="96"/>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51"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2.fntdata"/><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font" Target="fonts/font13.fntdata"/><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57" Type="http://schemas.microsoft.com/office/2018/10/relationships/authors" Target="author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font" Target="fonts/font12.fntdata"/><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56"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30728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3CDDB-C361-1C50-78BC-38BBF68273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C1E72-D708-31C4-0AC6-89541C75EC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3B8C21-A98A-1BE6-0DD0-93A98B3501C8}"/>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3F77EE66-70EB-C6C4-2055-37E1ACDD531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45303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227FA-2C0E-8659-6E37-CAF0FE6384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5D82AC-1601-A07C-F1D1-CA560F54BE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23C13B-4C26-9860-9B41-20F62EAA888E}"/>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5F5D05FB-9E05-E790-9F39-5DB27C06F381}"/>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4865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F17CA-E5BB-4A32-94B6-B47BE6C4C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E98745-2B2E-A203-8CA0-A1492112D6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6DAFA8-B351-8D5F-4079-329B2794C116}"/>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2C26D5AF-717F-4E4E-DBF1-84C01B90188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1604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279CD-1793-1B19-0A15-932FF1DCE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D4A88A-8B02-AFD2-BF1C-FDE0C9145D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E6156D-94AA-871A-B317-E8F3F2E28611}"/>
              </a:ext>
            </a:extLst>
          </p:cNvPr>
          <p:cNvSpPr>
            <a:spLocks noGrp="1"/>
          </p:cNvSpPr>
          <p:nvPr>
            <p:ph type="body" idx="1"/>
          </p:nvPr>
        </p:nvSpPr>
        <p:spPr/>
        <p:txBody>
          <a:bodyPr/>
          <a:lstStyle/>
          <a:p>
            <a:pPr lvl="0"/>
            <a:endParaRPr lang="en-US" dirty="0">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FE856965-5E34-3AE8-D09A-5FFCAEF6E1E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070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147C6-83F3-AFF1-48AE-0879F3FBB1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1D2EBF-207D-4130-C1D8-9C470FCED9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8F8A67-183D-70D1-7ADC-813C6E37E276}"/>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Explain that students must practice the process of summarizing evidence from the passages because if too much is taken word for word, this is plagiarism, and they could receive a score of 0. </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Emphasize the importance of first learning the process by practicing it. Then, it is important to make sure the process can be done within 45 minutes. </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Explain that time will need to be set aside for reading, planning and writing and checking and revising. The recommended times are just guidelines and can be individually tailored to meet their needs.</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Explain that it is important to also practice typing skills since the extended response will need to be typed. There are many free typing programs students can use to practice. One popular site is https://www.typing.com/. </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Can use the online scoring tool self-assess additional practice: Online scoring tool. (Teacher can also use this tool to assess students’ work). </a:t>
            </a:r>
          </a:p>
        </p:txBody>
      </p:sp>
      <p:sp>
        <p:nvSpPr>
          <p:cNvPr id="4" name="Slide Number Placeholder 3">
            <a:extLst>
              <a:ext uri="{FF2B5EF4-FFF2-40B4-BE49-F238E27FC236}">
                <a16:creationId xmlns:a16="http://schemas.microsoft.com/office/drawing/2014/main" id="{67CA40BB-9377-E523-B8C5-FA662568DB3F}"/>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39130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C53AA-0BF8-CC6C-9581-1A48260C9D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A034E5-053A-D5FB-E34F-4210C97A54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BEFBF4-CA44-CCC9-72BE-AA8489D2C99B}"/>
              </a:ext>
            </a:extLst>
          </p:cNvPr>
          <p:cNvSpPr>
            <a:spLocks noGrp="1"/>
          </p:cNvSpPr>
          <p:nvPr>
            <p:ph type="body" idx="1"/>
          </p:nvPr>
        </p:nvSpPr>
        <p:spPr/>
        <p:txBody>
          <a:bodyPr/>
          <a:lstStyle/>
          <a:p>
            <a:pPr marL="0" lvl="1" indent="0" rtl="0"/>
            <a:endParaRPr lang="en-US" sz="1200" b="0" dirty="0">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3F7E2CE6-6DC3-CA0F-1737-22BCAD3E9AA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21755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70AA7-554E-FABF-65D2-15220787CE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DEF707-A310-93AE-1DC3-7256A7328B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82330D-A731-8DE9-D8E2-7C1B3F629EAD}"/>
              </a:ext>
            </a:extLst>
          </p:cNvPr>
          <p:cNvSpPr>
            <a:spLocks noGrp="1"/>
          </p:cNvSpPr>
          <p:nvPr>
            <p:ph type="body" idx="1"/>
          </p:nvPr>
        </p:nvSpPr>
        <p:spPr/>
        <p:txBody>
          <a:bodyPr/>
          <a:lstStyle/>
          <a:p>
            <a:pPr marL="171450" indent="-171450" rtl="0">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ea typeface="Source Sans Pro" panose="020B0503030403020204" pitchFamily="34" charset="0"/>
              </a:rPr>
              <a:t>Make sure students have a copy of the passages/writing prompt selected for this assignment. (For the summative assessment, it is recommended that you assign one of the prompts/passages from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’s Sample Extended Response Passages and Prompts for Classroom Practice. )</a:t>
            </a:r>
          </a:p>
          <a:p>
            <a:pPr marL="171450" indent="-171450" rtl="0">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ea typeface="Source Sans Pro" panose="020B0503030403020204" pitchFamily="34" charset="0"/>
              </a:rPr>
              <a:t>Tell them they will read the writing prompt and the passage and organize their thoughts.</a:t>
            </a:r>
          </a:p>
          <a:p>
            <a:pPr marL="171450" indent="-171450" rtl="0">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ea typeface="Source Sans Pro" panose="020B0503030403020204" pitchFamily="34" charset="0"/>
              </a:rPr>
              <a:t>Will write an extended response analyzing the arguments presented in the two passages. In your response, develop an argument in which you explain how one position is better supported than the other. Incorporate relevant and specific evidence from both sources to support your argument. </a:t>
            </a:r>
          </a:p>
          <a:p>
            <a:pPr marL="171450" indent="-171450" rtl="0">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ea typeface="Source Sans Pro" panose="020B0503030403020204" pitchFamily="34" charset="0"/>
              </a:rPr>
              <a:t>Use a copy of the Organizing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Extended Response worksheet to complete this assignment. https://docs.google.com/document/d/1u0Rz4OgHk6CiEC9Udi-j770KYTuvuvydVhmyovLDd6k/copy?usp=sharing</a:t>
            </a:r>
          </a:p>
          <a:p>
            <a:pPr marL="171450" indent="-171450" rtl="0">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ea typeface="Source Sans Pro" panose="020B0503030403020204" pitchFamily="34" charset="0"/>
              </a:rPr>
              <a:t>Score at least 2/6 on extended response rubric</a:t>
            </a:r>
          </a:p>
        </p:txBody>
      </p:sp>
      <p:sp>
        <p:nvSpPr>
          <p:cNvPr id="4" name="Slide Number Placeholder 3">
            <a:extLst>
              <a:ext uri="{FF2B5EF4-FFF2-40B4-BE49-F238E27FC236}">
                <a16:creationId xmlns:a16="http://schemas.microsoft.com/office/drawing/2014/main" id="{D2D50097-B996-42E8-B9C9-6B73BF0EE17E}"/>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44050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2FB0E-64B8-F5B3-A3C3-321F8D616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9C656-EC41-D99E-3E38-684C219412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464412-BFDD-6EAB-7612-B8BDC9E07E14}"/>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If students need additional practice teachers could select another article or articles that present an argument, make a copy of the Organizing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Extended Response (Essay) worksheet, and ask students to read the article and complete Parts 4 and 5A of the worksheet (also Parts 1-5A if not previously completed). </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Additional practice prompts, passages from the GED</a:t>
            </a:r>
            <a:r>
              <a:rPr lang="en-US" sz="1200" b="0" i="0" u="none" strike="noStrike" baseline="30000" dirty="0">
                <a:solidFill>
                  <a:srgbClr val="000000"/>
                </a:solidFill>
                <a:effectLst/>
                <a:latin typeface="Source Sans Pro" panose="020B0503030403020204" pitchFamily="34" charset="0"/>
                <a:ea typeface="Source Sans Pro" panose="020B0503030403020204" pitchFamily="34" charset="0"/>
              </a:rPr>
              <a:t>®</a:t>
            </a:r>
            <a:r>
              <a:rPr lang="en-US" sz="1200" b="0" i="0" u="none" strike="noStrike" dirty="0">
                <a:solidFill>
                  <a:srgbClr val="000000"/>
                </a:solidFill>
                <a:effectLst/>
                <a:latin typeface="Source Sans Pro" panose="020B0503030403020204" pitchFamily="34" charset="0"/>
                <a:ea typeface="Source Sans Pro" panose="020B0503030403020204" pitchFamily="34" charset="0"/>
              </a:rPr>
              <a:t> Testing Service: https://ged.com/wp-content/uploads/extended_response_classroom_practice.pdf (just ensure that you don’t assign the same prompt/passage if using one of them for the summative assessment). </a:t>
            </a:r>
          </a:p>
          <a:p>
            <a:pPr marL="0" indent="0" rtl="0"/>
            <a:endParaRPr lang="en-US" sz="1200" b="0" i="0" u="none" strike="noStrike" dirty="0">
              <a:solidFill>
                <a:srgbClr val="000000"/>
              </a:solidFill>
              <a:effectLst/>
              <a:latin typeface="Source Sans Pro" panose="020B0503030403020204" pitchFamily="34" charset="0"/>
              <a:ea typeface="Source Sans Pro" panose="020B0503030403020204" pitchFamily="34" charset="0"/>
            </a:endParaRPr>
          </a:p>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Grammar instruction and practice: https://www.khanacademy.org/humanities/grammar</a:t>
            </a:r>
          </a:p>
        </p:txBody>
      </p:sp>
      <p:sp>
        <p:nvSpPr>
          <p:cNvPr id="4" name="Slide Number Placeholder 3">
            <a:extLst>
              <a:ext uri="{FF2B5EF4-FFF2-40B4-BE49-F238E27FC236}">
                <a16:creationId xmlns:a16="http://schemas.microsoft.com/office/drawing/2014/main" id="{795E43D0-50FB-4D44-70A2-910942DB4C2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460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endParaRPr lang="en-US" sz="1200" dirty="0">
              <a:latin typeface="Source Sans Pro" panose="020B0503030403020204" pitchFamily="34" charset="0"/>
              <a:ea typeface="Source Sans Pro" panose="020B050303040302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319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0" u="none" strike="noStrike" cap="none" dirty="0">
              <a:solidFill>
                <a:schemeClr val="dk1"/>
              </a:solidFill>
              <a:effectLst/>
              <a:latin typeface="Calibri"/>
              <a:ea typeface="Calibri"/>
              <a:cs typeface="Calibri"/>
              <a:sym typeface="Calibri"/>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2510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6684C7-A17A-04F0-FF2A-210C8B228D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20C607-844C-24A5-EF4B-C6498F6EF0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B8AF67-35E3-17D1-FCF5-76B0AEF50CEE}"/>
              </a:ext>
            </a:extLst>
          </p:cNvPr>
          <p:cNvSpPr>
            <a:spLocks noGrp="1"/>
          </p:cNvSpPr>
          <p:nvPr>
            <p:ph type="body" idx="1"/>
          </p:nvPr>
        </p:nvSpPr>
        <p:spPr/>
        <p:txBody>
          <a:bodyPr/>
          <a:lstStyle/>
          <a:p>
            <a:pPr rtl="0"/>
            <a:endParaRPr lang="en-US" sz="1200" b="0" i="0" u="none" strike="noStrike" cap="none" dirty="0">
              <a:solidFill>
                <a:schemeClr val="dk1"/>
              </a:solidFill>
              <a:effectLst/>
              <a:latin typeface="Calibri"/>
              <a:ea typeface="Calibri"/>
              <a:cs typeface="Calibri"/>
              <a:sym typeface="Calibri"/>
            </a:endParaRPr>
          </a:p>
        </p:txBody>
      </p:sp>
      <p:sp>
        <p:nvSpPr>
          <p:cNvPr id="4" name="Slide Number Placeholder 3">
            <a:extLst>
              <a:ext uri="{FF2B5EF4-FFF2-40B4-BE49-F238E27FC236}">
                <a16:creationId xmlns:a16="http://schemas.microsoft.com/office/drawing/2014/main" id="{F5C3411E-8A3B-C0FC-66EF-CE0F8083148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10431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3986-C744-6C69-4357-7102427D8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3D0F43-7FF7-0156-3C7B-0AE1D6F98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062695-586B-819C-C016-48E0E92E558C}"/>
              </a:ext>
            </a:extLst>
          </p:cNvPr>
          <p:cNvSpPr>
            <a:spLocks noGrp="1"/>
          </p:cNvSpPr>
          <p:nvPr>
            <p:ph type="body" idx="1"/>
          </p:nvPr>
        </p:nvSpPr>
        <p:spPr/>
        <p:txBody>
          <a:bodyPr/>
          <a:lstStyle/>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p:txBody>
      </p:sp>
      <p:sp>
        <p:nvSpPr>
          <p:cNvPr id="4" name="Slide Number Placeholder 3">
            <a:extLst>
              <a:ext uri="{FF2B5EF4-FFF2-40B4-BE49-F238E27FC236}">
                <a16:creationId xmlns:a16="http://schemas.microsoft.com/office/drawing/2014/main" id="{8ACF72F7-C6CE-D594-42DE-6BDC83A0FBD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28305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FF264-F5D7-BB07-63C5-76C43F608B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DD780-BF26-B84F-3F1D-78390502AC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B0DFAE-0A37-7999-E425-6D4B8C644D3D}"/>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Emphasize that students often skip this step, but it is very important. First, it’s important to practice proofreading and editing your own work. It is harder for most people to proof their own work rather than another person’s writing. Should try to save at least five out of the 45 minutes for this step to catch any mistakes.</a:t>
            </a:r>
          </a:p>
        </p:txBody>
      </p:sp>
      <p:sp>
        <p:nvSpPr>
          <p:cNvPr id="4" name="Slide Number Placeholder 3">
            <a:extLst>
              <a:ext uri="{FF2B5EF4-FFF2-40B4-BE49-F238E27FC236}">
                <a16:creationId xmlns:a16="http://schemas.microsoft.com/office/drawing/2014/main" id="{0D61DC67-8B0A-9AC6-111C-2BE5AF66456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3250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84200-7DCC-9668-87B0-A2970CE8C5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5E39C6-C93B-5E61-702B-C950EF28A3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791C3-D54B-FC38-B356-65982067CCAC}"/>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Review the components of sentence structure and grammar and facilitate discussion with questions in the table and rate the teacher completed example. Explain that these are the components of Trait 3 of the GED</a:t>
            </a:r>
            <a:r>
              <a:rPr lang="en-US" sz="1200" b="0" i="0" u="none" strike="noStrike" baseline="30000" dirty="0">
                <a:solidFill>
                  <a:srgbClr val="0563C1"/>
                </a:solidFill>
                <a:effectLst/>
                <a:latin typeface="Source Sans Pro" panose="020B0503030403020204" pitchFamily="34" charset="0"/>
                <a:ea typeface="Source Sans Pro" panose="020B0503030403020204" pitchFamily="34" charset="0"/>
              </a:rPr>
              <a:t>® </a:t>
            </a:r>
            <a:r>
              <a:rPr lang="en-US" sz="1200" b="0" i="0" u="none" strike="noStrike" baseline="0" dirty="0">
                <a:solidFill>
                  <a:srgbClr val="0563C1"/>
                </a:solidFill>
                <a:effectLst/>
                <a:latin typeface="Source Sans Pro" panose="020B0503030403020204" pitchFamily="34" charset="0"/>
                <a:ea typeface="Source Sans Pro" panose="020B0503030403020204" pitchFamily="34" charset="0"/>
              </a:rPr>
              <a:t>Extended Response Rubric, and we’re going to rate the teacher’s example extended response together as a class.</a:t>
            </a:r>
          </a:p>
        </p:txBody>
      </p:sp>
      <p:sp>
        <p:nvSpPr>
          <p:cNvPr id="4" name="Slide Number Placeholder 3">
            <a:extLst>
              <a:ext uri="{FF2B5EF4-FFF2-40B4-BE49-F238E27FC236}">
                <a16:creationId xmlns:a16="http://schemas.microsoft.com/office/drawing/2014/main" id="{16987175-31EC-6D12-317A-34A1AC74E6B0}"/>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2188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EBEE1-6C6E-0126-8F5E-62FC14C4FB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BD740C-2C1C-15CD-E5D2-8D41AD4E81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3578E2-22FB-E727-EC41-1421FE7BC443}"/>
              </a:ext>
            </a:extLst>
          </p:cNvPr>
          <p:cNvSpPr>
            <a:spLocks noGrp="1"/>
          </p:cNvSpPr>
          <p:nvPr>
            <p:ph type="body" idx="1"/>
          </p:nvPr>
        </p:nvSpPr>
        <p:spPr/>
        <p:txBody>
          <a:bodyPr/>
          <a:lstStyle/>
          <a:p>
            <a:pPr marL="0" indent="0" rtl="0"/>
            <a:r>
              <a:rPr lang="en-US" sz="1200" b="0" i="0" u="none" strike="noStrike" dirty="0">
                <a:solidFill>
                  <a:srgbClr val="000000"/>
                </a:solidFill>
                <a:effectLst/>
                <a:latin typeface="Source Sans Pro" panose="020B0503030403020204" pitchFamily="34" charset="0"/>
                <a:ea typeface="Source Sans Pro" panose="020B0503030403020204" pitchFamily="34" charset="0"/>
              </a:rPr>
              <a:t>Teacher should walk around the room and check to see if students have questions as they proofread and edit their extended response.</a:t>
            </a:r>
          </a:p>
        </p:txBody>
      </p:sp>
      <p:sp>
        <p:nvSpPr>
          <p:cNvPr id="4" name="Slide Number Placeholder 3">
            <a:extLst>
              <a:ext uri="{FF2B5EF4-FFF2-40B4-BE49-F238E27FC236}">
                <a16:creationId xmlns:a16="http://schemas.microsoft.com/office/drawing/2014/main" id="{3F4F2FFB-D168-5466-5B5B-48A16FCABAC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95630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BBA40-2D70-0217-8FBA-23BD2B4CDA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92DD35-14C6-F191-7588-BED687A978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0ABBF4-CDF9-99D3-4EE9-718B27705D55}"/>
              </a:ext>
            </a:extLst>
          </p:cNvPr>
          <p:cNvSpPr>
            <a:spLocks noGrp="1"/>
          </p:cNvSpPr>
          <p:nvPr>
            <p:ph type="body" idx="1"/>
          </p:nvPr>
        </p:nvSpPr>
        <p:spPr/>
        <p:txBody>
          <a:bodyPr/>
          <a:lstStyle/>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Note: students completing the worksheet on Google Docs can use the “Share” option to turn in their work. Students should score 2/6 on rubric. If time permits, you can ask students to submit a second draft once feedback is provided. </a:t>
            </a:r>
          </a:p>
          <a:p>
            <a:pPr marL="0" lvl="1" indent="0" rtl="0"/>
            <a:endParaRPr lang="en-US" sz="1200" b="0" i="0" u="none" strike="noStrike" dirty="0">
              <a:solidFill>
                <a:srgbClr val="0563C1"/>
              </a:solidFill>
              <a:effectLst/>
              <a:latin typeface="Source Sans Pro" panose="020B0503030403020204" pitchFamily="34" charset="0"/>
              <a:ea typeface="Source Sans Pro" panose="020B0503030403020204" pitchFamily="34" charset="0"/>
            </a:endParaRPr>
          </a:p>
          <a:p>
            <a:pPr marL="0" lvl="1" indent="0" rtl="0"/>
            <a:r>
              <a:rPr lang="en-US" sz="1200" b="0" i="0" u="none" strike="noStrike" dirty="0">
                <a:solidFill>
                  <a:srgbClr val="0563C1"/>
                </a:solidFill>
                <a:effectLst/>
                <a:latin typeface="Source Sans Pro" panose="020B0503030403020204" pitchFamily="34" charset="0"/>
                <a:ea typeface="Source Sans Pro" panose="020B0503030403020204" pitchFamily="34" charset="0"/>
              </a:rPr>
              <a:t>Can use Khan Academy Grammar lessons as a supplement for any grammar related questions. https://www.khanacademy.org/humanities/grammar</a:t>
            </a:r>
          </a:p>
        </p:txBody>
      </p:sp>
      <p:sp>
        <p:nvSpPr>
          <p:cNvPr id="4" name="Slide Number Placeholder 3">
            <a:extLst>
              <a:ext uri="{FF2B5EF4-FFF2-40B4-BE49-F238E27FC236}">
                <a16:creationId xmlns:a16="http://schemas.microsoft.com/office/drawing/2014/main" id="{E17609A6-8D6A-3AA8-75B9-A201F447AA4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40978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dirty="0"/>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dirty="0"/>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dirty="0"/>
              <a:t>Click icon to add picture</a:t>
            </a:r>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dirty="0"/>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dirty="0"/>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dirty="0"/>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dirty="0"/>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dirty="0"/>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dirty="0"/>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dirty="0"/>
              <a:t>Click icon to add SmartArt graphic</a:t>
            </a:r>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dirty="0"/>
              <a:t>Click icon to add SmartArt graphic</a:t>
            </a:r>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4</a:t>
            </a: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dirty="0"/>
              <a:t>Click icon to add SmartArt graphic</a:t>
            </a:r>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dirty="0"/>
              <a:t>Click icon to add picture</a:t>
            </a:r>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dirty="0"/>
              <a:t>Click icon to add picture</a:t>
            </a:r>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dirty="0"/>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dirty="0"/>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dirty="0"/>
              <a:t>Click icon to add picture</a:t>
            </a:r>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app.ged.com/essayScoringTool?language=ENU&amp;_gl=1*afzdqn*_ga*MTQwMTUxMjA1NS4xNjkwODIwMjg2*_ga_S16B6HP3VY*MTY5Njg3MjQxNS44LjEuMTY5Njg3MjU1NS4wLjAuMA..&amp;_ga=2.82686742.1650913219.1696872416-1401512055.1690820286"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hyperlink" Target="https://ged.com/wp-content/uploads/extended_response_classroom_practice.pdf" TargetMode="External"/><Relationship Id="rId3" Type="http://schemas.openxmlformats.org/officeDocument/2006/relationships/hyperlink" Target="https://www.ged.com/about_test/test_subjects/language_arts/extended_response/" TargetMode="External"/><Relationship Id="rId7" Type="http://schemas.openxmlformats.org/officeDocument/2006/relationships/hyperlink" Target="https://www.typing.com/student/lessons"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hyperlink" Target="https://app.ged.com/essayScoringTool?language=ENU&amp;_gl=1*afzdqn*_ga*MTQwMTUxMjA1NS4xNjkwODIwMjg2*_ga_S16B6HP3VY*MTY5Njg3MjQxNS44LjEuMTY5Njg3MjU1NS4wLjAuMA..&amp;_ga=2.82686742.1650913219.1696872416-1401512055.1690820286" TargetMode="External"/><Relationship Id="rId5" Type="http://schemas.openxmlformats.org/officeDocument/2006/relationships/hyperlink" Target="chrome-extension://efaidnbmnnnibpcajpcglclefindmkaj/https:/www.ged.com/wp-content/uploads/extended_response_guidelines.pdf" TargetMode="External"/><Relationship Id="rId4" Type="http://schemas.openxmlformats.org/officeDocument/2006/relationships/hyperlink" Target="https://www.khanacademy.org/humanities/gramma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Extended Response</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5</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GED</a:t>
            </a:r>
            <a:r>
              <a:rPr kumimoji="0" lang="en-US" sz="4800" b="1" i="0" u="none" strike="noStrike" kern="1200" cap="none" spc="0" normalizeH="0" baseline="30000" noProof="0" dirty="0">
                <a:ln>
                  <a:noFill/>
                </a:ln>
                <a:solidFill>
                  <a:srgbClr val="27346F"/>
                </a:solidFill>
                <a:effectLst/>
                <a:uLnTx/>
                <a:uFillTx/>
                <a:latin typeface="+mj-lt"/>
                <a:ea typeface="+mn-ea"/>
                <a:cs typeface="Arial" panose="020B0604020202020204" pitchFamily="34" charset="0"/>
                <a:sym typeface="Arial"/>
              </a:rPr>
              <a:t>®</a:t>
            </a: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 Exam</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014C25-E664-DF26-A7DC-0C4CEECFB3B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2233E94-DC22-7509-1137-64BF5F13292A}"/>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Review</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p>
        </p:txBody>
      </p:sp>
      <p:sp>
        <p:nvSpPr>
          <p:cNvPr id="5" name="TextBox 4">
            <a:extLst>
              <a:ext uri="{FF2B5EF4-FFF2-40B4-BE49-F238E27FC236}">
                <a16:creationId xmlns:a16="http://schemas.microsoft.com/office/drawing/2014/main" id="{2DF77289-4FA7-0A07-6A8E-863812AD04D7}"/>
              </a:ext>
            </a:extLst>
          </p:cNvPr>
          <p:cNvSpPr txBox="1"/>
          <p:nvPr/>
        </p:nvSpPr>
        <p:spPr>
          <a:xfrm>
            <a:off x="432000" y="1552987"/>
            <a:ext cx="11365400" cy="2932085"/>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Why are proofreading and editing important?</a:t>
            </a: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What main categories make up the GED® Extended Response Rubric Trait 3: Clarity and Command of Standard English Conventions?</a:t>
            </a:r>
          </a:p>
        </p:txBody>
      </p:sp>
      <p:sp>
        <p:nvSpPr>
          <p:cNvPr id="11" name="TextBox 10">
            <a:extLst>
              <a:ext uri="{FF2B5EF4-FFF2-40B4-BE49-F238E27FC236}">
                <a16:creationId xmlns:a16="http://schemas.microsoft.com/office/drawing/2014/main" id="{17C7F0D5-9463-7268-95B7-4AD7EDCDB94C}"/>
              </a:ext>
            </a:extLst>
          </p:cNvPr>
          <p:cNvSpPr txBox="1"/>
          <p:nvPr/>
        </p:nvSpPr>
        <p:spPr>
          <a:xfrm>
            <a:off x="1003852" y="2095475"/>
            <a:ext cx="10793548" cy="1384995"/>
          </a:xfrm>
          <a:prstGeom prst="rect">
            <a:avLst/>
          </a:prstGeom>
          <a:noFill/>
        </p:spPr>
        <p:txBody>
          <a:bodyPr wrap="square">
            <a:spAutoFit/>
          </a:bodyPr>
          <a:lstStyle/>
          <a:p>
            <a:r>
              <a:rPr lang="en-US" sz="2800" dirty="0">
                <a:latin typeface="+mn-lt"/>
                <a:ea typeface="Open Sans"/>
                <a:cs typeface="Open Sans"/>
                <a:sym typeface="Open Sans"/>
              </a:rPr>
              <a:t>To catch errors and 2/6 points on GED® extended response sentence structure and grammar.</a:t>
            </a:r>
          </a:p>
          <a:p>
            <a:endParaRPr lang="en-US" sz="2800" dirty="0"/>
          </a:p>
        </p:txBody>
      </p:sp>
      <p:sp>
        <p:nvSpPr>
          <p:cNvPr id="4" name="TextBox 3">
            <a:extLst>
              <a:ext uri="{FF2B5EF4-FFF2-40B4-BE49-F238E27FC236}">
                <a16:creationId xmlns:a16="http://schemas.microsoft.com/office/drawing/2014/main" id="{B581F745-B193-4B55-065D-2C223EAB4940}"/>
              </a:ext>
            </a:extLst>
          </p:cNvPr>
          <p:cNvSpPr txBox="1"/>
          <p:nvPr/>
        </p:nvSpPr>
        <p:spPr>
          <a:xfrm>
            <a:off x="1003852" y="4531830"/>
            <a:ext cx="10756148" cy="523220"/>
          </a:xfrm>
          <a:prstGeom prst="rect">
            <a:avLst/>
          </a:prstGeom>
          <a:noFill/>
        </p:spPr>
        <p:txBody>
          <a:bodyPr wrap="square">
            <a:spAutoFit/>
          </a:bodyPr>
          <a:lstStyle/>
          <a:p>
            <a:r>
              <a:rPr lang="en-US" sz="2800" dirty="0">
                <a:latin typeface="+mn-lt"/>
                <a:ea typeface="Open Sans"/>
                <a:cs typeface="Open Sans"/>
                <a:sym typeface="Open Sans"/>
              </a:rPr>
              <a:t>Sentence structure and grammar</a:t>
            </a:r>
            <a:endParaRPr lang="en-US" sz="2800" dirty="0"/>
          </a:p>
        </p:txBody>
      </p:sp>
    </p:spTree>
    <p:extLst>
      <p:ext uri="{BB962C8B-B14F-4D97-AF65-F5344CB8AC3E}">
        <p14:creationId xmlns:p14="http://schemas.microsoft.com/office/powerpoint/2010/main" val="390020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026AB-6484-7771-83D3-D962C7EA36C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FC1764A-E30C-A9C9-86B0-7E90E01A8F3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What’s Next?</a:t>
            </a:r>
          </a:p>
        </p:txBody>
      </p:sp>
      <p:sp>
        <p:nvSpPr>
          <p:cNvPr id="4" name="TextBox 3">
            <a:extLst>
              <a:ext uri="{FF2B5EF4-FFF2-40B4-BE49-F238E27FC236}">
                <a16:creationId xmlns:a16="http://schemas.microsoft.com/office/drawing/2014/main" id="{257E4526-DCFC-6177-D62F-DD93E4E9F79A}"/>
              </a:ext>
            </a:extLst>
          </p:cNvPr>
          <p:cNvSpPr txBox="1"/>
          <p:nvPr/>
        </p:nvSpPr>
        <p:spPr>
          <a:xfrm>
            <a:off x="431999" y="1399860"/>
            <a:ext cx="11466490" cy="1077218"/>
          </a:xfrm>
          <a:prstGeom prst="rect">
            <a:avLst/>
          </a:prstGeom>
          <a:noFill/>
        </p:spPr>
        <p:txBody>
          <a:bodyPr wrap="square">
            <a:spAutoFit/>
          </a:bodyPr>
          <a:lstStyle/>
          <a:p>
            <a:pPr marL="457200" indent="-457200" rtl="0" fontAlgn="base">
              <a:buFont typeface="Arial" panose="020B0604020202020204" pitchFamily="34" charset="0"/>
              <a:buChar char="•"/>
            </a:pPr>
            <a:r>
              <a:rPr lang="en-US" sz="3200" b="0" i="0" u="none" strike="noStrike" dirty="0">
                <a:solidFill>
                  <a:srgbClr val="000000"/>
                </a:solidFill>
                <a:effectLst/>
                <a:latin typeface="+mn-lt"/>
              </a:rPr>
              <a:t>Extended response unit review.</a:t>
            </a:r>
          </a:p>
          <a:p>
            <a:pPr marL="457200" indent="-457200" rtl="0" fontAlgn="base">
              <a:buFont typeface="Arial" panose="020B0604020202020204" pitchFamily="34" charset="0"/>
              <a:buChar char="•"/>
            </a:pPr>
            <a:r>
              <a:rPr lang="en-US" sz="3200" dirty="0">
                <a:latin typeface="+mn-lt"/>
              </a:rPr>
              <a:t>Complete an extended response independently.</a:t>
            </a:r>
          </a:p>
        </p:txBody>
      </p:sp>
    </p:spTree>
    <p:extLst>
      <p:ext uri="{BB962C8B-B14F-4D97-AF65-F5344CB8AC3E}">
        <p14:creationId xmlns:p14="http://schemas.microsoft.com/office/powerpoint/2010/main" val="159179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6FA90-7E71-4267-C1B3-44ABD0D34BE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BF31B44-E0D9-A376-D52E-DD2911A8DCA0}"/>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Unit Review</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a:t>
            </a:r>
          </a:p>
        </p:txBody>
      </p:sp>
      <p:sp>
        <p:nvSpPr>
          <p:cNvPr id="5" name="TextBox 4">
            <a:extLst>
              <a:ext uri="{FF2B5EF4-FFF2-40B4-BE49-F238E27FC236}">
                <a16:creationId xmlns:a16="http://schemas.microsoft.com/office/drawing/2014/main" id="{B64649B2-9640-8545-8378-7A9BCB1DFC52}"/>
              </a:ext>
            </a:extLst>
          </p:cNvPr>
          <p:cNvSpPr txBox="1"/>
          <p:nvPr/>
        </p:nvSpPr>
        <p:spPr>
          <a:xfrm>
            <a:off x="432000" y="1552987"/>
            <a:ext cx="11544100" cy="2544286"/>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What percentage of the total RLA score is the extended response?</a:t>
            </a: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How much time do you get to write your extended response on test day?</a:t>
            </a: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What are the four steps for approaching the extended response?</a:t>
            </a:r>
          </a:p>
        </p:txBody>
      </p:sp>
      <p:sp>
        <p:nvSpPr>
          <p:cNvPr id="11" name="TextBox 10">
            <a:extLst>
              <a:ext uri="{FF2B5EF4-FFF2-40B4-BE49-F238E27FC236}">
                <a16:creationId xmlns:a16="http://schemas.microsoft.com/office/drawing/2014/main" id="{8F9F062C-D00D-3AB2-2819-C0B23D808D3E}"/>
              </a:ext>
            </a:extLst>
          </p:cNvPr>
          <p:cNvSpPr txBox="1"/>
          <p:nvPr/>
        </p:nvSpPr>
        <p:spPr>
          <a:xfrm>
            <a:off x="993912" y="1966268"/>
            <a:ext cx="846887" cy="523220"/>
          </a:xfrm>
          <a:prstGeom prst="rect">
            <a:avLst/>
          </a:prstGeom>
          <a:noFill/>
        </p:spPr>
        <p:txBody>
          <a:bodyPr wrap="square">
            <a:spAutoFit/>
          </a:bodyPr>
          <a:lstStyle/>
          <a:p>
            <a:r>
              <a:rPr lang="en-US" sz="2800" dirty="0">
                <a:latin typeface="+mn-lt"/>
                <a:ea typeface="Open Sans"/>
                <a:cs typeface="Open Sans"/>
                <a:sym typeface="Open Sans"/>
              </a:rPr>
              <a:t>20%</a:t>
            </a:r>
            <a:endParaRPr lang="en-US" sz="2800" dirty="0"/>
          </a:p>
        </p:txBody>
      </p:sp>
      <p:sp>
        <p:nvSpPr>
          <p:cNvPr id="2" name="TextBox 1">
            <a:extLst>
              <a:ext uri="{FF2B5EF4-FFF2-40B4-BE49-F238E27FC236}">
                <a16:creationId xmlns:a16="http://schemas.microsoft.com/office/drawing/2014/main" id="{19618243-E3A0-693D-2424-F3288FB8B741}"/>
              </a:ext>
            </a:extLst>
          </p:cNvPr>
          <p:cNvSpPr txBox="1"/>
          <p:nvPr/>
        </p:nvSpPr>
        <p:spPr>
          <a:xfrm>
            <a:off x="993912" y="2923644"/>
            <a:ext cx="3018588" cy="523220"/>
          </a:xfrm>
          <a:prstGeom prst="rect">
            <a:avLst/>
          </a:prstGeom>
          <a:noFill/>
        </p:spPr>
        <p:txBody>
          <a:bodyPr wrap="square">
            <a:spAutoFit/>
          </a:bodyPr>
          <a:lstStyle/>
          <a:p>
            <a:r>
              <a:rPr lang="en-US" sz="2800" dirty="0">
                <a:latin typeface="+mn-lt"/>
                <a:ea typeface="Open Sans"/>
                <a:cs typeface="Open Sans"/>
                <a:sym typeface="Open Sans"/>
              </a:rPr>
              <a:t>45 minutes</a:t>
            </a:r>
            <a:endParaRPr lang="en-US" sz="2800" dirty="0"/>
          </a:p>
        </p:txBody>
      </p:sp>
      <p:sp>
        <p:nvSpPr>
          <p:cNvPr id="4" name="TextBox 3">
            <a:extLst>
              <a:ext uri="{FF2B5EF4-FFF2-40B4-BE49-F238E27FC236}">
                <a16:creationId xmlns:a16="http://schemas.microsoft.com/office/drawing/2014/main" id="{ACB5CBDD-980B-7441-D002-D8CEB0498608}"/>
              </a:ext>
            </a:extLst>
          </p:cNvPr>
          <p:cNvSpPr txBox="1"/>
          <p:nvPr/>
        </p:nvSpPr>
        <p:spPr>
          <a:xfrm>
            <a:off x="993912" y="4010021"/>
            <a:ext cx="10778088" cy="2246769"/>
          </a:xfrm>
          <a:prstGeom prst="rect">
            <a:avLst/>
          </a:prstGeom>
          <a:noFill/>
        </p:spPr>
        <p:txBody>
          <a:bodyPr wrap="square">
            <a:spAutoFit/>
          </a:bodyPr>
          <a:lstStyle/>
          <a:p>
            <a:pPr marL="514350" indent="-514350">
              <a:buFont typeface="+mj-lt"/>
              <a:buAutoNum type="arabicPeriod"/>
            </a:pPr>
            <a:r>
              <a:rPr lang="en-US" sz="2800" dirty="0">
                <a:latin typeface="+mn-lt"/>
                <a:ea typeface="Open Sans"/>
                <a:cs typeface="Open Sans"/>
                <a:sym typeface="Open Sans"/>
              </a:rPr>
              <a:t>Reading the writing prompt and passages</a:t>
            </a:r>
          </a:p>
          <a:p>
            <a:pPr marL="514350" indent="-514350">
              <a:buFont typeface="+mj-lt"/>
              <a:buAutoNum type="arabicPeriod"/>
            </a:pPr>
            <a:r>
              <a:rPr lang="en-US" sz="2800" dirty="0">
                <a:latin typeface="+mn-lt"/>
                <a:ea typeface="Open Sans"/>
                <a:cs typeface="Open Sans"/>
                <a:sym typeface="Open Sans"/>
              </a:rPr>
              <a:t>Organizing evidence (use graphic organizers to practice, highlighting tool to save time)</a:t>
            </a:r>
          </a:p>
          <a:p>
            <a:pPr marL="514350" indent="-514350">
              <a:buFont typeface="+mj-lt"/>
              <a:buAutoNum type="arabicPeriod"/>
            </a:pPr>
            <a:r>
              <a:rPr lang="en-US" sz="2800" dirty="0">
                <a:latin typeface="+mn-lt"/>
                <a:ea typeface="Open Sans"/>
                <a:cs typeface="Open Sans"/>
                <a:sym typeface="Open Sans"/>
              </a:rPr>
              <a:t>Writing the extended response</a:t>
            </a:r>
          </a:p>
          <a:p>
            <a:pPr marL="514350" indent="-514350">
              <a:buFont typeface="+mj-lt"/>
              <a:buAutoNum type="arabicPeriod"/>
            </a:pPr>
            <a:r>
              <a:rPr lang="en-US" sz="2800" dirty="0">
                <a:latin typeface="+mn-lt"/>
                <a:ea typeface="Open Sans"/>
                <a:cs typeface="Open Sans"/>
                <a:sym typeface="Open Sans"/>
              </a:rPr>
              <a:t>Proofreading and editing</a:t>
            </a:r>
            <a:endParaRPr lang="en-US" sz="2800" dirty="0"/>
          </a:p>
        </p:txBody>
      </p:sp>
    </p:spTree>
    <p:extLst>
      <p:ext uri="{BB962C8B-B14F-4D97-AF65-F5344CB8AC3E}">
        <p14:creationId xmlns:p14="http://schemas.microsoft.com/office/powerpoint/2010/main" val="71995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22A64-B88D-D86C-988B-85550B28CD1F}"/>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DDE256B-7EBD-2830-AD34-0EB3555BD8E1}"/>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Unit Review (cont’d)</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03D42A11-2287-E6D2-8E74-2BD1DFAAD534}"/>
              </a:ext>
            </a:extLst>
          </p:cNvPr>
          <p:cNvSpPr txBox="1"/>
          <p:nvPr/>
        </p:nvSpPr>
        <p:spPr>
          <a:xfrm>
            <a:off x="432000" y="1476787"/>
            <a:ext cx="11340000" cy="3687163"/>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What do we know about the writing prompt?</a:t>
            </a: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True or false: You should use multiple pieces of evidence to support your claim?</a:t>
            </a:r>
          </a:p>
          <a:p>
            <a:pPr marL="0" lvl="0" indent="0" algn="l" rtl="0">
              <a:lnSpc>
                <a:spcPct val="90000"/>
              </a:lnSpc>
              <a:spcBef>
                <a:spcPts val="1000"/>
              </a:spcBef>
              <a:spcAft>
                <a:spcPts val="0"/>
              </a:spcAft>
              <a:buClr>
                <a:schemeClr val="dk1"/>
              </a:buClr>
              <a:buSzPts val="2800"/>
              <a:buNone/>
            </a:pPr>
            <a:endParaRPr lang="en-US" sz="8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r>
              <a:rPr lang="en-US" sz="2800" b="1" dirty="0">
                <a:latin typeface="+mn-lt"/>
                <a:ea typeface="Open Sans"/>
                <a:cs typeface="Open Sans"/>
                <a:sym typeface="Open Sans"/>
              </a:rPr>
              <a:t>What three traits are included on the rubric for the extended response?</a:t>
            </a:r>
          </a:p>
        </p:txBody>
      </p:sp>
      <p:sp>
        <p:nvSpPr>
          <p:cNvPr id="11" name="TextBox 10">
            <a:extLst>
              <a:ext uri="{FF2B5EF4-FFF2-40B4-BE49-F238E27FC236}">
                <a16:creationId xmlns:a16="http://schemas.microsoft.com/office/drawing/2014/main" id="{AF96F7EE-844D-65D7-9838-61254DDA6B09}"/>
              </a:ext>
            </a:extLst>
          </p:cNvPr>
          <p:cNvSpPr txBox="1"/>
          <p:nvPr/>
        </p:nvSpPr>
        <p:spPr>
          <a:xfrm>
            <a:off x="420000" y="1902768"/>
            <a:ext cx="11492600" cy="1384995"/>
          </a:xfrm>
          <a:prstGeom prst="rect">
            <a:avLst/>
          </a:prstGeom>
          <a:noFill/>
        </p:spPr>
        <p:txBody>
          <a:bodyPr wrap="square">
            <a:spAutoFit/>
          </a:bodyPr>
          <a:lstStyle/>
          <a:p>
            <a:pPr marL="457200" indent="-457200">
              <a:buFont typeface="Arial" panose="020B0604020202020204" pitchFamily="34" charset="0"/>
              <a:buChar char="•"/>
            </a:pPr>
            <a:r>
              <a:rPr lang="en-US" sz="2800" dirty="0">
                <a:latin typeface="+mn-lt"/>
                <a:ea typeface="Open Sans"/>
                <a:cs typeface="Open Sans"/>
                <a:sym typeface="Open Sans"/>
              </a:rPr>
              <a:t>Determine which position presented in the passage(s) is better supported by evidence from the passage(s).</a:t>
            </a:r>
          </a:p>
          <a:p>
            <a:pPr marL="457200" indent="-457200">
              <a:buFont typeface="Arial" panose="020B0604020202020204" pitchFamily="34" charset="0"/>
              <a:buChar char="•"/>
            </a:pPr>
            <a:r>
              <a:rPr lang="en-US" sz="2800" dirty="0">
                <a:latin typeface="+mn-lt"/>
                <a:ea typeface="Open Sans"/>
                <a:cs typeface="Open Sans"/>
                <a:sym typeface="Open Sans"/>
              </a:rPr>
              <a:t>Explain why the position you chose is the better supported one.</a:t>
            </a:r>
            <a:endParaRPr lang="en-US" sz="2800" dirty="0"/>
          </a:p>
        </p:txBody>
      </p:sp>
      <p:sp>
        <p:nvSpPr>
          <p:cNvPr id="2" name="TextBox 1">
            <a:extLst>
              <a:ext uri="{FF2B5EF4-FFF2-40B4-BE49-F238E27FC236}">
                <a16:creationId xmlns:a16="http://schemas.microsoft.com/office/drawing/2014/main" id="{0543D520-3958-9190-02E1-A0CB56697FB3}"/>
              </a:ext>
            </a:extLst>
          </p:cNvPr>
          <p:cNvSpPr txBox="1"/>
          <p:nvPr/>
        </p:nvSpPr>
        <p:spPr>
          <a:xfrm>
            <a:off x="2552900" y="3870311"/>
            <a:ext cx="1193600" cy="523220"/>
          </a:xfrm>
          <a:prstGeom prst="rect">
            <a:avLst/>
          </a:prstGeom>
          <a:noFill/>
        </p:spPr>
        <p:txBody>
          <a:bodyPr wrap="square">
            <a:spAutoFit/>
          </a:bodyPr>
          <a:lstStyle/>
          <a:p>
            <a:r>
              <a:rPr lang="en-US" sz="2800" dirty="0">
                <a:latin typeface="+mn-lt"/>
                <a:ea typeface="Open Sans"/>
                <a:cs typeface="Open Sans"/>
                <a:sym typeface="Open Sans"/>
              </a:rPr>
              <a:t>True</a:t>
            </a:r>
            <a:endParaRPr lang="en-US" sz="2800" dirty="0"/>
          </a:p>
        </p:txBody>
      </p:sp>
      <p:sp>
        <p:nvSpPr>
          <p:cNvPr id="4" name="TextBox 3">
            <a:extLst>
              <a:ext uri="{FF2B5EF4-FFF2-40B4-BE49-F238E27FC236}">
                <a16:creationId xmlns:a16="http://schemas.microsoft.com/office/drawing/2014/main" id="{D8534BAF-D557-59A8-48F6-BE00B0E3047C}"/>
              </a:ext>
            </a:extLst>
          </p:cNvPr>
          <p:cNvSpPr txBox="1"/>
          <p:nvPr/>
        </p:nvSpPr>
        <p:spPr>
          <a:xfrm>
            <a:off x="432000" y="5076149"/>
            <a:ext cx="11492600" cy="1384995"/>
          </a:xfrm>
          <a:prstGeom prst="rect">
            <a:avLst/>
          </a:prstGeom>
          <a:noFill/>
        </p:spPr>
        <p:txBody>
          <a:bodyPr wrap="square">
            <a:spAutoFit/>
          </a:bodyPr>
          <a:lstStyle/>
          <a:p>
            <a:pPr marL="457200" indent="-457200">
              <a:buFont typeface="Arial" panose="020B0604020202020204" pitchFamily="34" charset="0"/>
              <a:buChar char="•"/>
            </a:pPr>
            <a:r>
              <a:rPr lang="en-US" sz="2800" dirty="0">
                <a:latin typeface="+mn-lt"/>
                <a:ea typeface="Open Sans"/>
                <a:cs typeface="Open Sans"/>
                <a:sym typeface="Open Sans"/>
              </a:rPr>
              <a:t>Trait 1: Creation of arguments and use of evidence.</a:t>
            </a:r>
          </a:p>
          <a:p>
            <a:pPr marL="457200" indent="-457200">
              <a:buFont typeface="Arial" panose="020B0604020202020204" pitchFamily="34" charset="0"/>
              <a:buChar char="•"/>
            </a:pPr>
            <a:r>
              <a:rPr lang="en-US" sz="2800" dirty="0">
                <a:latin typeface="+mn-lt"/>
                <a:ea typeface="Open Sans"/>
                <a:cs typeface="Open Sans"/>
                <a:sym typeface="Open Sans"/>
              </a:rPr>
              <a:t>Trait 2: Development of ideas and structure.</a:t>
            </a:r>
          </a:p>
          <a:p>
            <a:pPr marL="457200" indent="-457200">
              <a:buFont typeface="Arial" panose="020B0604020202020204" pitchFamily="34" charset="0"/>
              <a:buChar char="•"/>
            </a:pPr>
            <a:r>
              <a:rPr lang="en-US" sz="2800" dirty="0">
                <a:latin typeface="+mn-lt"/>
                <a:ea typeface="Open Sans"/>
                <a:cs typeface="Open Sans"/>
                <a:sym typeface="Open Sans"/>
              </a:rPr>
              <a:t>Trait 3: Clarity and command of standard English conventions.</a:t>
            </a:r>
          </a:p>
        </p:txBody>
      </p:sp>
    </p:spTree>
    <p:extLst>
      <p:ext uri="{BB962C8B-B14F-4D97-AF65-F5344CB8AC3E}">
        <p14:creationId xmlns:p14="http://schemas.microsoft.com/office/powerpoint/2010/main" val="253349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88E87-9560-5D19-F0A3-44DE8BB7685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4174E43-B808-A88F-DC6B-8221DA057F94}"/>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Extended Response Tips</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3F3CE9CD-B1E2-71C1-59A8-9EA1BE76B683}"/>
              </a:ext>
            </a:extLst>
          </p:cNvPr>
          <p:cNvSpPr txBox="1"/>
          <p:nvPr/>
        </p:nvSpPr>
        <p:spPr>
          <a:xfrm>
            <a:off x="432000" y="1502187"/>
            <a:ext cx="11074200" cy="4796185"/>
          </a:xfrm>
          <a:prstGeom prst="rect">
            <a:avLst/>
          </a:prstGeom>
          <a:noFill/>
        </p:spPr>
        <p:txBody>
          <a:bodyPr wrap="square">
            <a:spAutoFit/>
          </a:bodyPr>
          <a:lstStyle/>
          <a:p>
            <a:pPr marL="342900" indent="-342900" rtl="0" fontAlgn="base">
              <a:buFont typeface="Arial" panose="020B0604020202020204" pitchFamily="34" charset="0"/>
              <a:buChar char="•"/>
            </a:pPr>
            <a:r>
              <a:rPr lang="en-US" sz="2400" b="0" i="0" u="none" strike="noStrike" dirty="0">
                <a:solidFill>
                  <a:srgbClr val="000000"/>
                </a:solidFill>
                <a:effectLst/>
                <a:latin typeface="+mn-lt"/>
              </a:rPr>
              <a:t>Practice the process of summarizing the evidence and organizing your essay.</a:t>
            </a:r>
          </a:p>
          <a:p>
            <a:pPr marL="742950" lvl="1" indent="-285750" rtl="0" fontAlgn="base">
              <a:spcBef>
                <a:spcPts val="500"/>
              </a:spcBef>
              <a:buFont typeface="Arial" panose="020B0604020202020204" pitchFamily="34" charset="0"/>
              <a:buChar char="•"/>
            </a:pPr>
            <a:r>
              <a:rPr lang="en-US" sz="2400" b="0" i="0" u="none" strike="noStrike" dirty="0">
                <a:solidFill>
                  <a:srgbClr val="000000"/>
                </a:solidFill>
                <a:effectLst/>
                <a:latin typeface="+mn-lt"/>
              </a:rPr>
              <a:t>Highlighting tool available for use on test day. This tool can save time, but it is important to practice summarizing evidence first to avoid plagiarism and a score of 0. </a:t>
            </a:r>
          </a:p>
          <a:p>
            <a:pPr marL="342900" indent="-342900" rtl="0" fontAlgn="base">
              <a:spcBef>
                <a:spcPts val="1000"/>
              </a:spcBef>
              <a:buFont typeface="Arial" panose="020B0604020202020204" pitchFamily="34" charset="0"/>
              <a:buChar char="•"/>
            </a:pPr>
            <a:r>
              <a:rPr lang="en-US" sz="2400" b="0" i="0" u="none" strike="noStrike" dirty="0">
                <a:solidFill>
                  <a:srgbClr val="000000"/>
                </a:solidFill>
                <a:effectLst/>
                <a:latin typeface="+mn-lt"/>
              </a:rPr>
              <a:t>Once you can summarize the passages and organize your extended response, it’s important to practice the timing.</a:t>
            </a:r>
          </a:p>
          <a:p>
            <a:pPr marL="742950" lvl="1" indent="-285750" rtl="0" fontAlgn="base">
              <a:spcBef>
                <a:spcPts val="500"/>
              </a:spcBef>
              <a:buFont typeface="Arial" panose="020B0604020202020204" pitchFamily="34" charset="0"/>
              <a:buChar char="•"/>
            </a:pPr>
            <a:r>
              <a:rPr lang="en-US" sz="2400" b="0" i="0" u="none" strike="noStrike" dirty="0">
                <a:solidFill>
                  <a:srgbClr val="000000"/>
                </a:solidFill>
                <a:effectLst/>
                <a:latin typeface="+mn-lt"/>
              </a:rPr>
              <a:t>Read writing prompt and passages (15 minutes)</a:t>
            </a:r>
          </a:p>
          <a:p>
            <a:pPr marL="742950" lvl="1" indent="-285750" rtl="0" fontAlgn="base">
              <a:spcBef>
                <a:spcPts val="500"/>
              </a:spcBef>
              <a:buFont typeface="Arial" panose="020B0604020202020204" pitchFamily="34" charset="0"/>
              <a:buChar char="•"/>
            </a:pPr>
            <a:r>
              <a:rPr lang="en-US" sz="2400" b="0" i="0" u="none" strike="noStrike" dirty="0">
                <a:solidFill>
                  <a:srgbClr val="000000"/>
                </a:solidFill>
                <a:effectLst/>
                <a:latin typeface="+mn-lt"/>
              </a:rPr>
              <a:t>Plan and write (25 minutes)</a:t>
            </a:r>
          </a:p>
          <a:p>
            <a:pPr marL="742950" lvl="1" indent="-285750" rtl="0" fontAlgn="base">
              <a:spcBef>
                <a:spcPts val="500"/>
              </a:spcBef>
              <a:buFont typeface="Arial" panose="020B0604020202020204" pitchFamily="34" charset="0"/>
              <a:buChar char="•"/>
            </a:pPr>
            <a:r>
              <a:rPr lang="en-US" sz="2400" b="0" i="0" u="none" strike="noStrike" dirty="0">
                <a:solidFill>
                  <a:srgbClr val="000000"/>
                </a:solidFill>
                <a:effectLst/>
                <a:latin typeface="+mn-lt"/>
              </a:rPr>
              <a:t>Check and revise (5 minutes)</a:t>
            </a:r>
          </a:p>
          <a:p>
            <a:pPr marL="342900" indent="-342900" rtl="0" fontAlgn="base">
              <a:spcBef>
                <a:spcPts val="1000"/>
              </a:spcBef>
              <a:buFont typeface="Arial" panose="020B0604020202020204" pitchFamily="34" charset="0"/>
              <a:buChar char="•"/>
            </a:pPr>
            <a:r>
              <a:rPr lang="en-US" sz="2400" b="0" i="0" u="none" strike="noStrike" dirty="0">
                <a:solidFill>
                  <a:srgbClr val="000000"/>
                </a:solidFill>
                <a:effectLst/>
                <a:latin typeface="+mn-lt"/>
              </a:rPr>
              <a:t>Practice typing skills.</a:t>
            </a:r>
          </a:p>
          <a:p>
            <a:pPr marL="342900" indent="-342900" rtl="0" fontAlgn="base">
              <a:spcBef>
                <a:spcPts val="1000"/>
              </a:spcBef>
              <a:buFont typeface="Arial" panose="020B0604020202020204" pitchFamily="34" charset="0"/>
              <a:buChar char="•"/>
            </a:pPr>
            <a:r>
              <a:rPr lang="en-US" sz="2400" b="0" i="0" u="sng" strike="noStrike" dirty="0">
                <a:solidFill>
                  <a:srgbClr val="9454C3"/>
                </a:solidFill>
                <a:effectLst/>
                <a:latin typeface="+mn-lt"/>
                <a:hlinkClick r:id="rId3"/>
              </a:rPr>
              <a:t>Online scoring tool</a:t>
            </a:r>
            <a:endParaRPr lang="en-US" sz="2400" b="0" i="0" u="none" strike="noStrike" dirty="0">
              <a:solidFill>
                <a:srgbClr val="000000"/>
              </a:solidFill>
              <a:effectLst/>
              <a:latin typeface="+mn-lt"/>
            </a:endParaRPr>
          </a:p>
        </p:txBody>
      </p:sp>
    </p:spTree>
    <p:extLst>
      <p:ext uri="{BB962C8B-B14F-4D97-AF65-F5344CB8AC3E}">
        <p14:creationId xmlns:p14="http://schemas.microsoft.com/office/powerpoint/2010/main" val="187418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6E246-2BE0-35B2-4A00-A00EF851CF7A}"/>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09A85219-BF26-CBF8-1230-E47329B10085}"/>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Practice Writing the Extended Response</a:t>
            </a:r>
          </a:p>
        </p:txBody>
      </p:sp>
      <p:sp>
        <p:nvSpPr>
          <p:cNvPr id="4" name="TextBox 3">
            <a:extLst>
              <a:ext uri="{FF2B5EF4-FFF2-40B4-BE49-F238E27FC236}">
                <a16:creationId xmlns:a16="http://schemas.microsoft.com/office/drawing/2014/main" id="{5BCEB515-C95E-B5BB-F99F-8496A0C0594C}"/>
              </a:ext>
            </a:extLst>
          </p:cNvPr>
          <p:cNvSpPr txBox="1"/>
          <p:nvPr/>
        </p:nvSpPr>
        <p:spPr>
          <a:xfrm>
            <a:off x="431999" y="1399860"/>
            <a:ext cx="11466490" cy="1077218"/>
          </a:xfrm>
          <a:prstGeom prst="rect">
            <a:avLst/>
          </a:prstGeom>
          <a:noFill/>
        </p:spPr>
        <p:txBody>
          <a:bodyPr wrap="square">
            <a:spAutoFit/>
          </a:bodyPr>
          <a:lstStyle/>
          <a:p>
            <a:pPr marL="457200" indent="-457200" rtl="0" fontAlgn="base">
              <a:buFont typeface="Arial" panose="020B0604020202020204" pitchFamily="34" charset="0"/>
              <a:buChar char="•"/>
            </a:pPr>
            <a:r>
              <a:rPr lang="en-US" sz="3200" dirty="0">
                <a:latin typeface="+mn-lt"/>
              </a:rPr>
              <a:t>Proofread and edit your extended response.</a:t>
            </a:r>
          </a:p>
          <a:p>
            <a:pPr marL="457200" indent="-457200" rtl="0" fontAlgn="base">
              <a:buFont typeface="Arial" panose="020B0604020202020204" pitchFamily="34" charset="0"/>
              <a:buChar char="•"/>
            </a:pPr>
            <a:r>
              <a:rPr lang="en-US" sz="3200" dirty="0">
                <a:latin typeface="+mn-lt"/>
              </a:rPr>
              <a:t>Self-evaluate your extended response.</a:t>
            </a:r>
          </a:p>
        </p:txBody>
      </p:sp>
    </p:spTree>
    <p:extLst>
      <p:ext uri="{BB962C8B-B14F-4D97-AF65-F5344CB8AC3E}">
        <p14:creationId xmlns:p14="http://schemas.microsoft.com/office/powerpoint/2010/main" val="3162332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08FEE-B440-B23B-01C7-7E419B32280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8D3602B-D6F0-C3E7-0B5C-F606E5A5B906}"/>
              </a:ext>
            </a:extLst>
          </p:cNvPr>
          <p:cNvSpPr txBox="1">
            <a:spLocks noGrp="1"/>
          </p:cNvSpPr>
          <p:nvPr>
            <p:ph type="title" idx="4294967295"/>
          </p:nvPr>
        </p:nvSpPr>
        <p:spPr>
          <a:xfrm>
            <a:off x="564776" y="702810"/>
            <a:ext cx="11207224"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Independent Practice</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184A186F-415E-C956-60EB-8D35A69D6C7A}"/>
              </a:ext>
            </a:extLst>
          </p:cNvPr>
          <p:cNvSpPr txBox="1"/>
          <p:nvPr/>
        </p:nvSpPr>
        <p:spPr>
          <a:xfrm>
            <a:off x="432000" y="1451387"/>
            <a:ext cx="11340000" cy="4832092"/>
          </a:xfrm>
          <a:prstGeom prst="rect">
            <a:avLst/>
          </a:prstGeom>
          <a:noFill/>
        </p:spPr>
        <p:txBody>
          <a:bodyPr wrap="square">
            <a:spAutoFit/>
          </a:bodyPr>
          <a:lstStyle/>
          <a:p>
            <a:pPr marL="342900" indent="-342900" rtl="0" fontAlgn="base">
              <a:buFont typeface="Arial" panose="020B0604020202020204" pitchFamily="34" charset="0"/>
              <a:buChar char="•"/>
            </a:pPr>
            <a:r>
              <a:rPr lang="en-US" sz="2800" b="0" i="0" u="none" strike="noStrike" dirty="0">
                <a:solidFill>
                  <a:srgbClr val="000000"/>
                </a:solidFill>
                <a:effectLst/>
                <a:latin typeface="+mn-lt"/>
              </a:rPr>
              <a:t>Read the writing prompt and passages.</a:t>
            </a:r>
          </a:p>
          <a:p>
            <a:pPr marL="342900" indent="-342900" rtl="0" fontAlgn="base">
              <a:buFont typeface="Arial" panose="020B0604020202020204" pitchFamily="34" charset="0"/>
              <a:buChar char="•"/>
            </a:pPr>
            <a:r>
              <a:rPr lang="en-US" sz="2800" dirty="0">
                <a:latin typeface="+mn-lt"/>
              </a:rPr>
              <a:t>Summarize and organize evidence.</a:t>
            </a:r>
          </a:p>
          <a:p>
            <a:pPr marL="342900" indent="-342900" rtl="0" fontAlgn="base">
              <a:buFont typeface="Arial" panose="020B0604020202020204" pitchFamily="34" charset="0"/>
              <a:buChar char="•"/>
            </a:pPr>
            <a:r>
              <a:rPr lang="en-US" sz="2800" dirty="0">
                <a:latin typeface="+mn-lt"/>
              </a:rPr>
              <a:t>Write an extended response, analyzing the arguments presented in the two passages. In your response, develop an argument in which you explain how one position is better supported than the other. Incorporate relevant and specific evidence from both sources to support your argument.</a:t>
            </a:r>
          </a:p>
          <a:p>
            <a:pPr marL="342900" indent="-342900" rtl="0" fontAlgn="base">
              <a:buFont typeface="Arial" panose="020B0604020202020204" pitchFamily="34" charset="0"/>
              <a:buChar char="•"/>
            </a:pPr>
            <a:r>
              <a:rPr lang="en-US" sz="2800" b="0" i="0" u="none" strike="noStrike" dirty="0">
                <a:solidFill>
                  <a:srgbClr val="000000"/>
                </a:solidFill>
                <a:effectLst/>
                <a:latin typeface="+mn-lt"/>
              </a:rPr>
              <a:t>You can use a </a:t>
            </a:r>
            <a:r>
              <a:rPr lang="en-US" sz="2800" dirty="0">
                <a:latin typeface="+mn-lt"/>
              </a:rPr>
              <a:t>copy of the Organizing the GED® Extended Response worksheet to help you complete this assignment.</a:t>
            </a:r>
          </a:p>
          <a:p>
            <a:pPr marL="342900" indent="-342900" rtl="0" fontAlgn="base">
              <a:buFont typeface="Arial" panose="020B0604020202020204" pitchFamily="34" charset="0"/>
              <a:buChar char="•"/>
            </a:pPr>
            <a:r>
              <a:rPr lang="en-US" sz="2800" b="0" i="0" u="none" strike="noStrike" dirty="0">
                <a:solidFill>
                  <a:srgbClr val="000000"/>
                </a:solidFill>
                <a:effectLst/>
                <a:latin typeface="+mn-lt"/>
              </a:rPr>
              <a:t>Share your extended response with your teacher once it’s completed.</a:t>
            </a:r>
          </a:p>
          <a:p>
            <a:pPr marL="342900" indent="-342900" rtl="0" fontAlgn="base">
              <a:buFont typeface="Arial" panose="020B0604020202020204" pitchFamily="34" charset="0"/>
              <a:buChar char="•"/>
            </a:pPr>
            <a:r>
              <a:rPr lang="en-US" sz="2800" dirty="0">
                <a:latin typeface="+mn-lt"/>
              </a:rPr>
              <a:t>Score at least 2/6 on the extended response rubric.</a:t>
            </a:r>
            <a:endParaRPr lang="en-US" sz="2800" b="0" i="0" u="none" strike="noStrike" dirty="0">
              <a:solidFill>
                <a:srgbClr val="000000"/>
              </a:solidFill>
              <a:effectLst/>
              <a:latin typeface="+mn-lt"/>
            </a:endParaRPr>
          </a:p>
        </p:txBody>
      </p:sp>
    </p:spTree>
    <p:extLst>
      <p:ext uri="{BB962C8B-B14F-4D97-AF65-F5344CB8AC3E}">
        <p14:creationId xmlns:p14="http://schemas.microsoft.com/office/powerpoint/2010/main" val="1729024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F7740-3985-C7A4-BFFC-9CD23CCB817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F8FB1BB-82AE-EFE4-F4C8-261C98B5220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Additional Practice</a:t>
            </a:r>
          </a:p>
        </p:txBody>
      </p:sp>
      <p:sp>
        <p:nvSpPr>
          <p:cNvPr id="4" name="TextBox 3">
            <a:extLst>
              <a:ext uri="{FF2B5EF4-FFF2-40B4-BE49-F238E27FC236}">
                <a16:creationId xmlns:a16="http://schemas.microsoft.com/office/drawing/2014/main" id="{6866A973-BD67-0BA5-950D-D26AE3EFB6C0}"/>
              </a:ext>
            </a:extLst>
          </p:cNvPr>
          <p:cNvSpPr txBox="1"/>
          <p:nvPr/>
        </p:nvSpPr>
        <p:spPr>
          <a:xfrm>
            <a:off x="431999" y="1399860"/>
            <a:ext cx="11340000" cy="4180632"/>
          </a:xfrm>
          <a:prstGeom prst="rect">
            <a:avLst/>
          </a:prstGeom>
          <a:noFill/>
        </p:spPr>
        <p:txBody>
          <a:bodyPr wrap="square">
            <a:spAutoFit/>
          </a:bodyPr>
          <a:lstStyle/>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3"/>
              </a:rPr>
              <a:t>Videos: How to Write a Great GED</a:t>
            </a:r>
            <a:r>
              <a:rPr lang="en-US" sz="3200" b="0" i="0" u="sng" strike="noStrike" baseline="30000" dirty="0">
                <a:solidFill>
                  <a:srgbClr val="9454C3"/>
                </a:solidFill>
                <a:effectLst/>
                <a:latin typeface="Open Sans" panose="020B0606030504020204" pitchFamily="34" charset="0"/>
                <a:hlinkClick r:id="rId3"/>
              </a:rPr>
              <a:t>®</a:t>
            </a:r>
            <a:r>
              <a:rPr lang="en-US" sz="3200" b="0" i="0" u="sng" strike="noStrike" dirty="0">
                <a:solidFill>
                  <a:srgbClr val="9454C3"/>
                </a:solidFill>
                <a:effectLst/>
                <a:latin typeface="+mn-lt"/>
                <a:hlinkClick r:id="rId3"/>
              </a:rPr>
              <a:t> Extended </a:t>
            </a:r>
            <a:r>
              <a:rPr lang="en-US" sz="3200" u="sng" dirty="0">
                <a:solidFill>
                  <a:srgbClr val="9454C3"/>
                </a:solidFill>
                <a:latin typeface="+mn-lt"/>
                <a:hlinkClick r:id="rId3"/>
              </a:rPr>
              <a:t>R</a:t>
            </a:r>
            <a:r>
              <a:rPr lang="en-US" sz="3200" b="0" i="0" u="sng" strike="noStrike" dirty="0">
                <a:solidFill>
                  <a:srgbClr val="9454C3"/>
                </a:solidFill>
                <a:effectLst/>
                <a:latin typeface="+mn-lt"/>
                <a:hlinkClick r:id="rId3"/>
              </a:rPr>
              <a:t>esponse</a:t>
            </a:r>
            <a:endParaRPr lang="en-US" sz="3200" b="0" i="0" u="sng" strike="noStrike" dirty="0">
              <a:solidFill>
                <a:srgbClr val="9454C3"/>
              </a:solidFill>
              <a:effectLst/>
              <a:latin typeface="+mn-lt"/>
              <a:hlinkClick r:id="rId4"/>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5"/>
              </a:rPr>
              <a:t>GED</a:t>
            </a:r>
            <a:r>
              <a:rPr lang="en-US" sz="3200" b="0" i="0" u="sng" strike="noStrike" baseline="30000" dirty="0">
                <a:solidFill>
                  <a:srgbClr val="9454C3"/>
                </a:solidFill>
                <a:effectLst/>
                <a:latin typeface="Open Sans" panose="020B0606030504020204" pitchFamily="34" charset="0"/>
                <a:hlinkClick r:id="rId5"/>
              </a:rPr>
              <a:t>®</a:t>
            </a:r>
            <a:r>
              <a:rPr lang="en-US" sz="3200" b="0" i="0" u="sng" strike="noStrike" dirty="0">
                <a:solidFill>
                  <a:srgbClr val="9454C3"/>
                </a:solidFill>
                <a:effectLst/>
                <a:latin typeface="+mn-lt"/>
                <a:hlinkClick r:id="rId5"/>
              </a:rPr>
              <a:t> Extended Response Answer Guidelines</a:t>
            </a:r>
            <a:endParaRPr lang="en-US" sz="3200" b="0" i="0" u="sng" strike="noStrike" dirty="0">
              <a:solidFill>
                <a:srgbClr val="9454C3"/>
              </a:solidFill>
              <a:effectLst/>
              <a:latin typeface="+mn-lt"/>
              <a:hlinkClick r:id="rId4"/>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6"/>
              </a:rPr>
              <a:t>GED</a:t>
            </a:r>
            <a:r>
              <a:rPr lang="en-US" sz="3200" b="0" i="0" u="sng" strike="noStrike" baseline="30000" dirty="0">
                <a:solidFill>
                  <a:srgbClr val="9454C3"/>
                </a:solidFill>
                <a:effectLst/>
                <a:latin typeface="Open Sans" panose="020B0606030504020204" pitchFamily="34" charset="0"/>
                <a:hlinkClick r:id="rId6"/>
              </a:rPr>
              <a:t>®</a:t>
            </a:r>
            <a:r>
              <a:rPr lang="en-US" sz="3200" b="0" i="0" u="sng" strike="noStrike" dirty="0">
                <a:solidFill>
                  <a:srgbClr val="9454C3"/>
                </a:solidFill>
                <a:effectLst/>
                <a:latin typeface="+mn-lt"/>
                <a:hlinkClick r:id="rId6"/>
              </a:rPr>
              <a:t> Extended Response Scoring Tool (online scoring tool)</a:t>
            </a:r>
            <a:endParaRPr lang="en-US" sz="3200" b="0" i="0" u="sng" strike="noStrike" dirty="0">
              <a:solidFill>
                <a:srgbClr val="9454C3"/>
              </a:solidFill>
              <a:effectLst/>
              <a:latin typeface="+mn-lt"/>
              <a:hlinkClick r:id="rId4"/>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4"/>
              </a:rPr>
              <a:t>Grammar instruction and practice from Khan Academy</a:t>
            </a:r>
            <a:endParaRPr lang="en-US" sz="3200" b="0" dirty="0">
              <a:effectLst/>
              <a:latin typeface="+mn-lt"/>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mn-lt"/>
                <a:hlinkClick r:id="rId7"/>
              </a:rPr>
              <a:t>Typing practice from Typing.com</a:t>
            </a:r>
            <a:endParaRPr lang="en-US" sz="3200" b="0" i="0" u="sng" strike="noStrike" dirty="0">
              <a:solidFill>
                <a:srgbClr val="9454C3"/>
              </a:solidFill>
              <a:effectLst/>
              <a:latin typeface="+mn-lt"/>
            </a:endParaRPr>
          </a:p>
          <a:p>
            <a:pPr marL="457200" indent="-457200" rtl="0">
              <a:spcBef>
                <a:spcPts val="1000"/>
              </a:spcBef>
              <a:buFont typeface="Arial" panose="020B0604020202020204" pitchFamily="34" charset="0"/>
              <a:buChar char="•"/>
            </a:pPr>
            <a:r>
              <a:rPr lang="en-US" sz="3200" b="0" i="0" u="sng" strike="noStrike" dirty="0">
                <a:solidFill>
                  <a:srgbClr val="9454C3"/>
                </a:solidFill>
                <a:effectLst/>
                <a:latin typeface="Open Sans" panose="020B0606030504020204" pitchFamily="34" charset="0"/>
                <a:hlinkClick r:id="rId8"/>
              </a:rPr>
              <a:t>Practice prompts and passages from GED</a:t>
            </a:r>
            <a:r>
              <a:rPr lang="en-US" sz="3200" b="0" i="0" u="sng" strike="noStrike" baseline="30000" dirty="0">
                <a:solidFill>
                  <a:srgbClr val="9454C3"/>
                </a:solidFill>
                <a:effectLst/>
                <a:latin typeface="Open Sans" panose="020B0606030504020204" pitchFamily="34" charset="0"/>
                <a:hlinkClick r:id="rId8"/>
              </a:rPr>
              <a:t>®</a:t>
            </a:r>
            <a:r>
              <a:rPr lang="en-US" sz="3200" b="0" i="0" u="sng" strike="noStrike" dirty="0">
                <a:solidFill>
                  <a:srgbClr val="9454C3"/>
                </a:solidFill>
                <a:effectLst/>
                <a:latin typeface="Open Sans" panose="020B0606030504020204" pitchFamily="34" charset="0"/>
                <a:hlinkClick r:id="rId8"/>
              </a:rPr>
              <a:t> Testing </a:t>
            </a:r>
            <a:r>
              <a:rPr lang="en-US" sz="3200" u="sng" dirty="0">
                <a:solidFill>
                  <a:srgbClr val="9454C3"/>
                </a:solidFill>
                <a:latin typeface="Open Sans" panose="020B0606030504020204" pitchFamily="34" charset="0"/>
                <a:hlinkClick r:id="rId8"/>
              </a:rPr>
              <a:t>S</a:t>
            </a:r>
            <a:r>
              <a:rPr lang="en-US" sz="3200" b="0" i="0" u="sng" strike="noStrike" dirty="0">
                <a:solidFill>
                  <a:srgbClr val="9454C3"/>
                </a:solidFill>
                <a:effectLst/>
                <a:latin typeface="Open Sans" panose="020B0606030504020204" pitchFamily="34" charset="0"/>
                <a:hlinkClick r:id="rId8"/>
              </a:rPr>
              <a:t>ervice</a:t>
            </a:r>
            <a:endParaRPr lang="en-US" sz="3200" b="0" dirty="0">
              <a:effectLst/>
              <a:latin typeface="+mn-lt"/>
            </a:endParaRPr>
          </a:p>
        </p:txBody>
      </p:sp>
    </p:spTree>
    <p:extLst>
      <p:ext uri="{BB962C8B-B14F-4D97-AF65-F5344CB8AC3E}">
        <p14:creationId xmlns:p14="http://schemas.microsoft.com/office/powerpoint/2010/main" val="418211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2E6EB7"/>
                </a:solidFill>
                <a:effectLst/>
                <a:uLnTx/>
                <a:uFillTx/>
                <a:latin typeface="Roboto" panose="02000000000000000000" pitchFamily="2" charset="0"/>
                <a:ea typeface="Roboto" panose="02000000000000000000" pitchFamily="2" charset="0"/>
                <a:cs typeface="+mj-cs"/>
                <a:sym typeface="Arial"/>
              </a:rPr>
              <a:t>Learning Goals</a:t>
            </a:r>
          </a:p>
        </p:txBody>
      </p:sp>
      <p:pic>
        <p:nvPicPr>
          <p:cNvPr id="64" name="Graphic 63" descr="Checkmark with solid fill">
            <a:extLst>
              <a:ext uri="{FF2B5EF4-FFF2-40B4-BE49-F238E27FC236}">
                <a16:creationId xmlns:a16="http://schemas.microsoft.com/office/drawing/2014/main" id="{B9DD22D1-322B-F5D7-2C83-7EE96EFB2A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4499" y="2130592"/>
            <a:ext cx="495974" cy="495974"/>
          </a:xfrm>
          <a:prstGeom prst="rect">
            <a:avLst/>
          </a:prstGeom>
        </p:spPr>
      </p:pic>
      <p:pic>
        <p:nvPicPr>
          <p:cNvPr id="69" name="Graphic 68" descr="Checkmark with solid fill">
            <a:extLst>
              <a:ext uri="{FF2B5EF4-FFF2-40B4-BE49-F238E27FC236}">
                <a16:creationId xmlns:a16="http://schemas.microsoft.com/office/drawing/2014/main" id="{161A72A9-BC48-EF41-F0FA-C26AA5D2A3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3913261"/>
            <a:ext cx="495974" cy="495974"/>
          </a:xfrm>
          <a:prstGeom prst="rect">
            <a:avLst/>
          </a:prstGeom>
        </p:spPr>
      </p:pic>
      <p:grpSp>
        <p:nvGrpSpPr>
          <p:cNvPr id="11" name="Google Shape;128;p21">
            <a:extLst>
              <a:ext uri="{FF2B5EF4-FFF2-40B4-BE49-F238E27FC236}">
                <a16:creationId xmlns:a16="http://schemas.microsoft.com/office/drawing/2014/main" id="{794B3A55-9C17-B631-AD9D-5C5309959416}"/>
              </a:ext>
              <a:ext uri="{C183D7F6-B498-43B3-948B-1728B52AA6E4}">
                <adec:decorative xmlns:adec="http://schemas.microsoft.com/office/drawing/2017/decorative" val="1"/>
              </a:ext>
            </a:extLst>
          </p:cNvPr>
          <p:cNvGrpSpPr/>
          <p:nvPr/>
        </p:nvGrpSpPr>
        <p:grpSpPr>
          <a:xfrm>
            <a:off x="431999" y="1662740"/>
            <a:ext cx="11339999" cy="4347726"/>
            <a:chOff x="0" y="1805"/>
            <a:chExt cx="10515600" cy="4347726"/>
          </a:xfrm>
        </p:grpSpPr>
        <p:sp>
          <p:nvSpPr>
            <p:cNvPr id="12" name="Google Shape;129;p21">
              <a:extLst>
                <a:ext uri="{FF2B5EF4-FFF2-40B4-BE49-F238E27FC236}">
                  <a16:creationId xmlns:a16="http://schemas.microsoft.com/office/drawing/2014/main" id="{361288BF-AB63-A5F0-F25B-6EF8B303318A}"/>
                </a:ext>
              </a:extLst>
            </p:cNvPr>
            <p:cNvSpPr/>
            <p:nvPr/>
          </p:nvSpPr>
          <p:spPr>
            <a:xfrm>
              <a:off x="0" y="1805"/>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3" name="Google Shape;131;p21">
              <a:extLst>
                <a:ext uri="{FF2B5EF4-FFF2-40B4-BE49-F238E27FC236}">
                  <a16:creationId xmlns:a16="http://schemas.microsoft.com/office/drawing/2014/main" id="{3939B9F7-E44D-B9C8-2217-69F0B36F5921}"/>
                </a:ext>
              </a:extLst>
            </p:cNvPr>
            <p:cNvSpPr/>
            <p:nvPr/>
          </p:nvSpPr>
          <p:spPr>
            <a:xfrm>
              <a:off x="1057183" y="1805"/>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Google Shape;132;p21">
              <a:extLst>
                <a:ext uri="{FF2B5EF4-FFF2-40B4-BE49-F238E27FC236}">
                  <a16:creationId xmlns:a16="http://schemas.microsoft.com/office/drawing/2014/main" id="{AE580873-61C2-CFF7-5A89-5A890887F0A9}"/>
                </a:ext>
                <a:ext uri="{C183D7F6-B498-43B3-948B-1728B52AA6E4}">
                  <adec:decorative xmlns:adec="http://schemas.microsoft.com/office/drawing/2017/decorative" val="1"/>
                </a:ext>
              </a:extLst>
            </p:cNvPr>
            <p:cNvSpPr txBox="1"/>
            <p:nvPr/>
          </p:nvSpPr>
          <p:spPr>
            <a:xfrm>
              <a:off x="716672" y="1805"/>
              <a:ext cx="979892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lang="en-US" sz="3600" dirty="0">
                  <a:solidFill>
                    <a:schemeClr val="bg1"/>
                  </a:solidFill>
                  <a:latin typeface="+mn-lt"/>
                  <a:ea typeface="Open Sans"/>
                  <a:cs typeface="Open Sans"/>
                  <a:sym typeface="Open Sans"/>
                </a:rPr>
                <a:t>Use a rubric to evaluate an extended response.</a:t>
              </a:r>
              <a:endParaRPr kumimoji="0" sz="3600" b="0" i="0" u="none" strike="noStrike" kern="0" cap="none" spc="0" normalizeH="0" baseline="0" noProof="0" dirty="0">
                <a:ln>
                  <a:noFill/>
                </a:ln>
                <a:solidFill>
                  <a:schemeClr val="bg1"/>
                </a:solidFill>
                <a:effectLst/>
                <a:uLnTx/>
                <a:uFillTx/>
                <a:latin typeface="+mn-lt"/>
              </a:endParaRPr>
            </a:p>
          </p:txBody>
        </p:sp>
        <p:sp>
          <p:nvSpPr>
            <p:cNvPr id="15" name="Google Shape;133;p21">
              <a:extLst>
                <a:ext uri="{FF2B5EF4-FFF2-40B4-BE49-F238E27FC236}">
                  <a16:creationId xmlns:a16="http://schemas.microsoft.com/office/drawing/2014/main" id="{9AE9A25E-8A15-0506-8CF3-2DA427C7EA72}"/>
                </a:ext>
                <a:ext uri="{C183D7F6-B498-43B3-948B-1728B52AA6E4}">
                  <adec:decorative xmlns:adec="http://schemas.microsoft.com/office/drawing/2017/decorative" val="1"/>
                </a:ext>
              </a:extLst>
            </p:cNvPr>
            <p:cNvSpPr/>
            <p:nvPr/>
          </p:nvSpPr>
          <p:spPr>
            <a:xfrm>
              <a:off x="0" y="1145944"/>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6" name="Google Shape;135;p21">
              <a:extLst>
                <a:ext uri="{FF2B5EF4-FFF2-40B4-BE49-F238E27FC236}">
                  <a16:creationId xmlns:a16="http://schemas.microsoft.com/office/drawing/2014/main" id="{6B2AD268-88CC-2A0B-FF29-616A853E2E38}"/>
                </a:ext>
              </a:extLst>
            </p:cNvPr>
            <p:cNvSpPr/>
            <p:nvPr/>
          </p:nvSpPr>
          <p:spPr>
            <a:xfrm>
              <a:off x="1057183" y="1145944"/>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Google Shape;136;p21">
              <a:extLst>
                <a:ext uri="{FF2B5EF4-FFF2-40B4-BE49-F238E27FC236}">
                  <a16:creationId xmlns:a16="http://schemas.microsoft.com/office/drawing/2014/main" id="{79893660-6FDF-AAD1-3C80-6E5D3F7813E5}"/>
                </a:ext>
                <a:ext uri="{C183D7F6-B498-43B3-948B-1728B52AA6E4}">
                  <adec:decorative xmlns:adec="http://schemas.microsoft.com/office/drawing/2017/decorative" val="1"/>
                </a:ext>
              </a:extLst>
            </p:cNvPr>
            <p:cNvSpPr txBox="1"/>
            <p:nvPr/>
          </p:nvSpPr>
          <p:spPr>
            <a:xfrm>
              <a:off x="716672" y="1145944"/>
              <a:ext cx="979892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kumimoji="0" lang="en-US" sz="3600" b="0" i="0" u="none" strike="noStrike" kern="0" cap="none" spc="0" normalizeH="0" baseline="0" noProof="0" dirty="0">
                  <a:ln>
                    <a:noFill/>
                  </a:ln>
                  <a:solidFill>
                    <a:schemeClr val="bg1"/>
                  </a:solidFill>
                  <a:effectLst/>
                  <a:uLnTx/>
                  <a:uFillTx/>
                  <a:latin typeface="+mn-lt"/>
                  <a:ea typeface="Open Sans"/>
                  <a:cs typeface="Open Sans"/>
                  <a:sym typeface="Open Sans"/>
                </a:rPr>
                <a:t>Edit and proofread an extended response.</a:t>
              </a:r>
              <a:endParaRPr kumimoji="0" sz="3600" b="0" i="0" u="none" strike="noStrike" kern="0" cap="none" spc="0" normalizeH="0" baseline="0" noProof="0" dirty="0">
                <a:ln>
                  <a:noFill/>
                </a:ln>
                <a:solidFill>
                  <a:schemeClr val="bg1"/>
                </a:solidFill>
                <a:effectLst/>
                <a:uLnTx/>
                <a:uFillTx/>
                <a:latin typeface="+mn-lt"/>
                <a:ea typeface="Open Sans"/>
                <a:cs typeface="Open Sans"/>
                <a:sym typeface="Open Sans"/>
              </a:endParaRPr>
            </a:p>
          </p:txBody>
        </p:sp>
        <p:sp>
          <p:nvSpPr>
            <p:cNvPr id="18" name="Google Shape;137;p21">
              <a:extLst>
                <a:ext uri="{FF2B5EF4-FFF2-40B4-BE49-F238E27FC236}">
                  <a16:creationId xmlns:a16="http://schemas.microsoft.com/office/drawing/2014/main" id="{CA9632B1-AE5E-6A7D-6F29-C05DD9A232F2}"/>
                </a:ext>
              </a:extLst>
            </p:cNvPr>
            <p:cNvSpPr/>
            <p:nvPr/>
          </p:nvSpPr>
          <p:spPr>
            <a:xfrm>
              <a:off x="0" y="2290082"/>
              <a:ext cx="10515600" cy="915310"/>
            </a:xfrm>
            <a:prstGeom prst="roundRect">
              <a:avLst>
                <a:gd name="adj" fmla="val 10000"/>
              </a:avLst>
            </a:prstGeom>
            <a:solidFill>
              <a:srgbClr val="27346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Google Shape;139;p21">
              <a:extLst>
                <a:ext uri="{FF2B5EF4-FFF2-40B4-BE49-F238E27FC236}">
                  <a16:creationId xmlns:a16="http://schemas.microsoft.com/office/drawing/2014/main" id="{93D27924-4590-28C6-6605-6792E9E38D74}"/>
                </a:ext>
              </a:extLst>
            </p:cNvPr>
            <p:cNvSpPr/>
            <p:nvPr/>
          </p:nvSpPr>
          <p:spPr>
            <a:xfrm>
              <a:off x="1057183" y="2290082"/>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Google Shape;140;p21">
              <a:extLst>
                <a:ext uri="{FF2B5EF4-FFF2-40B4-BE49-F238E27FC236}">
                  <a16:creationId xmlns:a16="http://schemas.microsoft.com/office/drawing/2014/main" id="{2FA18666-57E8-3887-1CA3-7DF6848484EF}"/>
                </a:ext>
                <a:ext uri="{C183D7F6-B498-43B3-948B-1728B52AA6E4}">
                  <adec:decorative xmlns:adec="http://schemas.microsoft.com/office/drawing/2017/decorative" val="1"/>
                </a:ext>
              </a:extLst>
            </p:cNvPr>
            <p:cNvSpPr txBox="1"/>
            <p:nvPr/>
          </p:nvSpPr>
          <p:spPr>
            <a:xfrm>
              <a:off x="716672" y="2290082"/>
              <a:ext cx="9798927" cy="915310"/>
            </a:xfrm>
            <a:prstGeom prst="rect">
              <a:avLst/>
            </a:prstGeom>
            <a:noFill/>
            <a:ln>
              <a:noFill/>
            </a:ln>
          </p:spPr>
          <p:txBody>
            <a:bodyPr spcFirstLastPara="1" wrap="square" lIns="96850" tIns="96850" rIns="96850" bIns="96850" anchor="ctr" anchorCtr="0">
              <a:noAutofit/>
            </a:bodyPr>
            <a:lstStyle/>
            <a:p>
              <a:pPr marL="0" marR="0" lvl="0" indent="0" defTabSz="914400" eaLnBrk="1" fontAlgn="auto" latinLnBrk="0" hangingPunct="1">
                <a:lnSpc>
                  <a:spcPct val="100000"/>
                </a:lnSpc>
                <a:spcBef>
                  <a:spcPts val="0"/>
                </a:spcBef>
                <a:spcAft>
                  <a:spcPts val="0"/>
                </a:spcAft>
                <a:buClrTx/>
                <a:buSzPts val="2000"/>
                <a:buFont typeface="Open Sans"/>
                <a:buNone/>
                <a:tabLst/>
                <a:defRPr/>
              </a:pPr>
              <a:r>
                <a:rPr lang="en-US" sz="3600" dirty="0">
                  <a:solidFill>
                    <a:schemeClr val="bg1"/>
                  </a:solidFill>
                  <a:latin typeface="+mn-lt"/>
                  <a:ea typeface="Open Sans"/>
                  <a:cs typeface="Open Sans"/>
                  <a:sym typeface="Open Sans"/>
                </a:rPr>
                <a:t>Write an extended response independently.</a:t>
              </a:r>
              <a:endParaRPr kumimoji="0" sz="3600" b="0" i="0" u="none" strike="noStrike" kern="0" cap="none" spc="0" normalizeH="0" baseline="0" noProof="0" dirty="0">
                <a:ln>
                  <a:noFill/>
                </a:ln>
                <a:solidFill>
                  <a:schemeClr val="bg1"/>
                </a:solidFill>
                <a:effectLst/>
                <a:uLnTx/>
                <a:uFillTx/>
                <a:latin typeface="+mn-lt"/>
              </a:endParaRPr>
            </a:p>
          </p:txBody>
        </p:sp>
        <p:sp>
          <p:nvSpPr>
            <p:cNvPr id="22" name="Google Shape;143;p21">
              <a:extLst>
                <a:ext uri="{FF2B5EF4-FFF2-40B4-BE49-F238E27FC236}">
                  <a16:creationId xmlns:a16="http://schemas.microsoft.com/office/drawing/2014/main" id="{55AAFF46-7E98-014C-F4E6-1CA0C07D3E03}"/>
                </a:ext>
              </a:extLst>
            </p:cNvPr>
            <p:cNvSpPr/>
            <p:nvPr/>
          </p:nvSpPr>
          <p:spPr>
            <a:xfrm>
              <a:off x="1057183" y="3434221"/>
              <a:ext cx="9458416" cy="915310"/>
            </a:xfrm>
            <a:prstGeom prst="rect">
              <a:avLst/>
            </a:prstGeom>
            <a:no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pic>
        <p:nvPicPr>
          <p:cNvPr id="24" name="Graphic 23" descr="Checkmark with solid fill">
            <a:extLst>
              <a:ext uri="{FF2B5EF4-FFF2-40B4-BE49-F238E27FC236}">
                <a16:creationId xmlns:a16="http://schemas.microsoft.com/office/drawing/2014/main" id="{69CEEEE4-EB29-E253-49A4-1548C6EAF3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44499" y="1872408"/>
            <a:ext cx="495974" cy="495974"/>
          </a:xfrm>
          <a:prstGeom prst="rect">
            <a:avLst/>
          </a:prstGeom>
        </p:spPr>
      </p:pic>
      <p:pic>
        <p:nvPicPr>
          <p:cNvPr id="25" name="Graphic 24" descr="Checkmark with solid fill">
            <a:extLst>
              <a:ext uri="{FF2B5EF4-FFF2-40B4-BE49-F238E27FC236}">
                <a16:creationId xmlns:a16="http://schemas.microsoft.com/office/drawing/2014/main" id="{06847120-19BB-DE5C-DFF8-B0DE3FBDABA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3016547"/>
            <a:ext cx="495974" cy="495974"/>
          </a:xfrm>
          <a:prstGeom prst="rect">
            <a:avLst/>
          </a:prstGeom>
        </p:spPr>
      </p:pic>
      <p:pic>
        <p:nvPicPr>
          <p:cNvPr id="26" name="Graphic 25" descr="Checkmark with solid fill">
            <a:extLst>
              <a:ext uri="{FF2B5EF4-FFF2-40B4-BE49-F238E27FC236}">
                <a16:creationId xmlns:a16="http://schemas.microsoft.com/office/drawing/2014/main" id="{BFCF9F2D-20FD-9CA7-7672-9B7EAD0C4B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311" y="4160685"/>
            <a:ext cx="495974" cy="49597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85788"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Extended Response Review</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485A3BE2-C8A7-A07D-6053-286CC972C358}"/>
              </a:ext>
            </a:extLst>
          </p:cNvPr>
          <p:cNvSpPr txBox="1"/>
          <p:nvPr/>
        </p:nvSpPr>
        <p:spPr>
          <a:xfrm>
            <a:off x="432000" y="1552987"/>
            <a:ext cx="11340000" cy="4085221"/>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are the main points of the extended response?</a:t>
            </a:r>
          </a:p>
          <a:p>
            <a:pPr marL="0" lvl="0" indent="0" algn="l" rtl="0">
              <a:lnSpc>
                <a:spcPct val="90000"/>
              </a:lnSpc>
              <a:spcBef>
                <a:spcPts val="1000"/>
              </a:spcBef>
              <a:spcAft>
                <a:spcPts val="0"/>
              </a:spcAft>
              <a:buClr>
                <a:schemeClr val="dk1"/>
              </a:buClr>
              <a:buSzPts val="2800"/>
              <a:buNone/>
            </a:pPr>
            <a:endParaRPr lang="en-US" sz="3200" b="1" dirty="0">
              <a:latin typeface="+mn-lt"/>
              <a:ea typeface="Open Sans"/>
              <a:cs typeface="Open Sans"/>
              <a:sym typeface="Open Sans"/>
            </a:endParaRPr>
          </a:p>
          <a:p>
            <a:pPr marL="0" lvl="0" indent="0" algn="l" rtl="0">
              <a:lnSpc>
                <a:spcPct val="90000"/>
              </a:lnSpc>
              <a:spcBef>
                <a:spcPts val="1000"/>
              </a:spcBef>
              <a:spcAft>
                <a:spcPts val="0"/>
              </a:spcAft>
              <a:buClr>
                <a:schemeClr val="dk1"/>
              </a:buClr>
              <a:buSzPts val="2800"/>
              <a:buNone/>
            </a:pPr>
            <a:endParaRPr lang="en-US" sz="28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What should a paragraph begin with?</a:t>
            </a:r>
          </a:p>
          <a:p>
            <a:pPr marL="0" lvl="0" indent="0" algn="l" rtl="0">
              <a:spcBef>
                <a:spcPts val="0"/>
              </a:spcBef>
              <a:spcAft>
                <a:spcPts val="0"/>
              </a:spcAft>
              <a:buClr>
                <a:schemeClr val="dk1"/>
              </a:buClr>
              <a:buSzPts val="2800"/>
              <a:buFont typeface="Arial"/>
              <a:buNone/>
            </a:pPr>
            <a:endParaRPr lang="en-US" sz="32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endParaRPr lang="en-US" sz="3200" b="1" dirty="0">
              <a:latin typeface="+mn-lt"/>
              <a:ea typeface="Open Sans"/>
              <a:cs typeface="Open Sans"/>
              <a:sym typeface="Open Sans"/>
            </a:endParaRPr>
          </a:p>
          <a:p>
            <a:pPr marL="0" lvl="0" indent="0" algn="l" rtl="0">
              <a:spcBef>
                <a:spcPts val="0"/>
              </a:spcBef>
              <a:spcAft>
                <a:spcPts val="0"/>
              </a:spcAft>
              <a:buClr>
                <a:schemeClr val="dk1"/>
              </a:buClr>
              <a:buSzPts val="2800"/>
              <a:buFont typeface="Arial"/>
              <a:buNone/>
            </a:pPr>
            <a:r>
              <a:rPr lang="en-US" sz="3200" b="1" dirty="0">
                <a:latin typeface="+mn-lt"/>
                <a:ea typeface="Open Sans"/>
                <a:cs typeface="Open Sans"/>
                <a:sym typeface="Open Sans"/>
              </a:rPr>
              <a:t>How many sentences should be in your paragraphs of your extended response?</a:t>
            </a:r>
            <a:endParaRPr lang="en-US" sz="3200" dirty="0">
              <a:latin typeface="+mn-lt"/>
              <a:ea typeface="Open Sans"/>
              <a:cs typeface="Open Sans"/>
              <a:sym typeface="Open Sans"/>
            </a:endParaRPr>
          </a:p>
        </p:txBody>
      </p:sp>
      <p:sp>
        <p:nvSpPr>
          <p:cNvPr id="11" name="TextBox 10">
            <a:extLst>
              <a:ext uri="{FF2B5EF4-FFF2-40B4-BE49-F238E27FC236}">
                <a16:creationId xmlns:a16="http://schemas.microsoft.com/office/drawing/2014/main" id="{C9615625-9BA1-9746-9B16-F84BA07EA138}"/>
              </a:ext>
            </a:extLst>
          </p:cNvPr>
          <p:cNvSpPr txBox="1"/>
          <p:nvPr/>
        </p:nvSpPr>
        <p:spPr>
          <a:xfrm>
            <a:off x="1063486" y="1987680"/>
            <a:ext cx="10696513" cy="584775"/>
          </a:xfrm>
          <a:prstGeom prst="rect">
            <a:avLst/>
          </a:prstGeom>
          <a:noFill/>
        </p:spPr>
        <p:txBody>
          <a:bodyPr wrap="square">
            <a:spAutoFit/>
          </a:bodyPr>
          <a:lstStyle/>
          <a:p>
            <a:r>
              <a:rPr lang="en-US" sz="3200" dirty="0">
                <a:latin typeface="+mn-lt"/>
                <a:ea typeface="Open Sans"/>
                <a:cs typeface="Open Sans"/>
                <a:sym typeface="Open Sans"/>
              </a:rPr>
              <a:t>Introduction, body, and conclusion</a:t>
            </a:r>
            <a:endParaRPr lang="en-US" sz="3200" dirty="0"/>
          </a:p>
        </p:txBody>
      </p:sp>
      <p:sp>
        <p:nvSpPr>
          <p:cNvPr id="12" name="TextBox 11">
            <a:extLst>
              <a:ext uri="{FF2B5EF4-FFF2-40B4-BE49-F238E27FC236}">
                <a16:creationId xmlns:a16="http://schemas.microsoft.com/office/drawing/2014/main" id="{AE96A545-3FA9-FF7C-2C5D-CBC656F1FC52}"/>
              </a:ext>
            </a:extLst>
          </p:cNvPr>
          <p:cNvSpPr txBox="1"/>
          <p:nvPr/>
        </p:nvSpPr>
        <p:spPr>
          <a:xfrm>
            <a:off x="1063486" y="3589162"/>
            <a:ext cx="10696514" cy="584775"/>
          </a:xfrm>
          <a:prstGeom prst="rect">
            <a:avLst/>
          </a:prstGeom>
          <a:noFill/>
        </p:spPr>
        <p:txBody>
          <a:bodyPr wrap="square">
            <a:spAutoFit/>
          </a:bodyPr>
          <a:lstStyle/>
          <a:p>
            <a:r>
              <a:rPr lang="en-US" sz="3200" dirty="0">
                <a:latin typeface="+mn-lt"/>
                <a:ea typeface="Open Sans"/>
                <a:cs typeface="Open Sans"/>
                <a:sym typeface="Open Sans"/>
              </a:rPr>
              <a:t>Topic sentence</a:t>
            </a:r>
            <a:endParaRPr lang="en-US" sz="3200" dirty="0"/>
          </a:p>
        </p:txBody>
      </p:sp>
      <p:sp>
        <p:nvSpPr>
          <p:cNvPr id="2" name="TextBox 1">
            <a:extLst>
              <a:ext uri="{FF2B5EF4-FFF2-40B4-BE49-F238E27FC236}">
                <a16:creationId xmlns:a16="http://schemas.microsoft.com/office/drawing/2014/main" id="{4A1B5377-34D3-B8CC-1DF4-F4B343FB0F98}"/>
              </a:ext>
            </a:extLst>
          </p:cNvPr>
          <p:cNvSpPr txBox="1"/>
          <p:nvPr/>
        </p:nvSpPr>
        <p:spPr>
          <a:xfrm>
            <a:off x="1063486" y="5529403"/>
            <a:ext cx="10719270" cy="584775"/>
          </a:xfrm>
          <a:prstGeom prst="rect">
            <a:avLst/>
          </a:prstGeom>
          <a:noFill/>
        </p:spPr>
        <p:txBody>
          <a:bodyPr wrap="square">
            <a:spAutoFit/>
          </a:bodyPr>
          <a:lstStyle/>
          <a:p>
            <a:r>
              <a:rPr lang="en-US" sz="3200" dirty="0">
                <a:latin typeface="+mn-lt"/>
                <a:ea typeface="Open Sans"/>
                <a:cs typeface="Open Sans"/>
                <a:sym typeface="Open Sans"/>
              </a:rPr>
              <a:t>Four to seven</a:t>
            </a:r>
            <a:endParaRPr lang="en-US" sz="3200" dirty="0"/>
          </a:p>
        </p:txBody>
      </p:sp>
    </p:spTree>
    <p:extLst>
      <p:ext uri="{BB962C8B-B14F-4D97-AF65-F5344CB8AC3E}">
        <p14:creationId xmlns:p14="http://schemas.microsoft.com/office/powerpoint/2010/main" val="168621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5CA08-6104-3DAE-543F-447B4775787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F843958-7385-A76C-7B78-9401C0D01D4F}"/>
              </a:ext>
            </a:extLst>
          </p:cNvPr>
          <p:cNvSpPr txBox="1">
            <a:spLocks noGrp="1"/>
          </p:cNvSpPr>
          <p:nvPr>
            <p:ph type="title" idx="4294967295"/>
          </p:nvPr>
        </p:nvSpPr>
        <p:spPr>
          <a:xfrm>
            <a:off x="485788"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lang="en-US" dirty="0">
                <a:sym typeface="Arial"/>
              </a:rPr>
              <a:t>Your Background Knowledge</a:t>
            </a:r>
            <a:endPar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5" name="TextBox 4">
            <a:extLst>
              <a:ext uri="{FF2B5EF4-FFF2-40B4-BE49-F238E27FC236}">
                <a16:creationId xmlns:a16="http://schemas.microsoft.com/office/drawing/2014/main" id="{2C6D0741-09B3-F3BC-B3C9-931C424C5AEF}"/>
              </a:ext>
            </a:extLst>
          </p:cNvPr>
          <p:cNvSpPr txBox="1"/>
          <p:nvPr/>
        </p:nvSpPr>
        <p:spPr>
          <a:xfrm>
            <a:off x="432000" y="1552987"/>
            <a:ext cx="11340000" cy="535531"/>
          </a:xfrm>
          <a:prstGeom prst="rect">
            <a:avLst/>
          </a:prstGeom>
          <a:noFill/>
        </p:spPr>
        <p:txBody>
          <a:bodyPr wrap="square">
            <a:spAutoFit/>
          </a:bodyPr>
          <a:lstStyle/>
          <a:p>
            <a:pPr marL="0" lvl="0" indent="0" algn="l" rtl="0">
              <a:lnSpc>
                <a:spcPct val="90000"/>
              </a:lnSpc>
              <a:spcBef>
                <a:spcPts val="1000"/>
              </a:spcBef>
              <a:spcAft>
                <a:spcPts val="0"/>
              </a:spcAft>
              <a:buClr>
                <a:schemeClr val="dk1"/>
              </a:buClr>
              <a:buSzPts val="2800"/>
              <a:buNone/>
            </a:pPr>
            <a:r>
              <a:rPr lang="en-US" sz="3200" b="1" dirty="0">
                <a:latin typeface="+mn-lt"/>
                <a:ea typeface="Open Sans"/>
                <a:cs typeface="Open Sans"/>
                <a:sym typeface="Open Sans"/>
              </a:rPr>
              <a:t>What is proofreading and editing?</a:t>
            </a:r>
          </a:p>
        </p:txBody>
      </p:sp>
      <p:sp>
        <p:nvSpPr>
          <p:cNvPr id="11" name="TextBox 10">
            <a:extLst>
              <a:ext uri="{FF2B5EF4-FFF2-40B4-BE49-F238E27FC236}">
                <a16:creationId xmlns:a16="http://schemas.microsoft.com/office/drawing/2014/main" id="{31FE908E-FB57-D126-BFAA-387B6F13D8A3}"/>
              </a:ext>
            </a:extLst>
          </p:cNvPr>
          <p:cNvSpPr txBox="1"/>
          <p:nvPr/>
        </p:nvSpPr>
        <p:spPr>
          <a:xfrm>
            <a:off x="432000" y="2345488"/>
            <a:ext cx="11328000" cy="3046988"/>
          </a:xfrm>
          <a:prstGeom prst="rect">
            <a:avLst/>
          </a:prstGeom>
          <a:noFill/>
        </p:spPr>
        <p:txBody>
          <a:bodyPr wrap="square">
            <a:spAutoFit/>
          </a:bodyPr>
          <a:lstStyle/>
          <a:p>
            <a:pPr marL="457200" indent="-457200">
              <a:buFont typeface="Arial" panose="020B0604020202020204" pitchFamily="34" charset="0"/>
              <a:buChar char="•"/>
            </a:pPr>
            <a:r>
              <a:rPr lang="en-US" sz="3200" dirty="0">
                <a:latin typeface="+mn-lt"/>
                <a:ea typeface="Open Sans"/>
                <a:cs typeface="Open Sans"/>
                <a:sym typeface="Open Sans"/>
              </a:rPr>
              <a:t>Editing refers to making changes to things like sentence structure and phrasing to make sure your meaning is conveyed clearly and concisely.</a:t>
            </a:r>
          </a:p>
          <a:p>
            <a:endParaRPr lang="en-US" sz="3200" dirty="0">
              <a:latin typeface="+mn-lt"/>
              <a:ea typeface="Open Sans"/>
              <a:cs typeface="Open Sans"/>
              <a:sym typeface="Open Sans"/>
            </a:endParaRPr>
          </a:p>
          <a:p>
            <a:pPr marL="457200" indent="-457200">
              <a:buFont typeface="Arial" panose="020B0604020202020204" pitchFamily="34" charset="0"/>
              <a:buChar char="•"/>
            </a:pPr>
            <a:r>
              <a:rPr lang="en-US" sz="3200" dirty="0">
                <a:latin typeface="+mn-lt"/>
                <a:ea typeface="Open Sans"/>
                <a:cs typeface="Open Sans"/>
                <a:sym typeface="Open Sans"/>
              </a:rPr>
              <a:t>Proofreading involves looking at the text closely, line by line, to spot any typos and issues with consistency and correct them.</a:t>
            </a:r>
            <a:endParaRPr lang="en-US" sz="3200" dirty="0"/>
          </a:p>
        </p:txBody>
      </p:sp>
    </p:spTree>
    <p:extLst>
      <p:ext uri="{BB962C8B-B14F-4D97-AF65-F5344CB8AC3E}">
        <p14:creationId xmlns:p14="http://schemas.microsoft.com/office/powerpoint/2010/main" val="280579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C6A93-D235-D1EE-D47E-79AB68F93C2C}"/>
            </a:ext>
          </a:extLst>
        </p:cNvPr>
        <p:cNvGrpSpPr/>
        <p:nvPr/>
      </p:nvGrpSpPr>
      <p:grpSpPr>
        <a:xfrm>
          <a:off x="0" y="0"/>
          <a:ext cx="0" cy="0"/>
          <a:chOff x="0" y="0"/>
          <a:chExt cx="0" cy="0"/>
        </a:xfrm>
      </p:grpSpPr>
      <p:sp>
        <p:nvSpPr>
          <p:cNvPr id="2" name="Google Shape;526;p2">
            <a:extLst>
              <a:ext uri="{FF2B5EF4-FFF2-40B4-BE49-F238E27FC236}">
                <a16:creationId xmlns:a16="http://schemas.microsoft.com/office/drawing/2014/main" id="{7706201F-BB03-E78F-3EA2-7F214D4DE260}"/>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Step 4: Proofreading and Editing</a:t>
            </a:r>
          </a:p>
        </p:txBody>
      </p:sp>
      <p:sp>
        <p:nvSpPr>
          <p:cNvPr id="5" name="Rectangle 4">
            <a:extLst>
              <a:ext uri="{FF2B5EF4-FFF2-40B4-BE49-F238E27FC236}">
                <a16:creationId xmlns:a16="http://schemas.microsoft.com/office/drawing/2014/main" id="{6B1E32C9-16B5-1902-8EDD-789D1EC22F44}"/>
              </a:ext>
            </a:extLst>
          </p:cNvPr>
          <p:cNvSpPr/>
          <p:nvPr/>
        </p:nvSpPr>
        <p:spPr>
          <a:xfrm>
            <a:off x="432000" y="1919112"/>
            <a:ext cx="2684444" cy="1648178"/>
          </a:xfrm>
          <a:prstGeom prst="rect">
            <a:avLst/>
          </a:prstGeom>
          <a:solidFill>
            <a:srgbClr val="27346F">
              <a:alpha val="50000"/>
            </a:srgb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3200" b="1" dirty="0">
                <a:solidFill>
                  <a:schemeClr val="bg1"/>
                </a:solidFill>
              </a:rPr>
              <a:t>Reading</a:t>
            </a:r>
          </a:p>
        </p:txBody>
      </p:sp>
      <p:sp>
        <p:nvSpPr>
          <p:cNvPr id="6" name="Rectangle 5">
            <a:extLst>
              <a:ext uri="{FF2B5EF4-FFF2-40B4-BE49-F238E27FC236}">
                <a16:creationId xmlns:a16="http://schemas.microsoft.com/office/drawing/2014/main" id="{5FFB842B-1A6A-8A78-5FE9-59B3454AF97C}"/>
              </a:ext>
            </a:extLst>
          </p:cNvPr>
          <p:cNvSpPr/>
          <p:nvPr/>
        </p:nvSpPr>
        <p:spPr>
          <a:xfrm>
            <a:off x="3301845" y="1919112"/>
            <a:ext cx="2684444" cy="1648178"/>
          </a:xfrm>
          <a:prstGeom prst="rect">
            <a:avLst/>
          </a:prstGeom>
          <a:solidFill>
            <a:srgbClr val="27346F">
              <a:alpha val="50196"/>
            </a:srgbClr>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200" b="1" dirty="0">
                <a:solidFill>
                  <a:schemeClr val="bg1"/>
                </a:solidFill>
              </a:rPr>
              <a:t>Organize Evidence</a:t>
            </a:r>
          </a:p>
        </p:txBody>
      </p:sp>
      <p:sp>
        <p:nvSpPr>
          <p:cNvPr id="7" name="Rectangle 6">
            <a:extLst>
              <a:ext uri="{FF2B5EF4-FFF2-40B4-BE49-F238E27FC236}">
                <a16:creationId xmlns:a16="http://schemas.microsoft.com/office/drawing/2014/main" id="{4D1A3CBB-6E15-5469-7C82-F0ADAFD6262C}"/>
              </a:ext>
            </a:extLst>
          </p:cNvPr>
          <p:cNvSpPr/>
          <p:nvPr/>
        </p:nvSpPr>
        <p:spPr>
          <a:xfrm>
            <a:off x="6171690" y="1919112"/>
            <a:ext cx="2684444" cy="1648178"/>
          </a:xfrm>
          <a:prstGeom prst="rect">
            <a:avLst/>
          </a:prstGeom>
          <a:solidFill>
            <a:srgbClr val="27346F">
              <a:alpha val="50000"/>
            </a:srgbClr>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3200" b="1" dirty="0">
                <a:solidFill>
                  <a:schemeClr val="bg1"/>
                </a:solidFill>
              </a:rPr>
              <a:t>Writing</a:t>
            </a:r>
          </a:p>
        </p:txBody>
      </p:sp>
      <p:sp>
        <p:nvSpPr>
          <p:cNvPr id="8" name="Rectangle 7">
            <a:extLst>
              <a:ext uri="{FF2B5EF4-FFF2-40B4-BE49-F238E27FC236}">
                <a16:creationId xmlns:a16="http://schemas.microsoft.com/office/drawing/2014/main" id="{A16A1CE8-0E87-84F8-2CA4-4CAB09B277C6}"/>
              </a:ext>
            </a:extLst>
          </p:cNvPr>
          <p:cNvSpPr/>
          <p:nvPr/>
        </p:nvSpPr>
        <p:spPr>
          <a:xfrm>
            <a:off x="9041535" y="1919112"/>
            <a:ext cx="2684444" cy="1648178"/>
          </a:xfrm>
          <a:prstGeom prst="rect">
            <a:avLst/>
          </a:prstGeom>
          <a:solidFill>
            <a:srgbClr val="27346F"/>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3200" b="1" dirty="0">
                <a:solidFill>
                  <a:schemeClr val="bg1"/>
                </a:solidFill>
              </a:rPr>
              <a:t>Proofreading &amp; Editing</a:t>
            </a:r>
          </a:p>
        </p:txBody>
      </p:sp>
      <p:cxnSp>
        <p:nvCxnSpPr>
          <p:cNvPr id="9" name="Straight Arrow Connector 8" descr="Arrow">
            <a:extLst>
              <a:ext uri="{FF2B5EF4-FFF2-40B4-BE49-F238E27FC236}">
                <a16:creationId xmlns:a16="http://schemas.microsoft.com/office/drawing/2014/main" id="{8CBBE4B3-BF7F-FC7F-8FF4-198B255913FB}"/>
              </a:ext>
            </a:extLst>
          </p:cNvPr>
          <p:cNvCxnSpPr>
            <a:cxnSpLocks/>
          </p:cNvCxnSpPr>
          <p:nvPr/>
        </p:nvCxnSpPr>
        <p:spPr>
          <a:xfrm>
            <a:off x="1433689" y="4933245"/>
            <a:ext cx="9268178" cy="0"/>
          </a:xfrm>
          <a:prstGeom prst="straightConnector1">
            <a:avLst/>
          </a:prstGeom>
          <a:ln w="3556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35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F59CA-7ECF-6995-8A3C-44B72E94DDA7}"/>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1B5080E3-DB51-70AF-05AD-368756C71DFE}"/>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Proofreading and Editing</a:t>
            </a:r>
          </a:p>
        </p:txBody>
      </p:sp>
      <p:sp>
        <p:nvSpPr>
          <p:cNvPr id="4" name="TextBox 3">
            <a:extLst>
              <a:ext uri="{FF2B5EF4-FFF2-40B4-BE49-F238E27FC236}">
                <a16:creationId xmlns:a16="http://schemas.microsoft.com/office/drawing/2014/main" id="{22071633-A7A3-0C6A-A78B-549F271B73B7}"/>
              </a:ext>
            </a:extLst>
          </p:cNvPr>
          <p:cNvSpPr txBox="1"/>
          <p:nvPr/>
        </p:nvSpPr>
        <p:spPr>
          <a:xfrm>
            <a:off x="431999" y="1524039"/>
            <a:ext cx="11339999" cy="4544834"/>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3200" i="0" u="none" strike="noStrike" dirty="0">
                <a:solidFill>
                  <a:srgbClr val="000000"/>
                </a:solidFill>
                <a:effectLst/>
                <a:latin typeface="+mn-lt"/>
              </a:rPr>
              <a:t>Don’t skip this step.</a:t>
            </a:r>
          </a:p>
          <a:p>
            <a:pPr marL="457200" indent="-457200" rtl="0" fontAlgn="base">
              <a:spcBef>
                <a:spcPts val="1000"/>
              </a:spcBef>
              <a:buFont typeface="Arial" panose="020B0604020202020204" pitchFamily="34" charset="0"/>
              <a:buChar char="•"/>
            </a:pPr>
            <a:r>
              <a:rPr lang="en-US" sz="3200" dirty="0">
                <a:latin typeface="+mn-lt"/>
              </a:rPr>
              <a:t>It is harder for most people to proofread and edit their own work.</a:t>
            </a:r>
          </a:p>
          <a:p>
            <a:pPr marL="457200" indent="-457200" rtl="0" fontAlgn="base">
              <a:spcBef>
                <a:spcPts val="1000"/>
              </a:spcBef>
              <a:buFont typeface="Arial" panose="020B0604020202020204" pitchFamily="34" charset="0"/>
              <a:buChar char="•"/>
            </a:pPr>
            <a:r>
              <a:rPr lang="en-US" sz="3200" i="0" u="none" strike="noStrike" dirty="0">
                <a:solidFill>
                  <a:srgbClr val="000000"/>
                </a:solidFill>
                <a:effectLst/>
                <a:latin typeface="+mn-lt"/>
              </a:rPr>
              <a:t>Practicing proofreading and editing is important.</a:t>
            </a:r>
          </a:p>
          <a:p>
            <a:pPr marL="457200" indent="-457200" rtl="0" fontAlgn="base">
              <a:spcBef>
                <a:spcPts val="1000"/>
              </a:spcBef>
              <a:buFont typeface="Arial" panose="020B0604020202020204" pitchFamily="34" charset="0"/>
              <a:buChar char="•"/>
            </a:pPr>
            <a:r>
              <a:rPr lang="en-US" sz="3200" dirty="0">
                <a:latin typeface="+mn-lt"/>
              </a:rPr>
              <a:t>Reading your work aloud can help you catch errors.</a:t>
            </a:r>
          </a:p>
          <a:p>
            <a:pPr marL="457200" indent="-457200" rtl="0" fontAlgn="base">
              <a:spcBef>
                <a:spcPts val="1000"/>
              </a:spcBef>
              <a:buFont typeface="Arial" panose="020B0604020202020204" pitchFamily="34" charset="0"/>
              <a:buChar char="•"/>
            </a:pPr>
            <a:r>
              <a:rPr lang="en-US" sz="3200" i="0" u="none" strike="noStrike" dirty="0">
                <a:solidFill>
                  <a:srgbClr val="000000"/>
                </a:solidFill>
                <a:effectLst/>
                <a:latin typeface="+mn-lt"/>
              </a:rPr>
              <a:t>Try to save at least five of the 45 minutes to proofread and edit your work</a:t>
            </a:r>
            <a:r>
              <a:rPr lang="en-US" sz="3200" dirty="0">
                <a:latin typeface="+mn-lt"/>
              </a:rPr>
              <a:t>. You can catch and correct any errors you made by mistake.</a:t>
            </a:r>
            <a:endParaRPr lang="en-US" sz="3200" i="0" u="none" strike="noStrike" dirty="0">
              <a:solidFill>
                <a:srgbClr val="000000"/>
              </a:solidFill>
              <a:effectLst/>
              <a:latin typeface="+mn-lt"/>
            </a:endParaRPr>
          </a:p>
        </p:txBody>
      </p:sp>
    </p:spTree>
    <p:extLst>
      <p:ext uri="{BB962C8B-B14F-4D97-AF65-F5344CB8AC3E}">
        <p14:creationId xmlns:p14="http://schemas.microsoft.com/office/powerpoint/2010/main" val="421364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F7771-DCA0-B61F-C00C-FE089A06446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51A43BD-D7E9-1E64-F055-D995C24495E9}"/>
              </a:ext>
            </a:extLst>
          </p:cNvPr>
          <p:cNvSpPr txBox="1">
            <a:spLocks noGrp="1"/>
          </p:cNvSpPr>
          <p:nvPr>
            <p:ph type="title" idx="4294967295"/>
          </p:nvPr>
        </p:nvSpPr>
        <p:spPr>
          <a:xfrm>
            <a:off x="432000" y="807314"/>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Rubric Trait 3: Clarity and Command of Standard English Conventions</a:t>
            </a:r>
          </a:p>
        </p:txBody>
      </p:sp>
      <p:sp>
        <p:nvSpPr>
          <p:cNvPr id="4" name="TextBox 3">
            <a:extLst>
              <a:ext uri="{FF2B5EF4-FFF2-40B4-BE49-F238E27FC236}">
                <a16:creationId xmlns:a16="http://schemas.microsoft.com/office/drawing/2014/main" id="{576E6EF7-C851-1CD6-24BC-46FA44CD2013}"/>
              </a:ext>
            </a:extLst>
          </p:cNvPr>
          <p:cNvSpPr txBox="1"/>
          <p:nvPr/>
        </p:nvSpPr>
        <p:spPr>
          <a:xfrm>
            <a:off x="431998" y="1680795"/>
            <a:ext cx="5394960" cy="4426853"/>
          </a:xfrm>
          <a:prstGeom prst="rect">
            <a:avLst/>
          </a:prstGeom>
          <a:noFill/>
        </p:spPr>
        <p:txBody>
          <a:bodyPr wrap="square">
            <a:spAutoFit/>
          </a:bodyPr>
          <a:lstStyle/>
          <a:p>
            <a:pPr rtl="0" fontAlgn="base">
              <a:spcBef>
                <a:spcPts val="1000"/>
              </a:spcBef>
            </a:pPr>
            <a:r>
              <a:rPr lang="en-US" sz="2000" b="1" i="0" u="none" strike="noStrike" dirty="0">
                <a:solidFill>
                  <a:srgbClr val="000000"/>
                </a:solidFill>
                <a:effectLst/>
                <a:latin typeface="+mn-lt"/>
              </a:rPr>
              <a:t>Sentence Structure:</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Varied sentence structure within a paragraph or paragraphs</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Correct subordination, coordination, and parallelism</a:t>
            </a:r>
          </a:p>
          <a:p>
            <a:pPr marL="514350" indent="-514350" rtl="0" fontAlgn="base">
              <a:spcBef>
                <a:spcPts val="1000"/>
              </a:spcBef>
              <a:buFont typeface="+mj-lt"/>
              <a:buAutoNum type="arabicPeriod"/>
            </a:pPr>
            <a:r>
              <a:rPr lang="en-US" sz="2000" dirty="0">
                <a:latin typeface="+mn-lt"/>
              </a:rPr>
              <a:t>Avoids wordiness and awkward sentence structures</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Usage of transitional words, conjunctive adverbs, and other words that support logic and clarity</a:t>
            </a:r>
          </a:p>
          <a:p>
            <a:pPr marL="514350" indent="-514350" rtl="0" fontAlgn="base">
              <a:spcBef>
                <a:spcPts val="1000"/>
              </a:spcBef>
              <a:buFont typeface="+mj-lt"/>
              <a:buAutoNum type="arabicPeriod"/>
            </a:pPr>
            <a:r>
              <a:rPr lang="en-US" sz="2000" dirty="0">
                <a:latin typeface="+mn-lt"/>
              </a:rPr>
              <a:t>Avoids run-on sentences, fused sentences, or sentence fragments</a:t>
            </a:r>
            <a:endParaRPr lang="en-US" sz="2000" b="0" i="0" u="none" strike="noStrike" dirty="0">
              <a:solidFill>
                <a:srgbClr val="000000"/>
              </a:solidFill>
              <a:effectLst/>
              <a:latin typeface="+mn-lt"/>
            </a:endParaRPr>
          </a:p>
        </p:txBody>
      </p:sp>
      <p:sp>
        <p:nvSpPr>
          <p:cNvPr id="2" name="TextBox 1">
            <a:extLst>
              <a:ext uri="{FF2B5EF4-FFF2-40B4-BE49-F238E27FC236}">
                <a16:creationId xmlns:a16="http://schemas.microsoft.com/office/drawing/2014/main" id="{81FABFDC-62CB-71A6-FC7D-FAE6D6BA0FF8}"/>
              </a:ext>
            </a:extLst>
          </p:cNvPr>
          <p:cNvSpPr txBox="1"/>
          <p:nvPr/>
        </p:nvSpPr>
        <p:spPr>
          <a:xfrm>
            <a:off x="6261100" y="1698912"/>
            <a:ext cx="5664000" cy="4375557"/>
          </a:xfrm>
          <a:prstGeom prst="rect">
            <a:avLst/>
          </a:prstGeom>
          <a:noFill/>
        </p:spPr>
        <p:txBody>
          <a:bodyPr wrap="square">
            <a:spAutoFit/>
          </a:bodyPr>
          <a:lstStyle/>
          <a:p>
            <a:pPr rtl="0" fontAlgn="base">
              <a:spcBef>
                <a:spcPts val="1000"/>
              </a:spcBef>
            </a:pPr>
            <a:r>
              <a:rPr lang="en-US" sz="2000" b="1" i="0" u="none" strike="noStrike" dirty="0">
                <a:solidFill>
                  <a:srgbClr val="000000"/>
                </a:solidFill>
                <a:effectLst/>
                <a:latin typeface="+mn-lt"/>
              </a:rPr>
              <a:t>Grammar:</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Frequently confused words and homonyms, including contractions</a:t>
            </a:r>
          </a:p>
          <a:p>
            <a:pPr marL="514350" indent="-514350" rtl="0" fontAlgn="base">
              <a:spcBef>
                <a:spcPts val="1000"/>
              </a:spcBef>
              <a:buFont typeface="+mj-lt"/>
              <a:buAutoNum type="arabicPeriod"/>
            </a:pPr>
            <a:r>
              <a:rPr lang="en-US" sz="2000" dirty="0">
                <a:latin typeface="+mn-lt"/>
              </a:rPr>
              <a:t>Subject-verb agreement</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Pronoun usage</a:t>
            </a:r>
          </a:p>
          <a:p>
            <a:pPr marL="514350" indent="-514350" rtl="0" fontAlgn="base">
              <a:spcBef>
                <a:spcPts val="1000"/>
              </a:spcBef>
              <a:buFont typeface="+mj-lt"/>
              <a:buAutoNum type="arabicPeriod"/>
            </a:pPr>
            <a:r>
              <a:rPr lang="en-US" sz="2000" dirty="0">
                <a:latin typeface="+mn-lt"/>
              </a:rPr>
              <a:t>Placement of modifiers and correct word order</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Capitalization (e.g., proper nouns, titles, and beginnings of sentences)</a:t>
            </a:r>
          </a:p>
          <a:p>
            <a:pPr marL="514350" indent="-514350" rtl="0" fontAlgn="base">
              <a:spcBef>
                <a:spcPts val="1000"/>
              </a:spcBef>
              <a:buFont typeface="+mj-lt"/>
              <a:buAutoNum type="arabicPeriod"/>
            </a:pPr>
            <a:r>
              <a:rPr lang="en-US" sz="2000" dirty="0">
                <a:latin typeface="+mn-lt"/>
              </a:rPr>
              <a:t>Use of apostrophes with possessive nouns</a:t>
            </a:r>
          </a:p>
          <a:p>
            <a:pPr marL="514350" indent="-514350" rtl="0" fontAlgn="base">
              <a:spcBef>
                <a:spcPts val="1000"/>
              </a:spcBef>
              <a:buFont typeface="+mj-lt"/>
              <a:buAutoNum type="arabicPeriod"/>
            </a:pPr>
            <a:r>
              <a:rPr lang="en-US" sz="2000" b="0" i="0" u="none" strike="noStrike" dirty="0">
                <a:solidFill>
                  <a:srgbClr val="000000"/>
                </a:solidFill>
                <a:effectLst/>
                <a:latin typeface="+mn-lt"/>
              </a:rPr>
              <a:t>Use of punctuation (commas, end marks, etc.) </a:t>
            </a:r>
          </a:p>
        </p:txBody>
      </p:sp>
    </p:spTree>
    <p:extLst>
      <p:ext uri="{BB962C8B-B14F-4D97-AF65-F5344CB8AC3E}">
        <p14:creationId xmlns:p14="http://schemas.microsoft.com/office/powerpoint/2010/main" val="4241851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34A0C-7598-F864-FD74-60CA3EA886D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A303714-6E1E-863F-F077-117CF46D76D3}"/>
              </a:ext>
            </a:extLst>
          </p:cNvPr>
          <p:cNvSpPr txBox="1">
            <a:spLocks noGrp="1"/>
          </p:cNvSpPr>
          <p:nvPr>
            <p:ph type="title" idx="4294967295"/>
          </p:nvPr>
        </p:nvSpPr>
        <p:spPr>
          <a:xfrm>
            <a:off x="432000" y="882901"/>
            <a:ext cx="11340000" cy="265565"/>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a:t>
            </a:r>
            <a:r>
              <a:rPr lang="en-US" dirty="0">
                <a:sym typeface="Arial"/>
              </a:rPr>
              <a:t>5B</a:t>
            </a:r>
            <a:endPar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endParaRPr>
          </a:p>
        </p:txBody>
      </p:sp>
      <p:sp>
        <p:nvSpPr>
          <p:cNvPr id="9" name="Rectangle 8">
            <a:extLst>
              <a:ext uri="{FF2B5EF4-FFF2-40B4-BE49-F238E27FC236}">
                <a16:creationId xmlns:a16="http://schemas.microsoft.com/office/drawing/2014/main" id="{2613D954-B2BF-8E6B-92DD-C67BA8B29456}"/>
              </a:ext>
            </a:extLst>
          </p:cNvPr>
          <p:cNvSpPr/>
          <p:nvPr/>
        </p:nvSpPr>
        <p:spPr>
          <a:xfrm>
            <a:off x="431998" y="1865870"/>
            <a:ext cx="11340001" cy="4331730"/>
          </a:xfrm>
          <a:prstGeom prst="rect">
            <a:avLst/>
          </a:prstGeom>
          <a:solidFill>
            <a:srgbClr val="27346F"/>
          </a:solidFill>
          <a:ln/>
        </p:spPr>
        <p:style>
          <a:lnRef idx="2">
            <a:schemeClr val="accent2">
              <a:shade val="15000"/>
            </a:schemeClr>
          </a:lnRef>
          <a:fillRef idx="1">
            <a:schemeClr val="accent2"/>
          </a:fillRef>
          <a:effectRef idx="0">
            <a:schemeClr val="accent2"/>
          </a:effectRef>
          <a:fontRef idx="minor">
            <a:schemeClr val="lt1"/>
          </a:fontRef>
        </p:style>
        <p:txBody>
          <a:bodyPr lIns="182880" tIns="182880" rIns="182880" bIns="182880" rtlCol="0" anchor="ctr"/>
          <a:lstStyle/>
          <a:p>
            <a:r>
              <a:rPr lang="en-US" sz="3200" b="1" dirty="0">
                <a:solidFill>
                  <a:schemeClr val="bg1"/>
                </a:solidFill>
              </a:rPr>
              <a:t>Directions: </a:t>
            </a:r>
            <a:r>
              <a:rPr lang="en-US" sz="3200" dirty="0">
                <a:solidFill>
                  <a:schemeClr val="bg1"/>
                </a:solidFill>
              </a:rPr>
              <a:t>Complete Part 5B of the Organizing the GED® Extended Response.</a:t>
            </a:r>
          </a:p>
          <a:p>
            <a:endParaRPr lang="en-US" sz="3200" dirty="0">
              <a:solidFill>
                <a:schemeClr val="bg1"/>
              </a:solidFill>
            </a:endParaRPr>
          </a:p>
          <a:p>
            <a:r>
              <a:rPr lang="en-US" sz="3200" dirty="0">
                <a:solidFill>
                  <a:schemeClr val="bg1"/>
                </a:solidFill>
              </a:rPr>
              <a:t>Evaluate your work using Trait 3 of the extended response rubric by answering the questions in tables. Make any changes that you need to based on your findings.</a:t>
            </a:r>
          </a:p>
          <a:p>
            <a:endParaRPr lang="en-US" sz="3200" b="1" dirty="0">
              <a:solidFill>
                <a:schemeClr val="bg1"/>
              </a:solidFill>
            </a:endParaRPr>
          </a:p>
          <a:p>
            <a:r>
              <a:rPr lang="en-US" sz="3200" dirty="0">
                <a:solidFill>
                  <a:schemeClr val="bg1"/>
                </a:solidFill>
              </a:rPr>
              <a:t>Turn in your worksheet.</a:t>
            </a:r>
          </a:p>
        </p:txBody>
      </p:sp>
    </p:spTree>
    <p:extLst>
      <p:ext uri="{BB962C8B-B14F-4D97-AF65-F5344CB8AC3E}">
        <p14:creationId xmlns:p14="http://schemas.microsoft.com/office/powerpoint/2010/main" val="316897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BE367-983E-47AB-D46A-CEE06C27D6AD}"/>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379389EC-1635-7997-AB7D-0246990E509B}"/>
              </a:ext>
            </a:extLst>
          </p:cNvPr>
          <p:cNvSpPr txBox="1">
            <a:spLocks noGrp="1"/>
          </p:cNvSpPr>
          <p:nvPr>
            <p:ph type="title" idx="4294967295"/>
          </p:nvPr>
        </p:nvSpPr>
        <p:spPr>
          <a:xfrm>
            <a:off x="432000" y="752238"/>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Organizing the GED</a:t>
            </a:r>
            <a:r>
              <a:rPr kumimoji="0" lang="en-US" sz="3600" b="1" i="0" u="none" strike="noStrike" kern="1200" cap="none" spc="0" normalizeH="0" baseline="3000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Extended Response (Essay) Worksheet: Part 5B</a:t>
            </a:r>
          </a:p>
        </p:txBody>
      </p:sp>
      <p:sp>
        <p:nvSpPr>
          <p:cNvPr id="4" name="TextBox 3">
            <a:extLst>
              <a:ext uri="{FF2B5EF4-FFF2-40B4-BE49-F238E27FC236}">
                <a16:creationId xmlns:a16="http://schemas.microsoft.com/office/drawing/2014/main" id="{4F208A7F-B845-2250-56C5-CD46C46C14E8}"/>
              </a:ext>
            </a:extLst>
          </p:cNvPr>
          <p:cNvSpPr txBox="1"/>
          <p:nvPr/>
        </p:nvSpPr>
        <p:spPr>
          <a:xfrm>
            <a:off x="432000" y="1734105"/>
            <a:ext cx="11492778" cy="2631490"/>
          </a:xfrm>
          <a:prstGeom prst="rect">
            <a:avLst/>
          </a:prstGeom>
          <a:noFill/>
        </p:spPr>
        <p:txBody>
          <a:bodyPr wrap="square">
            <a:spAutoFit/>
          </a:bodyPr>
          <a:lstStyle/>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What sentence structure errors did you find? How did you correct the errors? </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Does anyone have questions about any of the sentence structure?</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What grammar errors did you find? How did you correc</a:t>
            </a:r>
            <a:r>
              <a:rPr lang="en-US" sz="2800" dirty="0">
                <a:latin typeface="+mn-lt"/>
              </a:rPr>
              <a:t>t the errors</a:t>
            </a:r>
            <a:r>
              <a:rPr lang="en-US" sz="2800" b="0" i="0" u="none" strike="noStrike" dirty="0">
                <a:solidFill>
                  <a:srgbClr val="000000"/>
                </a:solidFill>
                <a:effectLst/>
                <a:latin typeface="+mn-lt"/>
              </a:rPr>
              <a:t>? </a:t>
            </a:r>
          </a:p>
          <a:p>
            <a:pPr marL="457200" indent="-457200" rtl="0" fontAlgn="base">
              <a:spcBef>
                <a:spcPts val="1000"/>
              </a:spcBef>
              <a:buFont typeface="Arial" panose="020B0604020202020204" pitchFamily="34" charset="0"/>
              <a:buChar char="•"/>
            </a:pPr>
            <a:r>
              <a:rPr lang="en-US" sz="2800" b="0" i="0" u="none" strike="noStrike" dirty="0">
                <a:solidFill>
                  <a:srgbClr val="000000"/>
                </a:solidFill>
                <a:effectLst/>
                <a:latin typeface="+mn-lt"/>
              </a:rPr>
              <a:t>Does anyone have questions about grammar?</a:t>
            </a:r>
          </a:p>
        </p:txBody>
      </p:sp>
    </p:spTree>
    <p:extLst>
      <p:ext uri="{BB962C8B-B14F-4D97-AF65-F5344CB8AC3E}">
        <p14:creationId xmlns:p14="http://schemas.microsoft.com/office/powerpoint/2010/main" val="31350916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3950</TotalTime>
  <Words>1667</Words>
  <Application>Microsoft Office PowerPoint</Application>
  <PresentationFormat>Widescreen</PresentationFormat>
  <Paragraphs>164</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Roboto Black</vt:lpstr>
      <vt:lpstr>Roboto</vt:lpstr>
      <vt:lpstr>Arial</vt:lpstr>
      <vt:lpstr>Calibri</vt:lpstr>
      <vt:lpstr>Source Sans Pro</vt:lpstr>
      <vt:lpstr>Open Sans</vt:lpstr>
      <vt:lpstr>PAAER Theme 2-29-24</vt:lpstr>
      <vt:lpstr>Extended Response Lesson 5  GED® Exam</vt:lpstr>
      <vt:lpstr>Learning Goals</vt:lpstr>
      <vt:lpstr>Extended Response Review</vt:lpstr>
      <vt:lpstr>Your Background Knowledge</vt:lpstr>
      <vt:lpstr>Step 4: Proofreading and Editing</vt:lpstr>
      <vt:lpstr>Proofreading and Editing</vt:lpstr>
      <vt:lpstr>GED® Extended Response Rubric Trait 3: Clarity and Command of Standard English Conventions</vt:lpstr>
      <vt:lpstr>Organizing the GED® Extended Response (Essay) Worksheet: Part 5B</vt:lpstr>
      <vt:lpstr>Share – Organizing the GED® Extended Response (Essay) Worksheet: Part 5B</vt:lpstr>
      <vt:lpstr>Review </vt:lpstr>
      <vt:lpstr>What’s Next?</vt:lpstr>
      <vt:lpstr>Unit Review </vt:lpstr>
      <vt:lpstr>Unit Review (cont’d)</vt:lpstr>
      <vt:lpstr>Extended Response Tips</vt:lpstr>
      <vt:lpstr>Practice Writing the Extended Response</vt:lpstr>
      <vt:lpstr>Independent Practice</vt:lpstr>
      <vt:lpstr>Additional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13</cp:revision>
  <dcterms:created xsi:type="dcterms:W3CDTF">2023-09-23T14:48:19Z</dcterms:created>
  <dcterms:modified xsi:type="dcterms:W3CDTF">2025-02-06T20:35:38Z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