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7" r:id="rId1"/>
  </p:sldMasterIdLst>
  <p:notesMasterIdLst>
    <p:notesMasterId r:id="rId19"/>
  </p:notesMasterIdLst>
  <p:sldIdLst>
    <p:sldId id="279" r:id="rId2"/>
    <p:sldId id="280" r:id="rId3"/>
    <p:sldId id="281" r:id="rId4"/>
    <p:sldId id="282" r:id="rId5"/>
    <p:sldId id="328" r:id="rId6"/>
    <p:sldId id="336" r:id="rId7"/>
    <p:sldId id="337" r:id="rId8"/>
    <p:sldId id="330" r:id="rId9"/>
    <p:sldId id="338" r:id="rId10"/>
    <p:sldId id="326" r:id="rId11"/>
    <p:sldId id="334" r:id="rId12"/>
    <p:sldId id="283" r:id="rId13"/>
    <p:sldId id="333" r:id="rId14"/>
    <p:sldId id="339" r:id="rId15"/>
    <p:sldId id="327" r:id="rId16"/>
    <p:sldId id="323" r:id="rId17"/>
    <p:sldId id="324" r:id="rId18"/>
  </p:sldIdLst>
  <p:sldSz cx="12192000" cy="6858000"/>
  <p:notesSz cx="6858000" cy="9144000"/>
  <p:embeddedFontLst>
    <p:embeddedFont>
      <p:font typeface="Open Sans" panose="020B0606030504020204" pitchFamily="34" charset="0"/>
      <p:regular r:id="rId20"/>
      <p:bold r:id="rId21"/>
      <p:italic r:id="rId22"/>
      <p:boldItalic r:id="rId23"/>
    </p:embeddedFont>
    <p:embeddedFont>
      <p:font typeface="Roboto" panose="02000000000000000000" pitchFamily="2" charset="0"/>
      <p:regular r:id="rId24"/>
      <p:bold r:id="rId25"/>
      <p:italic r:id="rId26"/>
      <p:boldItalic r:id="rId27"/>
    </p:embeddedFont>
    <p:embeddedFont>
      <p:font typeface="Roboto Black" panose="02000000000000000000" pitchFamily="2" charset="0"/>
      <p:bold r:id="rId28"/>
      <p:boldItalic r:id="rId29"/>
    </p:embeddedFont>
    <p:embeddedFont>
      <p:font typeface="Source Sans Pro" panose="020B0503030403020204" pitchFamily="34"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1" roundtripDataSignature="AMtx7mgycnmhzz8yAx1iDHbeYDXQSz63/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89371D-0DA2-8BA0-1A07-F4F16B21A4EA}" name="Staci VanArt" initials="SV" userId="S::svanart@iu11.org::eacf06f6-97a6-46ac-bc5f-3ebf0c400b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346F"/>
    <a:srgbClr val="2E6E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0B0ED0-F8B2-4841-A66B-FD90B9EDD11E}" v="694" dt="2024-12-04T13:59:48.1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8" d="100"/>
          <a:sy n="68" d="100"/>
        </p:scale>
        <p:origin x="84" y="132"/>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51" Type="http://customschemas.google.com/relationships/presentationmetadata" Target="metadata"/><Relationship Id="rId3" Type="http://schemas.openxmlformats.org/officeDocument/2006/relationships/slide" Target="slides/slide2.xml"/><Relationship Id="rId21" Type="http://schemas.openxmlformats.org/officeDocument/2006/relationships/font" Target="fonts/font2.fntdata"/><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33" Type="http://schemas.openxmlformats.org/officeDocument/2006/relationships/font" Target="fonts/font1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font" Target="fonts/font10.fntdata"/><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font" Target="fonts/font13.fntdata"/><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57" Type="http://schemas.microsoft.com/office/2018/10/relationships/authors" Target="authors.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font" Target="fonts/font12.fntdata"/><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font" Target="fonts/font11.fntdata"/><Relationship Id="rId56"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ged.com/wp-content/uploads/extended_response_classroom_practice.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30728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DC285-9F09-FA29-18FE-2DCE461849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261416-B328-3147-610E-BE33A72CD3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548FF0-3927-3C3F-0DEE-E894B289E2F3}"/>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Guided Practice: Explain to students that we are going to use the paragraph organizer to practice structuring the extended response. They will use their claim and supporting evidence from Part 3 of the worksheet to write the essay. However, they can make changes to their plan. Explain that sometimes new ideas come to use as we are writing. Tell students we will work together to complete the introduction and the first paragraph of the body of the extended response. Facilitate a discussion and ask student volunteers to write the introduction. Ask students, “What should a paragraph start with?” (Answer: topic sentence). “What else should go in the paragraph?” (Answer: supporting details). Repeat the process for the first body paragraph.</a:t>
            </a:r>
          </a:p>
          <a:p>
            <a:pPr marL="0" indent="0" rtl="0"/>
            <a:endParaRPr lang="en-US" sz="1200" b="0" i="0" u="none" strike="noStrike" dirty="0">
              <a:solidFill>
                <a:srgbClr val="000000"/>
              </a:solidFill>
              <a:effectLst/>
              <a:latin typeface="Source Sans Pro" panose="020B0503030403020204" pitchFamily="34" charset="0"/>
              <a:ea typeface="Source Sans Pro" panose="020B0503030403020204" pitchFamily="34" charset="0"/>
            </a:endParaRPr>
          </a:p>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Work with a partner to complete paragraphs 3-5.</a:t>
            </a:r>
          </a:p>
        </p:txBody>
      </p:sp>
      <p:sp>
        <p:nvSpPr>
          <p:cNvPr id="4" name="Slide Number Placeholder 3">
            <a:extLst>
              <a:ext uri="{FF2B5EF4-FFF2-40B4-BE49-F238E27FC236}">
                <a16:creationId xmlns:a16="http://schemas.microsoft.com/office/drawing/2014/main" id="{C8FB619E-DEFC-6C44-B74D-60ACEC0146F5}"/>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32051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BBA40-2D70-0217-8FBA-23BD2B4CDA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92DD35-14C6-F191-7588-BED687A978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0ABBF4-CDF9-99D3-4EE9-718B27705D55}"/>
              </a:ext>
            </a:extLst>
          </p:cNvPr>
          <p:cNvSpPr>
            <a:spLocks noGrp="1"/>
          </p:cNvSpPr>
          <p:nvPr>
            <p:ph type="body" idx="1"/>
          </p:nvPr>
        </p:nvSpPr>
        <p:spPr/>
        <p:txBody>
          <a:bodyPr/>
          <a:lstStyle/>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Ask for two to three volunteers to share their paragraphs (if working in Google Docs, project work if possible and facilitate a discussion with students asking, “What was the topic sentence?” “What are the supporting details?” Point out the strength, similarities, any problems, etc.</a:t>
            </a:r>
          </a:p>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Show teacher completed example.</a:t>
            </a:r>
          </a:p>
        </p:txBody>
      </p:sp>
      <p:sp>
        <p:nvSpPr>
          <p:cNvPr id="4" name="Slide Number Placeholder 3">
            <a:extLst>
              <a:ext uri="{FF2B5EF4-FFF2-40B4-BE49-F238E27FC236}">
                <a16:creationId xmlns:a16="http://schemas.microsoft.com/office/drawing/2014/main" id="{E17609A6-8D6A-3AA8-75B9-A201F447AA4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14097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latin typeface="Source Sans Pro" panose="020B0503030403020204" pitchFamily="34" charset="0"/>
                <a:ea typeface="Source Sans Pro" panose="020B0503030403020204" pitchFamily="34" charset="0"/>
              </a:rPr>
              <a:t>Share a completed example. Reinforce that there isn’t necessarily a correct answer. The point is to take a position and defend it with evidence from the passages.</a:t>
            </a:r>
          </a:p>
          <a:p>
            <a:pPr marL="0" lvl="0" indent="0" algn="l" rtl="0">
              <a:spcBef>
                <a:spcPts val="0"/>
              </a:spcBef>
              <a:spcAft>
                <a:spcPts val="0"/>
              </a:spcAft>
              <a:buNone/>
            </a:pPr>
            <a:endParaRPr lang="en-US" dirty="0">
              <a:latin typeface="Source Sans Pro" panose="020B0503030403020204" pitchFamily="34" charset="0"/>
              <a:ea typeface="Source Sans Pro" panose="020B0503030403020204" pitchFamily="34" charset="0"/>
            </a:endParaRPr>
          </a:p>
          <a:p>
            <a:pPr marL="0" lvl="0" indent="0" algn="l" rtl="0">
              <a:spcBef>
                <a:spcPts val="0"/>
              </a:spcBef>
              <a:spcAft>
                <a:spcPts val="0"/>
              </a:spcAft>
              <a:buNone/>
            </a:pPr>
            <a:r>
              <a:rPr lang="en-US" dirty="0">
                <a:latin typeface="Source Sans Pro" panose="020B0503030403020204" pitchFamily="34" charset="0"/>
                <a:ea typeface="Source Sans Pro" panose="020B0503030403020204" pitchFamily="34" charset="0"/>
              </a:rPr>
              <a:t>Facilitate the discussion with questions in the table and rate the teacher completed example. Explain that these are Traits 1 and 2 of the extended response rubric, and we’re going to rate the teacher’s example extended response together as a class.</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66016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CEBEE1-6C6E-0126-8F5E-62FC14C4FB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BD740C-2C1C-15CD-E5D2-8D41AD4E81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3578E2-22FB-E727-EC41-1421FE7BC443}"/>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Alternatively, you could ask students to work in partners, exchange their work, and rate each other. Then, they can make changes based on their partner’s findings if they would like.</a:t>
            </a:r>
          </a:p>
        </p:txBody>
      </p:sp>
      <p:sp>
        <p:nvSpPr>
          <p:cNvPr id="4" name="Slide Number Placeholder 3">
            <a:extLst>
              <a:ext uri="{FF2B5EF4-FFF2-40B4-BE49-F238E27FC236}">
                <a16:creationId xmlns:a16="http://schemas.microsoft.com/office/drawing/2014/main" id="{3F4F2FFB-D168-5466-5B5B-48A16FCABAC9}"/>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95630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55DE98-3AA5-96D0-104A-B09B9C9D57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33311C-B4FD-666E-A8E9-A2A4E12149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1C0B09-D745-0B0C-B6FD-005FC2C1863E}"/>
              </a:ext>
            </a:extLst>
          </p:cNvPr>
          <p:cNvSpPr>
            <a:spLocks noGrp="1"/>
          </p:cNvSpPr>
          <p:nvPr>
            <p:ph type="body" idx="1"/>
          </p:nvPr>
        </p:nvSpPr>
        <p:spPr/>
        <p:txBody>
          <a:bodyPr/>
          <a:lstStyle/>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Ask for two to three volunteers to respond to each question.</a:t>
            </a:r>
          </a:p>
        </p:txBody>
      </p:sp>
      <p:sp>
        <p:nvSpPr>
          <p:cNvPr id="4" name="Slide Number Placeholder 3">
            <a:extLst>
              <a:ext uri="{FF2B5EF4-FFF2-40B4-BE49-F238E27FC236}">
                <a16:creationId xmlns:a16="http://schemas.microsoft.com/office/drawing/2014/main" id="{8B89BFED-C905-B478-C225-390E1E088067}"/>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06577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3F17CA-E5BB-4A32-94B6-B47BE6C4CD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E98745-2B2E-A203-8CA0-A1492112D6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6DAFA8-B351-8D5F-4079-329B2794C116}"/>
              </a:ext>
            </a:extLst>
          </p:cNvPr>
          <p:cNvSpPr>
            <a:spLocks noGrp="1"/>
          </p:cNvSpPr>
          <p:nvPr>
            <p:ph type="body" idx="1"/>
          </p:nvPr>
        </p:nvSpPr>
        <p:spPr/>
        <p:txBody>
          <a:bodyPr/>
          <a:lstStyle/>
          <a:p>
            <a:pPr lvl="0"/>
            <a:endParaRPr lang="en-US" dirty="0">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2C26D5AF-717F-4E4E-DBF1-84C01B90188B}"/>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01604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227FA-2C0E-8659-6E37-CAF0FE6384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5D82AC-1601-A07C-F1D1-CA560F54BE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23C13B-4C26-9860-9B41-20F62EAA888E}"/>
              </a:ext>
            </a:extLst>
          </p:cNvPr>
          <p:cNvSpPr>
            <a:spLocks noGrp="1"/>
          </p:cNvSpPr>
          <p:nvPr>
            <p:ph type="body" idx="1"/>
          </p:nvPr>
        </p:nvSpPr>
        <p:spPr/>
        <p:txBody>
          <a:bodyPr/>
          <a:lstStyle/>
          <a:p>
            <a:pPr marL="0" lvl="1" indent="0" rtl="0"/>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5F5D05FB-9E05-E790-9F39-5DB27C06F381}"/>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448657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2FB0E-64B8-F5B3-A3C3-321F8D6168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E9C656-EC41-D99E-3E38-684C219412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464412-BFDD-6EAB-7612-B8BDC9E07E14}"/>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If students need additional practice teachers could select another article or articles that present an argument, make a copy of the Organizing the GED</a:t>
            </a:r>
            <a:r>
              <a:rPr lang="en-US" sz="1200" b="0" i="0" u="none" strike="noStrike" baseline="30000" dirty="0">
                <a:solidFill>
                  <a:srgbClr val="000000"/>
                </a:solidFill>
                <a:effectLst/>
                <a:latin typeface="Source Sans Pro" panose="020B0503030403020204" pitchFamily="34" charset="0"/>
                <a:ea typeface="Source Sans Pro" panose="020B0503030403020204" pitchFamily="34" charset="0"/>
              </a:rPr>
              <a:t>®</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Extended Response (Essay) worksheet, and ask students to read the article and complete Part 2 for both sides of the argument presented.</a:t>
            </a:r>
            <a:endParaRPr lang="en-US" sz="1200" b="0" dirty="0">
              <a:effectLst/>
              <a:latin typeface="Source Sans Pro" panose="020B0503030403020204" pitchFamily="34" charset="0"/>
              <a:ea typeface="Source Sans Pro" panose="020B0503030403020204" pitchFamily="34" charset="0"/>
            </a:endParaRPr>
          </a:p>
          <a:p>
            <a:pPr marL="0" indent="0" rtl="0"/>
            <a:br>
              <a:rPr lang="en-US" sz="1200" b="0" dirty="0">
                <a:effectLst/>
                <a:latin typeface="Source Sans Pro" panose="020B0503030403020204" pitchFamily="34" charset="0"/>
                <a:ea typeface="Source Sans Pro" panose="020B0503030403020204" pitchFamily="34" charset="0"/>
              </a:rPr>
            </a:br>
            <a:r>
              <a:rPr lang="en-US" sz="1200" b="0" i="0" u="none" strike="noStrike" dirty="0">
                <a:solidFill>
                  <a:srgbClr val="000000"/>
                </a:solidFill>
                <a:effectLst/>
                <a:latin typeface="Source Sans Pro" panose="020B0503030403020204" pitchFamily="34" charset="0"/>
                <a:ea typeface="Source Sans Pro" panose="020B0503030403020204" pitchFamily="34" charset="0"/>
              </a:rPr>
              <a:t>Additional practice prompts, passages from the GED</a:t>
            </a:r>
            <a:r>
              <a:rPr lang="en-US" sz="1200" b="0" i="0" u="none" strike="noStrike" baseline="30000" dirty="0">
                <a:solidFill>
                  <a:srgbClr val="000000"/>
                </a:solidFill>
                <a:effectLst/>
                <a:latin typeface="Source Sans Pro" panose="020B0503030403020204" pitchFamily="34" charset="0"/>
                <a:ea typeface="Source Sans Pro" panose="020B0503030403020204" pitchFamily="34" charset="0"/>
              </a:rPr>
              <a:t>®</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testing service: </a:t>
            </a:r>
            <a:r>
              <a:rPr lang="en-US" sz="1200" b="0" i="0" u="sng" strike="noStrike" dirty="0">
                <a:solidFill>
                  <a:srgbClr val="0563C1"/>
                </a:solidFill>
                <a:effectLst/>
                <a:latin typeface="Source Sans Pro" panose="020B0503030403020204" pitchFamily="34" charset="0"/>
                <a:ea typeface="Source Sans Pro" panose="020B0503030403020204" pitchFamily="34" charset="0"/>
                <a:hlinkClick r:id="rId3"/>
              </a:rPr>
              <a:t>https://ged.com/wp-content/uploads/extended_response_classroom_practice.pdf</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(just ensure that you don’t assign the same prompt/passage if using one of them for the summative assessment). </a:t>
            </a:r>
            <a:endParaRPr lang="en-US" sz="1200" b="0" dirty="0">
              <a:effectLst/>
              <a:latin typeface="Source Sans Pro" panose="020B0503030403020204" pitchFamily="34" charset="0"/>
              <a:ea typeface="Source Sans Pro" panose="020B0503030403020204" pitchFamily="34" charset="0"/>
            </a:endParaRPr>
          </a:p>
          <a:p>
            <a:pPr marL="0" indent="0" rtl="0"/>
            <a:br>
              <a:rPr lang="en-US" sz="1200" b="0" dirty="0">
                <a:effectLst/>
                <a:latin typeface="Source Sans Pro" panose="020B0503030403020204" pitchFamily="34" charset="0"/>
                <a:ea typeface="Source Sans Pro" panose="020B0503030403020204" pitchFamily="34" charset="0"/>
              </a:rPr>
            </a:br>
            <a:r>
              <a:rPr lang="en-US" sz="1200" b="0" i="0" u="none" strike="noStrike" dirty="0">
                <a:solidFill>
                  <a:srgbClr val="000000"/>
                </a:solidFill>
                <a:effectLst/>
                <a:latin typeface="Source Sans Pro" panose="020B0503030403020204" pitchFamily="34" charset="0"/>
                <a:ea typeface="Source Sans Pro" panose="020B0503030403020204" pitchFamily="34" charset="0"/>
              </a:rPr>
              <a:t>Grammar instruction and practice: https://www.khanacademy.org/humanities/grammar</a:t>
            </a:r>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795E43D0-50FB-4D44-70A2-910942DB4C22}"/>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14609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a:endParaRPr lang="en-US" sz="1200" dirty="0">
              <a:latin typeface="Source Sans Pro" panose="020B0503030403020204" pitchFamily="34" charset="0"/>
              <a:ea typeface="Source Sans Pro" panose="020B050303040302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3198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1" i="0" u="none" strike="noStrike" cap="none" dirty="0">
                <a:solidFill>
                  <a:schemeClr val="dk1"/>
                </a:solidFill>
                <a:effectLst/>
                <a:latin typeface="Calibri"/>
                <a:ea typeface="Calibri"/>
                <a:cs typeface="Calibri"/>
                <a:sym typeface="Calibri"/>
              </a:rPr>
              <a:t>What is a claim? </a:t>
            </a:r>
            <a:endParaRPr lang="en-US" b="0" dirty="0">
              <a:effectLst/>
            </a:endParaRPr>
          </a:p>
          <a:p>
            <a:pPr rtl="0">
              <a:buFont typeface="Arial" panose="020B0604020202020204" pitchFamily="34" charset="0"/>
              <a:buChar char="•"/>
            </a:pPr>
            <a:r>
              <a:rPr lang="en-US" sz="1200" b="0" i="0" u="none" strike="noStrike" cap="none" dirty="0">
                <a:solidFill>
                  <a:schemeClr val="dk1"/>
                </a:solidFill>
                <a:effectLst/>
                <a:latin typeface="Calibri"/>
                <a:ea typeface="Calibri"/>
                <a:cs typeface="Calibri"/>
                <a:sym typeface="Calibri"/>
              </a:rPr>
              <a:t>The GED® defines a claim as an assertion of something as fact.</a:t>
            </a:r>
            <a:endParaRPr lang="en-US" b="0" dirty="0">
              <a:effectLst/>
            </a:endParaRPr>
          </a:p>
          <a:p>
            <a:pPr rtl="0">
              <a:buFont typeface="Arial" panose="020B0604020202020204" pitchFamily="34" charset="0"/>
              <a:buChar char="•"/>
            </a:pPr>
            <a:r>
              <a:rPr lang="en-US" sz="1200" b="0" i="0" u="none" strike="noStrike" cap="none" dirty="0">
                <a:solidFill>
                  <a:schemeClr val="dk1"/>
                </a:solidFill>
                <a:effectLst/>
                <a:latin typeface="Calibri"/>
                <a:ea typeface="Calibri"/>
                <a:cs typeface="Calibri"/>
                <a:sym typeface="Calibri"/>
              </a:rPr>
              <a:t>An assertion is a statement made in an argument.</a:t>
            </a:r>
            <a:endParaRPr lang="en-US" b="0" dirty="0">
              <a:effectLst/>
            </a:endParaRPr>
          </a:p>
          <a:p>
            <a:pPr rtl="0">
              <a:buFont typeface="Arial" panose="020B0604020202020204" pitchFamily="34" charset="0"/>
              <a:buChar char="•"/>
            </a:pPr>
            <a:r>
              <a:rPr lang="en-US" sz="1200" b="0" i="0" u="none" strike="noStrike" cap="none" dirty="0">
                <a:solidFill>
                  <a:schemeClr val="dk1"/>
                </a:solidFill>
                <a:effectLst/>
                <a:latin typeface="Calibri"/>
                <a:ea typeface="Calibri"/>
                <a:cs typeface="Calibri"/>
                <a:sym typeface="Calibri"/>
              </a:rPr>
              <a:t>Every well-constructed argument has a claim.</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2510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US" sz="1200" dirty="0">
                <a:latin typeface="Source Sans Pro" panose="020B0503030403020204" pitchFamily="34" charset="0"/>
                <a:ea typeface="Source Sans Pro" panose="020B0503030403020204" pitchFamily="34" charset="0"/>
              </a:rPr>
              <a:t>Students might mention starting an essay with an introduction, ending with a conclusion, using paragraph, important to proofread, etc.</a:t>
            </a:r>
            <a:endParaRPr lang="en-US" sz="1200" baseline="30000" dirty="0">
              <a:latin typeface="Source Sans Pro" panose="020B0503030403020204" pitchFamily="34" charset="0"/>
              <a:ea typeface="Source Sans Pro" panose="020B050303040302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23351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3986-C744-6C69-4357-7102427D82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3D0F43-7FF7-0156-3C7B-0AE1D6F989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062695-586B-819C-C016-48E0E92E558C}"/>
              </a:ext>
            </a:extLst>
          </p:cNvPr>
          <p:cNvSpPr>
            <a:spLocks noGrp="1"/>
          </p:cNvSpPr>
          <p:nvPr>
            <p:ph type="body" idx="1"/>
          </p:nvPr>
        </p:nvSpPr>
        <p:spPr/>
        <p:txBody>
          <a:bodyPr/>
          <a:lstStyle/>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8ACF72F7-C6CE-D594-42DE-6BDC83A0FBD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28305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5FF264-F5D7-BB07-63C5-76C43F608B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9DD780-BF26-B84F-3F1D-78390502AC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B0DFAE-0A37-7999-E425-6D4B8C644D3D}"/>
              </a:ext>
            </a:extLst>
          </p:cNvPr>
          <p:cNvSpPr>
            <a:spLocks noGrp="1"/>
          </p:cNvSpPr>
          <p:nvPr>
            <p:ph type="body" idx="1"/>
          </p:nvPr>
        </p:nvSpPr>
        <p:spPr/>
        <p:txBody>
          <a:bodyPr/>
          <a:lstStyle/>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0D61DC67-8B0A-9AC6-111C-2BE5AF66456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73250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619F60-33A4-24F7-A5D4-78A53BCD00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67BECE-B078-AF6A-5076-3EEA2B0199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E317F77-4E3A-912A-2CEB-062C71B8CEA7}"/>
              </a:ext>
            </a:extLst>
          </p:cNvPr>
          <p:cNvSpPr>
            <a:spLocks noGrp="1"/>
          </p:cNvSpPr>
          <p:nvPr>
            <p:ph type="body" idx="1"/>
          </p:nvPr>
        </p:nvSpPr>
        <p:spPr/>
        <p:txBody>
          <a:bodyPr/>
          <a:lstStyle/>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D295F90B-2045-17D0-79D3-5DBF98998CE6}"/>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67290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84200-7DCC-9668-87B0-A2970CE8C5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5E39C6-C93B-5E61-702B-C950EF28A3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791C3-D54B-FC38-B356-65982067CCAC}"/>
              </a:ext>
            </a:extLst>
          </p:cNvPr>
          <p:cNvSpPr>
            <a:spLocks noGrp="1"/>
          </p:cNvSpPr>
          <p:nvPr>
            <p:ph type="body" idx="1"/>
          </p:nvPr>
        </p:nvSpPr>
        <p:spPr/>
        <p:txBody>
          <a:bodyPr/>
          <a:lstStyle/>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16987175-31EC-6D12-317A-34A1AC74E6B0}"/>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72188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4D399-F9CF-FB48-77ED-AD4D74DDCA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E42D4-1695-1936-849A-C8F63560A3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71CF18-3F71-DA57-6637-58B94548DCDF}"/>
              </a:ext>
            </a:extLst>
          </p:cNvPr>
          <p:cNvSpPr>
            <a:spLocks noGrp="1"/>
          </p:cNvSpPr>
          <p:nvPr>
            <p:ph type="body" idx="1"/>
          </p:nvPr>
        </p:nvSpPr>
        <p:spPr/>
        <p:txBody>
          <a:bodyPr/>
          <a:lstStyle/>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Explain that transition words and phrases are used to link ideas in their essays.</a:t>
            </a:r>
          </a:p>
        </p:txBody>
      </p:sp>
      <p:sp>
        <p:nvSpPr>
          <p:cNvPr id="4" name="Slide Number Placeholder 3">
            <a:extLst>
              <a:ext uri="{FF2B5EF4-FFF2-40B4-BE49-F238E27FC236}">
                <a16:creationId xmlns:a16="http://schemas.microsoft.com/office/drawing/2014/main" id="{40A3A4A7-7D81-9596-F3F7-16B4B4D9DDF4}"/>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484417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8.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9.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0.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3.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9.tif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3762-68E7-2C55-A0D6-184DDB67C8BD}"/>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8" y="1228300"/>
            <a:ext cx="10986449" cy="51979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Box 2">
            <a:extLst>
              <a:ext uri="{FF2B5EF4-FFF2-40B4-BE49-F238E27FC236}">
                <a16:creationId xmlns:a16="http://schemas.microsoft.com/office/drawing/2014/main" id="{2B36413F-48D2-5507-BA7F-8D4F8E73351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9606374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Photo Collage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7216877" y="-1"/>
            <a:ext cx="70792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7924800" y="2406445"/>
            <a:ext cx="4267200" cy="4185741"/>
          </a:xfrm>
          <a:solidFill>
            <a:schemeClr val="bg1"/>
          </a:solidFill>
        </p:spPr>
        <p:txBody>
          <a:bodyPr/>
          <a:lstStyle>
            <a:lvl1pPr marL="0" indent="0">
              <a:buNone/>
              <a:defRPr/>
            </a:lvl1pPr>
          </a:lstStyle>
          <a:p>
            <a:r>
              <a:rPr lang="en-US" dirty="0"/>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7924800" y="0"/>
            <a:ext cx="2133600" cy="2406444"/>
          </a:xfrm>
          <a:solidFill>
            <a:schemeClr val="bg1"/>
          </a:solidFill>
        </p:spPr>
        <p:txBody>
          <a:bodyPr/>
          <a:lstStyle>
            <a:lvl1pPr marL="0" indent="0">
              <a:buNone/>
              <a:defRPr/>
            </a:lvl1pPr>
          </a:lstStyle>
          <a:p>
            <a:r>
              <a:rPr lang="en-US" dirty="0"/>
              <a:t>Click icon to add picture</a:t>
            </a:r>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10058400" y="-1"/>
            <a:ext cx="2133600" cy="2406445"/>
          </a:xfrm>
          <a:solidFill>
            <a:schemeClr val="bg1"/>
          </a:solidFill>
        </p:spPr>
        <p:txBody>
          <a:bodyPr/>
          <a:lstStyle>
            <a:lvl1pPr marL="0" indent="0">
              <a:buNone/>
              <a:defRPr/>
            </a:lvl1pPr>
          </a:lstStyle>
          <a:p>
            <a:r>
              <a:rPr lang="en-US" dirty="0"/>
              <a:t>Click icon to add picture</a:t>
            </a:r>
          </a:p>
        </p:txBody>
      </p:sp>
      <p:sp>
        <p:nvSpPr>
          <p:cNvPr id="9" name="Title 1">
            <a:extLst>
              <a:ext uri="{FF2B5EF4-FFF2-40B4-BE49-F238E27FC236}">
                <a16:creationId xmlns:a16="http://schemas.microsoft.com/office/drawing/2014/main" id="{62E22731-3403-9EA8-A49C-FF8A29AB94E0}"/>
              </a:ext>
            </a:extLst>
          </p:cNvPr>
          <p:cNvSpPr>
            <a:spLocks noGrp="1"/>
          </p:cNvSpPr>
          <p:nvPr>
            <p:ph type="title" hasCustomPrompt="1"/>
          </p:nvPr>
        </p:nvSpPr>
        <p:spPr>
          <a:xfrm>
            <a:off x="723014"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9B8F82E8-2AC4-DEF0-CF89-208A1D211AB6}"/>
              </a:ext>
            </a:extLst>
          </p:cNvPr>
          <p:cNvSpPr>
            <a:spLocks noGrp="1"/>
          </p:cNvSpPr>
          <p:nvPr>
            <p:ph type="body" sz="half" idx="2" hasCustomPrompt="1"/>
          </p:nvPr>
        </p:nvSpPr>
        <p:spPr>
          <a:xfrm>
            <a:off x="723014"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A15C14A9-B4F1-57EE-47DF-47CCCED67FD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98866754"/>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Content, Photo full [righ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3" y="2459"/>
            <a:ext cx="5403337" cy="6610992"/>
          </a:xfrm>
          <a:solidFill>
            <a:schemeClr val="bg1"/>
          </a:solidFill>
        </p:spPr>
        <p:txBody>
          <a:bodyPr/>
          <a:lstStyle>
            <a:lvl1pPr marL="0" indent="0">
              <a:buNone/>
              <a:defRPr/>
            </a:lvl1pPr>
          </a:lstStyle>
          <a:p>
            <a:r>
              <a:rPr lang="en-US" dirty="0"/>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7852ED28-984D-A115-5479-E68872E3702B}"/>
              </a:ext>
            </a:extLst>
          </p:cNvPr>
          <p:cNvSpPr>
            <a:spLocks noGrp="1"/>
          </p:cNvSpPr>
          <p:nvPr>
            <p:ph type="title" hasCustomPrompt="1"/>
          </p:nvPr>
        </p:nvSpPr>
        <p:spPr>
          <a:xfrm>
            <a:off x="414670" y="543068"/>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999E8304-29FA-632B-AA6F-7F19DCF508D1}"/>
              </a:ext>
            </a:extLst>
          </p:cNvPr>
          <p:cNvSpPr>
            <a:spLocks noGrp="1"/>
          </p:cNvSpPr>
          <p:nvPr>
            <p:ph type="body" sz="half" idx="2" hasCustomPrompt="1"/>
          </p:nvPr>
        </p:nvSpPr>
        <p:spPr>
          <a:xfrm>
            <a:off x="414670" y="1078154"/>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F9FF5ADD-6A5E-56F6-B92B-33BD3949B9E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7598579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Content, Photo full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2" y="0"/>
            <a:ext cx="5403337" cy="6581553"/>
          </a:xfrm>
          <a:solidFill>
            <a:schemeClr val="bg1"/>
          </a:solidFill>
        </p:spPr>
        <p:txBody>
          <a:bodyPr/>
          <a:lstStyle>
            <a:lvl1pPr marL="0" indent="0">
              <a:buNone/>
              <a:defRPr/>
            </a:lvl1pPr>
          </a:lstStyle>
          <a:p>
            <a:r>
              <a:rPr lang="en-US" dirty="0"/>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A38A9CEC-AE7C-8DAF-E6C4-1500275A0021}"/>
              </a:ext>
            </a:extLst>
          </p:cNvPr>
          <p:cNvSpPr>
            <a:spLocks noGrp="1"/>
          </p:cNvSpPr>
          <p:nvPr>
            <p:ph type="title" hasCustomPrompt="1"/>
          </p:nvPr>
        </p:nvSpPr>
        <p:spPr>
          <a:xfrm>
            <a:off x="6096000" y="583362"/>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FDC5F4F2-2019-38A4-71CF-A34C990CBADA}"/>
              </a:ext>
            </a:extLst>
          </p:cNvPr>
          <p:cNvSpPr>
            <a:spLocks noGrp="1"/>
          </p:cNvSpPr>
          <p:nvPr>
            <p:ph type="body" sz="half" idx="2" hasCustomPrompt="1"/>
          </p:nvPr>
        </p:nvSpPr>
        <p:spPr>
          <a:xfrm>
            <a:off x="6096000" y="1118448"/>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406B3D9B-B6D9-B436-EBBA-08B94EF8170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57638221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Content, Four Photos">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200928" y="3463725"/>
            <a:ext cx="2352499" cy="2749232"/>
          </a:xfrm>
          <a:solidFill>
            <a:schemeClr val="bg1"/>
          </a:solidFill>
        </p:spPr>
        <p:txBody>
          <a:bodyPr/>
          <a:lstStyle>
            <a:lvl1pPr marL="0" indent="0">
              <a:buNone/>
              <a:defRPr/>
            </a:lvl1pPr>
          </a:lstStyle>
          <a:p>
            <a:r>
              <a:rPr lang="en-US" dirty="0"/>
              <a:t>Click icon to add picture</a:t>
            </a:r>
          </a:p>
        </p:txBody>
      </p:sp>
      <p:sp>
        <p:nvSpPr>
          <p:cNvPr id="14" name="Text Placeholder 3">
            <a:extLst>
              <a:ext uri="{FF2B5EF4-FFF2-40B4-BE49-F238E27FC236}">
                <a16:creationId xmlns:a16="http://schemas.microsoft.com/office/drawing/2014/main" id="{4F7A713D-B967-0494-E629-F84448381825}"/>
              </a:ext>
            </a:extLst>
          </p:cNvPr>
          <p:cNvSpPr>
            <a:spLocks noGrp="1"/>
          </p:cNvSpPr>
          <p:nvPr>
            <p:ph type="body" sz="half" idx="2" hasCustomPrompt="1"/>
          </p:nvPr>
        </p:nvSpPr>
        <p:spPr>
          <a:xfrm>
            <a:off x="614148" y="1134880"/>
            <a:ext cx="10986449" cy="1969827"/>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10">
            <a:extLst>
              <a:ext uri="{FF2B5EF4-FFF2-40B4-BE49-F238E27FC236}">
                <a16:creationId xmlns:a16="http://schemas.microsoft.com/office/drawing/2014/main" id="{4D408273-096A-17F7-85A8-1A3297736B51}"/>
              </a:ext>
            </a:extLst>
          </p:cNvPr>
          <p:cNvSpPr>
            <a:spLocks noGrp="1"/>
          </p:cNvSpPr>
          <p:nvPr>
            <p:ph type="pic" sz="quarter" idx="11"/>
          </p:nvPr>
        </p:nvSpPr>
        <p:spPr>
          <a:xfrm>
            <a:off x="3693536" y="3463725"/>
            <a:ext cx="2352499" cy="2749232"/>
          </a:xfrm>
          <a:solidFill>
            <a:schemeClr val="bg1"/>
          </a:solidFill>
        </p:spPr>
        <p:txBody>
          <a:bodyPr/>
          <a:lstStyle>
            <a:lvl1pPr marL="0" indent="0">
              <a:buNone/>
              <a:defRPr/>
            </a:lvl1pPr>
          </a:lstStyle>
          <a:p>
            <a:r>
              <a:rPr lang="en-US" dirty="0"/>
              <a:t>Click icon to add picture</a:t>
            </a:r>
          </a:p>
        </p:txBody>
      </p:sp>
      <p:sp>
        <p:nvSpPr>
          <p:cNvPr id="9" name="Picture Placeholder 10">
            <a:extLst>
              <a:ext uri="{FF2B5EF4-FFF2-40B4-BE49-F238E27FC236}">
                <a16:creationId xmlns:a16="http://schemas.microsoft.com/office/drawing/2014/main" id="{FA6F207B-C455-0B8A-1A6F-DDB9912BFD0D}"/>
              </a:ext>
            </a:extLst>
          </p:cNvPr>
          <p:cNvSpPr>
            <a:spLocks noGrp="1"/>
          </p:cNvSpPr>
          <p:nvPr>
            <p:ph type="pic" sz="quarter" idx="12"/>
          </p:nvPr>
        </p:nvSpPr>
        <p:spPr>
          <a:xfrm>
            <a:off x="6186144" y="3463725"/>
            <a:ext cx="2352499" cy="2749232"/>
          </a:xfrm>
          <a:solidFill>
            <a:schemeClr val="bg1"/>
          </a:solidFill>
        </p:spPr>
        <p:txBody>
          <a:bodyPr/>
          <a:lstStyle>
            <a:lvl1pPr marL="0" indent="0">
              <a:buNone/>
              <a:defRPr/>
            </a:lvl1pPr>
          </a:lstStyle>
          <a:p>
            <a:r>
              <a:rPr lang="en-US" dirty="0"/>
              <a:t>Click icon to add picture</a:t>
            </a:r>
          </a:p>
        </p:txBody>
      </p:sp>
      <p:sp>
        <p:nvSpPr>
          <p:cNvPr id="10" name="Picture Placeholder 10">
            <a:extLst>
              <a:ext uri="{FF2B5EF4-FFF2-40B4-BE49-F238E27FC236}">
                <a16:creationId xmlns:a16="http://schemas.microsoft.com/office/drawing/2014/main" id="{210BD73C-3E05-92FB-D170-76D53B9016B5}"/>
              </a:ext>
            </a:extLst>
          </p:cNvPr>
          <p:cNvSpPr>
            <a:spLocks noGrp="1"/>
          </p:cNvSpPr>
          <p:nvPr>
            <p:ph type="pic" sz="quarter" idx="13"/>
          </p:nvPr>
        </p:nvSpPr>
        <p:spPr>
          <a:xfrm>
            <a:off x="8678752" y="3463725"/>
            <a:ext cx="2352499" cy="2749232"/>
          </a:xfrm>
          <a:solidFill>
            <a:schemeClr val="bg1"/>
          </a:solidFill>
        </p:spPr>
        <p:txBody>
          <a:bodyPr/>
          <a:lstStyle>
            <a:lvl1pPr marL="0" indent="0">
              <a:buNone/>
              <a:defRPr/>
            </a:lvl1pPr>
          </a:lstStyle>
          <a:p>
            <a:r>
              <a:rPr lang="en-US" dirty="0"/>
              <a:t>Click icon to add picture</a:t>
            </a:r>
          </a:p>
        </p:txBody>
      </p:sp>
      <p:sp>
        <p:nvSpPr>
          <p:cNvPr id="5" name="Title 1">
            <a:extLst>
              <a:ext uri="{FF2B5EF4-FFF2-40B4-BE49-F238E27FC236}">
                <a16:creationId xmlns:a16="http://schemas.microsoft.com/office/drawing/2014/main" id="{239D3DFF-6564-3A85-0DA5-054198F6CA71}"/>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TextBox 5">
            <a:extLst>
              <a:ext uri="{FF2B5EF4-FFF2-40B4-BE49-F238E27FC236}">
                <a16:creationId xmlns:a16="http://schemas.microsoft.com/office/drawing/2014/main" id="{27220E0C-19F3-37B9-29D9-93C99AD3E4CF}"/>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8522687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Content, SmartArt Graphic [lef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6096000" y="0"/>
            <a:ext cx="6096000" cy="6603616"/>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martArt Placeholder 3">
            <a:extLst>
              <a:ext uri="{FF2B5EF4-FFF2-40B4-BE49-F238E27FC236}">
                <a16:creationId xmlns:a16="http://schemas.microsoft.com/office/drawing/2014/main" id="{6592DAD6-6EAE-8288-6680-2FE71D3D68DD}"/>
              </a:ext>
            </a:extLst>
          </p:cNvPr>
          <p:cNvSpPr>
            <a:spLocks noGrp="1"/>
          </p:cNvSpPr>
          <p:nvPr>
            <p:ph type="dgm" sz="quarter" idx="10"/>
          </p:nvPr>
        </p:nvSpPr>
        <p:spPr>
          <a:xfrm>
            <a:off x="578032" y="692150"/>
            <a:ext cx="4952770" cy="5473700"/>
          </a:xfrm>
        </p:spPr>
        <p:txBody>
          <a:bodyPr/>
          <a:lstStyle>
            <a:lvl1pPr marL="0" indent="0">
              <a:buNone/>
              <a:defRPr/>
            </a:lvl1pPr>
          </a:lstStyle>
          <a:p>
            <a:r>
              <a:rPr lang="en-US" dirty="0"/>
              <a:t>Click icon to add SmartArt graphic</a:t>
            </a:r>
          </a:p>
        </p:txBody>
      </p:sp>
      <p:sp>
        <p:nvSpPr>
          <p:cNvPr id="3" name="Text Placeholder 3">
            <a:extLst>
              <a:ext uri="{FF2B5EF4-FFF2-40B4-BE49-F238E27FC236}">
                <a16:creationId xmlns:a16="http://schemas.microsoft.com/office/drawing/2014/main" id="{251049DC-EECE-B1FD-B841-E11D1140D604}"/>
              </a:ext>
            </a:extLst>
          </p:cNvPr>
          <p:cNvSpPr>
            <a:spLocks noGrp="1"/>
          </p:cNvSpPr>
          <p:nvPr>
            <p:ph type="body" sz="half" idx="11" hasCustomPrompt="1"/>
          </p:nvPr>
        </p:nvSpPr>
        <p:spPr>
          <a:xfrm>
            <a:off x="6634715"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6" name="Title 1">
            <a:extLst>
              <a:ext uri="{FF2B5EF4-FFF2-40B4-BE49-F238E27FC236}">
                <a16:creationId xmlns:a16="http://schemas.microsoft.com/office/drawing/2014/main" id="{F3ECF311-E42D-BDD3-9796-D336A7BBE504}"/>
              </a:ext>
            </a:extLst>
          </p:cNvPr>
          <p:cNvSpPr>
            <a:spLocks noGrp="1"/>
          </p:cNvSpPr>
          <p:nvPr>
            <p:ph type="title" hasCustomPrompt="1"/>
          </p:nvPr>
        </p:nvSpPr>
        <p:spPr>
          <a:xfrm>
            <a:off x="6634715" y="355314"/>
            <a:ext cx="5064313" cy="673669"/>
          </a:xfrm>
        </p:spPr>
        <p:txBody>
          <a:bodyPr/>
          <a:lstStyle>
            <a:lvl1pPr>
              <a:defRPr sz="2800" u="none">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F7DDC14F-7517-C71C-5108-9D134A525C30}"/>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83701021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Content, SmartArt Graphic [righ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martArt Placeholder 3">
            <a:extLst>
              <a:ext uri="{FF2B5EF4-FFF2-40B4-BE49-F238E27FC236}">
                <a16:creationId xmlns:a16="http://schemas.microsoft.com/office/drawing/2014/main" id="{F1892351-AACA-D994-8A3C-9E501C1862BE}"/>
              </a:ext>
            </a:extLst>
          </p:cNvPr>
          <p:cNvSpPr>
            <a:spLocks noGrp="1"/>
          </p:cNvSpPr>
          <p:nvPr>
            <p:ph type="dgm" sz="quarter" idx="10"/>
          </p:nvPr>
        </p:nvSpPr>
        <p:spPr>
          <a:xfrm>
            <a:off x="6758913" y="692150"/>
            <a:ext cx="4952770" cy="5473700"/>
          </a:xfrm>
        </p:spPr>
        <p:txBody>
          <a:bodyPr/>
          <a:lstStyle>
            <a:lvl1pPr marL="0" indent="0">
              <a:buNone/>
              <a:defRPr/>
            </a:lvl1pPr>
          </a:lstStyle>
          <a:p>
            <a:r>
              <a:rPr lang="en-US" dirty="0"/>
              <a:t>Click icon to add SmartArt graphic</a:t>
            </a:r>
          </a:p>
        </p:txBody>
      </p:sp>
      <p:sp>
        <p:nvSpPr>
          <p:cNvPr id="4" name="Text Placeholder 3">
            <a:extLst>
              <a:ext uri="{FF2B5EF4-FFF2-40B4-BE49-F238E27FC236}">
                <a16:creationId xmlns:a16="http://schemas.microsoft.com/office/drawing/2014/main" id="{69C488DA-39E4-31F6-FEB9-4F5DF832814D}"/>
              </a:ext>
            </a:extLst>
          </p:cNvPr>
          <p:cNvSpPr>
            <a:spLocks noGrp="1"/>
          </p:cNvSpPr>
          <p:nvPr>
            <p:ph type="body" sz="half" idx="11" hasCustomPrompt="1"/>
          </p:nvPr>
        </p:nvSpPr>
        <p:spPr>
          <a:xfrm>
            <a:off x="480317"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itle 1">
            <a:extLst>
              <a:ext uri="{FF2B5EF4-FFF2-40B4-BE49-F238E27FC236}">
                <a16:creationId xmlns:a16="http://schemas.microsoft.com/office/drawing/2014/main" id="{C5B9EE46-0525-DECB-7254-B6A1925BCDEC}"/>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3" name="TextBox 2">
            <a:extLst>
              <a:ext uri="{FF2B5EF4-FFF2-40B4-BE49-F238E27FC236}">
                <a16:creationId xmlns:a16="http://schemas.microsoft.com/office/drawing/2014/main" id="{61F6C536-52D1-D2B2-54CB-104283BB4B2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53416332"/>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Content, Bulleted Lis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0891FAD0-8C81-47AC-CEAA-D18DA936674D}"/>
              </a:ext>
            </a:extLst>
          </p:cNvPr>
          <p:cNvSpPr/>
          <p:nvPr/>
        </p:nvSpPr>
        <p:spPr>
          <a:xfrm>
            <a:off x="5551990" y="278543"/>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a:extLst>
              <a:ext uri="{FF2B5EF4-FFF2-40B4-BE49-F238E27FC236}">
                <a16:creationId xmlns:a16="http://schemas.microsoft.com/office/drawing/2014/main" id="{5454E669-D9EF-BD31-203C-1E8856A28C09}"/>
              </a:ext>
            </a:extLst>
          </p:cNvPr>
          <p:cNvSpPr/>
          <p:nvPr/>
        </p:nvSpPr>
        <p:spPr>
          <a:xfrm>
            <a:off x="5574851" y="1942417"/>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1A8362A6-9C80-B48E-3A42-166062A74865}"/>
              </a:ext>
            </a:extLst>
          </p:cNvPr>
          <p:cNvSpPr/>
          <p:nvPr/>
        </p:nvSpPr>
        <p:spPr>
          <a:xfrm>
            <a:off x="5574851" y="3606291"/>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18225529-5729-3E76-7FF7-77598B969C5D}"/>
              </a:ext>
            </a:extLst>
          </p:cNvPr>
          <p:cNvSpPr/>
          <p:nvPr/>
        </p:nvSpPr>
        <p:spPr>
          <a:xfrm>
            <a:off x="5534338" y="5270165"/>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1069CE1E-D291-C83A-EEAA-BD57E873F599}"/>
              </a:ext>
            </a:extLst>
          </p:cNvPr>
          <p:cNvSpPr txBox="1"/>
          <p:nvPr/>
        </p:nvSpPr>
        <p:spPr>
          <a:xfrm>
            <a:off x="5574851" y="217411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2</a:t>
            </a:r>
          </a:p>
        </p:txBody>
      </p:sp>
      <p:sp>
        <p:nvSpPr>
          <p:cNvPr id="9" name="TextBox 8">
            <a:extLst>
              <a:ext uri="{FF2B5EF4-FFF2-40B4-BE49-F238E27FC236}">
                <a16:creationId xmlns:a16="http://schemas.microsoft.com/office/drawing/2014/main" id="{D315D7A3-4360-BE1D-6A7A-18792C993ABE}"/>
              </a:ext>
            </a:extLst>
          </p:cNvPr>
          <p:cNvSpPr txBox="1"/>
          <p:nvPr/>
        </p:nvSpPr>
        <p:spPr>
          <a:xfrm>
            <a:off x="5551990" y="51566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1</a:t>
            </a:r>
          </a:p>
        </p:txBody>
      </p:sp>
      <p:sp>
        <p:nvSpPr>
          <p:cNvPr id="10" name="TextBox 9">
            <a:extLst>
              <a:ext uri="{FF2B5EF4-FFF2-40B4-BE49-F238E27FC236}">
                <a16:creationId xmlns:a16="http://schemas.microsoft.com/office/drawing/2014/main" id="{1EC9D731-8DA2-9E30-1AA2-6F40B123D781}"/>
              </a:ext>
            </a:extLst>
          </p:cNvPr>
          <p:cNvSpPr txBox="1"/>
          <p:nvPr/>
        </p:nvSpPr>
        <p:spPr>
          <a:xfrm>
            <a:off x="5574851" y="3832560"/>
            <a:ext cx="1065159"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3</a:t>
            </a:r>
          </a:p>
        </p:txBody>
      </p:sp>
      <p:sp>
        <p:nvSpPr>
          <p:cNvPr id="11" name="TextBox 10">
            <a:extLst>
              <a:ext uri="{FF2B5EF4-FFF2-40B4-BE49-F238E27FC236}">
                <a16:creationId xmlns:a16="http://schemas.microsoft.com/office/drawing/2014/main" id="{2FE57BEB-A68C-11D4-6338-72F008102DFB}"/>
              </a:ext>
            </a:extLst>
          </p:cNvPr>
          <p:cNvSpPr txBox="1"/>
          <p:nvPr/>
        </p:nvSpPr>
        <p:spPr>
          <a:xfrm>
            <a:off x="5557198" y="5491009"/>
            <a:ext cx="1065159"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4</a:t>
            </a:r>
          </a:p>
        </p:txBody>
      </p:sp>
      <p:sp>
        <p:nvSpPr>
          <p:cNvPr id="17" name="Text Placeholder 3">
            <a:extLst>
              <a:ext uri="{FF2B5EF4-FFF2-40B4-BE49-F238E27FC236}">
                <a16:creationId xmlns:a16="http://schemas.microsoft.com/office/drawing/2014/main" id="{1DA2DEC8-225B-79E5-E8B7-3B08AF6623B8}"/>
              </a:ext>
            </a:extLst>
          </p:cNvPr>
          <p:cNvSpPr>
            <a:spLocks noGrp="1"/>
          </p:cNvSpPr>
          <p:nvPr>
            <p:ph type="body" sz="half" idx="10" hasCustomPrompt="1"/>
          </p:nvPr>
        </p:nvSpPr>
        <p:spPr>
          <a:xfrm>
            <a:off x="6881407" y="278544"/>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1</a:t>
            </a:r>
          </a:p>
        </p:txBody>
      </p:sp>
      <p:sp>
        <p:nvSpPr>
          <p:cNvPr id="18" name="Text Placeholder 3">
            <a:extLst>
              <a:ext uri="{FF2B5EF4-FFF2-40B4-BE49-F238E27FC236}">
                <a16:creationId xmlns:a16="http://schemas.microsoft.com/office/drawing/2014/main" id="{3CCA55F2-E965-36DB-96C6-A21814F9E369}"/>
              </a:ext>
            </a:extLst>
          </p:cNvPr>
          <p:cNvSpPr>
            <a:spLocks noGrp="1"/>
          </p:cNvSpPr>
          <p:nvPr>
            <p:ph type="body" sz="half" idx="11" hasCustomPrompt="1"/>
          </p:nvPr>
        </p:nvSpPr>
        <p:spPr>
          <a:xfrm>
            <a:off x="6881407" y="780778"/>
            <a:ext cx="4789444" cy="585785"/>
          </a:xfrm>
        </p:spPr>
        <p:txBody>
          <a:bodyPr>
            <a:noAutofit/>
          </a:bodyPr>
          <a:lstStyle>
            <a:lvl1pPr marL="0" indent="0">
              <a:buNone/>
              <a:defRPr sz="2000" b="0" i="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Content 1</a:t>
            </a:r>
          </a:p>
        </p:txBody>
      </p:sp>
      <p:sp>
        <p:nvSpPr>
          <p:cNvPr id="19" name="Text Placeholder 3">
            <a:extLst>
              <a:ext uri="{FF2B5EF4-FFF2-40B4-BE49-F238E27FC236}">
                <a16:creationId xmlns:a16="http://schemas.microsoft.com/office/drawing/2014/main" id="{0FF251C8-58D1-A6B3-EFA4-FF9753980DDF}"/>
              </a:ext>
            </a:extLst>
          </p:cNvPr>
          <p:cNvSpPr>
            <a:spLocks noGrp="1"/>
          </p:cNvSpPr>
          <p:nvPr>
            <p:ph type="body" sz="half" idx="12" hasCustomPrompt="1"/>
          </p:nvPr>
        </p:nvSpPr>
        <p:spPr>
          <a:xfrm>
            <a:off x="6904268" y="1941238"/>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2</a:t>
            </a:r>
          </a:p>
        </p:txBody>
      </p:sp>
      <p:sp>
        <p:nvSpPr>
          <p:cNvPr id="20" name="Text Placeholder 3">
            <a:extLst>
              <a:ext uri="{FF2B5EF4-FFF2-40B4-BE49-F238E27FC236}">
                <a16:creationId xmlns:a16="http://schemas.microsoft.com/office/drawing/2014/main" id="{0827945D-890E-61F2-EFBB-5E7298C59E3B}"/>
              </a:ext>
            </a:extLst>
          </p:cNvPr>
          <p:cNvSpPr>
            <a:spLocks noGrp="1"/>
          </p:cNvSpPr>
          <p:nvPr>
            <p:ph type="body" sz="half" idx="13" hasCustomPrompt="1"/>
          </p:nvPr>
        </p:nvSpPr>
        <p:spPr>
          <a:xfrm>
            <a:off x="6904268" y="2443472"/>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2</a:t>
            </a:r>
          </a:p>
        </p:txBody>
      </p:sp>
      <p:sp>
        <p:nvSpPr>
          <p:cNvPr id="21" name="Text Placeholder 3">
            <a:extLst>
              <a:ext uri="{FF2B5EF4-FFF2-40B4-BE49-F238E27FC236}">
                <a16:creationId xmlns:a16="http://schemas.microsoft.com/office/drawing/2014/main" id="{6071DE33-DECD-BD19-7FE0-6172E7EBB67E}"/>
              </a:ext>
            </a:extLst>
          </p:cNvPr>
          <p:cNvSpPr>
            <a:spLocks noGrp="1"/>
          </p:cNvSpPr>
          <p:nvPr>
            <p:ph type="body" sz="half" idx="14" hasCustomPrompt="1"/>
          </p:nvPr>
        </p:nvSpPr>
        <p:spPr>
          <a:xfrm>
            <a:off x="6904268" y="3606292"/>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3</a:t>
            </a:r>
          </a:p>
        </p:txBody>
      </p:sp>
      <p:sp>
        <p:nvSpPr>
          <p:cNvPr id="22" name="Text Placeholder 3">
            <a:extLst>
              <a:ext uri="{FF2B5EF4-FFF2-40B4-BE49-F238E27FC236}">
                <a16:creationId xmlns:a16="http://schemas.microsoft.com/office/drawing/2014/main" id="{A4483D93-1A49-28A3-2536-EEF732F28F2B}"/>
              </a:ext>
            </a:extLst>
          </p:cNvPr>
          <p:cNvSpPr>
            <a:spLocks noGrp="1"/>
          </p:cNvSpPr>
          <p:nvPr>
            <p:ph type="body" sz="half" idx="15" hasCustomPrompt="1"/>
          </p:nvPr>
        </p:nvSpPr>
        <p:spPr>
          <a:xfrm>
            <a:off x="6904268" y="4108526"/>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3</a:t>
            </a:r>
          </a:p>
        </p:txBody>
      </p:sp>
      <p:sp>
        <p:nvSpPr>
          <p:cNvPr id="23" name="Text Placeholder 3">
            <a:extLst>
              <a:ext uri="{FF2B5EF4-FFF2-40B4-BE49-F238E27FC236}">
                <a16:creationId xmlns:a16="http://schemas.microsoft.com/office/drawing/2014/main" id="{53846030-7824-AEAA-BBE8-E679BB051411}"/>
              </a:ext>
            </a:extLst>
          </p:cNvPr>
          <p:cNvSpPr>
            <a:spLocks noGrp="1"/>
          </p:cNvSpPr>
          <p:nvPr>
            <p:ph type="body" sz="half" idx="16" hasCustomPrompt="1"/>
          </p:nvPr>
        </p:nvSpPr>
        <p:spPr>
          <a:xfrm>
            <a:off x="6904268" y="5257741"/>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4</a:t>
            </a:r>
          </a:p>
        </p:txBody>
      </p:sp>
      <p:sp>
        <p:nvSpPr>
          <p:cNvPr id="24" name="Text Placeholder 3">
            <a:extLst>
              <a:ext uri="{FF2B5EF4-FFF2-40B4-BE49-F238E27FC236}">
                <a16:creationId xmlns:a16="http://schemas.microsoft.com/office/drawing/2014/main" id="{372826B7-A673-4929-BC32-60117B2254B2}"/>
              </a:ext>
            </a:extLst>
          </p:cNvPr>
          <p:cNvSpPr>
            <a:spLocks noGrp="1"/>
          </p:cNvSpPr>
          <p:nvPr>
            <p:ph type="body" sz="half" idx="17" hasCustomPrompt="1"/>
          </p:nvPr>
        </p:nvSpPr>
        <p:spPr>
          <a:xfrm>
            <a:off x="6904268" y="5759975"/>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4</a:t>
            </a:r>
          </a:p>
        </p:txBody>
      </p:sp>
      <p:sp>
        <p:nvSpPr>
          <p:cNvPr id="13" name="Text Placeholder 3">
            <a:extLst>
              <a:ext uri="{FF2B5EF4-FFF2-40B4-BE49-F238E27FC236}">
                <a16:creationId xmlns:a16="http://schemas.microsoft.com/office/drawing/2014/main" id="{E3BA2C47-2FD8-F0B2-96DF-951889B2A982}"/>
              </a:ext>
            </a:extLst>
          </p:cNvPr>
          <p:cNvSpPr>
            <a:spLocks noGrp="1"/>
          </p:cNvSpPr>
          <p:nvPr>
            <p:ph type="body" sz="half" idx="18" hasCustomPrompt="1"/>
          </p:nvPr>
        </p:nvSpPr>
        <p:spPr>
          <a:xfrm>
            <a:off x="521149" y="1194844"/>
            <a:ext cx="4681515"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12" name="Title 1">
            <a:extLst>
              <a:ext uri="{FF2B5EF4-FFF2-40B4-BE49-F238E27FC236}">
                <a16:creationId xmlns:a16="http://schemas.microsoft.com/office/drawing/2014/main" id="{A26E12E9-5C4C-D926-B92E-1326175F821F}"/>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2D14ECB3-35D5-8318-C6CF-5DC241B2B2D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31614302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resentation Title-CC-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30051107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Presentation Title-CC-Not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23030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190798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07342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97630"/>
            <a:ext cx="646331" cy="646331"/>
          </a:xfrm>
          <a:prstGeom prst="rect">
            <a:avLst/>
          </a:prstGeom>
        </p:spPr>
      </p:pic>
      <p:sp>
        <p:nvSpPr>
          <p:cNvPr id="6" name="Title 1">
            <a:extLst>
              <a:ext uri="{FF2B5EF4-FFF2-40B4-BE49-F238E27FC236}">
                <a16:creationId xmlns:a16="http://schemas.microsoft.com/office/drawing/2014/main" id="{860CF42B-AEAE-D6C1-3343-5B9B2644C11E}"/>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8" name="Text Placeholder 20">
            <a:extLst>
              <a:ext uri="{FF2B5EF4-FFF2-40B4-BE49-F238E27FC236}">
                <a16:creationId xmlns:a16="http://schemas.microsoft.com/office/drawing/2014/main" id="{41C4C3C8-67F0-EB61-A5BB-BC74CAFE36A1}"/>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1" name="Text Placeholder 22">
            <a:extLst>
              <a:ext uri="{FF2B5EF4-FFF2-40B4-BE49-F238E27FC236}">
                <a16:creationId xmlns:a16="http://schemas.microsoft.com/office/drawing/2014/main" id="{8932E6D0-79E3-1C83-F099-CA05D8E13DC5}"/>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spTree>
    <p:custDataLst>
      <p:tags r:id="rId1"/>
    </p:custDataLst>
    <p:extLst>
      <p:ext uri="{BB962C8B-B14F-4D97-AF65-F5344CB8AC3E}">
        <p14:creationId xmlns:p14="http://schemas.microsoft.com/office/powerpoint/2010/main" val="80160994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resentation Title Slide-CC-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12040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7327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06162925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wo columns">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7" y="1233488"/>
            <a:ext cx="5278651" cy="51927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3">
            <a:extLst>
              <a:ext uri="{FF2B5EF4-FFF2-40B4-BE49-F238E27FC236}">
                <a16:creationId xmlns:a16="http://schemas.microsoft.com/office/drawing/2014/main" id="{CFD02A0E-C17E-135D-42DA-C4F30325EB5B}"/>
              </a:ext>
            </a:extLst>
          </p:cNvPr>
          <p:cNvSpPr>
            <a:spLocks noGrp="1"/>
          </p:cNvSpPr>
          <p:nvPr>
            <p:ph sz="quarter" idx="11"/>
          </p:nvPr>
        </p:nvSpPr>
        <p:spPr>
          <a:xfrm>
            <a:off x="6299202" y="1233488"/>
            <a:ext cx="5278651" cy="52943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E3F45B27-48C5-0BE9-3C6A-9D846C2008E5}"/>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59B36E8B-AC23-4F90-0C93-9B0DC9FA2997}"/>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197361665"/>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resentation Title Slide-CC-Not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9754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5041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endParaRPr lang="en-US" dirty="0"/>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20744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188512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05056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74770"/>
            <a:ext cx="646331" cy="646331"/>
          </a:xfrm>
          <a:prstGeom prst="rect">
            <a:avLst/>
          </a:prstGeom>
        </p:spPr>
      </p:pic>
    </p:spTree>
    <p:custDataLst>
      <p:tags r:id="rId1"/>
    </p:custDataLst>
    <p:extLst>
      <p:ext uri="{BB962C8B-B14F-4D97-AF65-F5344CB8AC3E}">
        <p14:creationId xmlns:p14="http://schemas.microsoft.com/office/powerpoint/2010/main" val="382698808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resentation Tit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290366" y="2216423"/>
            <a:ext cx="7640377" cy="461665"/>
          </a:xfrm>
        </p:spPr>
        <p:txBody>
          <a:bodyPr>
            <a:noAutofit/>
          </a:bodyPr>
          <a:lstStyle>
            <a:lvl1pPr>
              <a:defRPr sz="36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290366" y="2756581"/>
            <a:ext cx="4076700" cy="901700"/>
          </a:xfrm>
        </p:spPr>
        <p:txBody>
          <a:bodyPr>
            <a:noAutofit/>
          </a:bodyPr>
          <a:lstStyle>
            <a:lvl1pPr marL="0" indent="0">
              <a:buNone/>
              <a:defRPr sz="2800">
                <a:solidFill>
                  <a:srgbClr val="231E20"/>
                </a:solidFill>
                <a:latin typeface="Roboto" panose="02000000000000000000" pitchFamily="2" charset="0"/>
                <a:ea typeface="Roboto" panose="02000000000000000000" pitchFamily="2" charset="0"/>
              </a:defRPr>
            </a:lvl1pPr>
          </a:lstStyle>
          <a:p>
            <a:pPr lvl="0"/>
            <a:r>
              <a:rPr lang="en-US" dirty="0"/>
              <a:t>Add Subtitle Here</a:t>
            </a:r>
          </a:p>
          <a:p>
            <a:pPr lvl="0"/>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290366" y="3979095"/>
            <a:ext cx="5376862"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Tree>
    <p:custDataLst>
      <p:tags r:id="rId1"/>
    </p:custDataLst>
    <p:extLst>
      <p:ext uri="{BB962C8B-B14F-4D97-AF65-F5344CB8AC3E}">
        <p14:creationId xmlns:p14="http://schemas.microsoft.com/office/powerpoint/2010/main" val="724317884"/>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Zoom">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DD078702-A7EC-D257-38D4-13A70780384E}"/>
              </a:ext>
            </a:extLst>
          </p:cNvPr>
          <p:cNvGrpSpPr/>
          <p:nvPr/>
        </p:nvGrpSpPr>
        <p:grpSpPr>
          <a:xfrm>
            <a:off x="106680" y="1039939"/>
            <a:ext cx="11978640" cy="5298853"/>
            <a:chOff x="59590" y="434149"/>
            <a:chExt cx="11978640" cy="5298853"/>
          </a:xfrm>
        </p:grpSpPr>
        <p:pic>
          <p:nvPicPr>
            <p:cNvPr id="15" name="Google Shape;67;p1" title="Zoom Lower Options Bar Image">
              <a:extLst>
                <a:ext uri="{FF2B5EF4-FFF2-40B4-BE49-F238E27FC236}">
                  <a16:creationId xmlns:a16="http://schemas.microsoft.com/office/drawing/2014/main" id="{ECBED101-F851-5581-01EE-B8F9C9171994}"/>
                </a:ext>
              </a:extLst>
            </p:cNvPr>
            <p:cNvPicPr preferRelativeResize="0">
              <a:picLocks/>
            </p:cNvPicPr>
            <p:nvPr/>
          </p:nvPicPr>
          <p:blipFill rotWithShape="1">
            <a:blip r:embed="rId3">
              <a:alphaModFix/>
            </a:blip>
            <a:srcRect/>
            <a:stretch/>
          </p:blipFill>
          <p:spPr>
            <a:xfrm>
              <a:off x="59590" y="5074182"/>
              <a:ext cx="11978640" cy="580821"/>
            </a:xfrm>
            <a:prstGeom prst="rect">
              <a:avLst/>
            </a:prstGeom>
            <a:noFill/>
            <a:ln>
              <a:noFill/>
            </a:ln>
          </p:spPr>
        </p:pic>
        <p:grpSp>
          <p:nvGrpSpPr>
            <p:cNvPr id="8" name="Group 7">
              <a:extLst>
                <a:ext uri="{FF2B5EF4-FFF2-40B4-BE49-F238E27FC236}">
                  <a16:creationId xmlns:a16="http://schemas.microsoft.com/office/drawing/2014/main" id="{AD7C703E-E3E0-288B-D235-CA495C0A1F61}"/>
                </a:ext>
              </a:extLst>
            </p:cNvPr>
            <p:cNvGrpSpPr/>
            <p:nvPr/>
          </p:nvGrpSpPr>
          <p:grpSpPr>
            <a:xfrm>
              <a:off x="4137544" y="5129321"/>
              <a:ext cx="4660487" cy="603681"/>
              <a:chOff x="3556463" y="5506015"/>
              <a:chExt cx="4660487" cy="603681"/>
            </a:xfrm>
          </p:grpSpPr>
          <p:pic>
            <p:nvPicPr>
              <p:cNvPr id="6" name="Picture 5">
                <a:extLst>
                  <a:ext uri="{FF2B5EF4-FFF2-40B4-BE49-F238E27FC236}">
                    <a16:creationId xmlns:a16="http://schemas.microsoft.com/office/drawing/2014/main" id="{846FFCC1-0EE2-D6EA-E74C-D94197330D8E}"/>
                  </a:ext>
                </a:extLst>
              </p:cNvPr>
              <p:cNvPicPr>
                <a:picLocks noChangeAspect="1"/>
              </p:cNvPicPr>
              <p:nvPr/>
            </p:nvPicPr>
            <p:blipFill rotWithShape="1">
              <a:blip r:embed="rId4"/>
              <a:srcRect l="27147" r="43166" b="-15038"/>
              <a:stretch/>
            </p:blipFill>
            <p:spPr>
              <a:xfrm>
                <a:off x="3556463" y="5528875"/>
                <a:ext cx="2912918" cy="580821"/>
              </a:xfrm>
              <a:prstGeom prst="rect">
                <a:avLst/>
              </a:prstGeom>
            </p:spPr>
          </p:pic>
          <p:pic>
            <p:nvPicPr>
              <p:cNvPr id="7" name="Picture 6">
                <a:extLst>
                  <a:ext uri="{FF2B5EF4-FFF2-40B4-BE49-F238E27FC236}">
                    <a16:creationId xmlns:a16="http://schemas.microsoft.com/office/drawing/2014/main" id="{4B48875D-EECC-2F16-23E3-D1A378A4023D}"/>
                  </a:ext>
                </a:extLst>
              </p:cNvPr>
              <p:cNvPicPr>
                <a:picLocks noChangeAspect="1"/>
              </p:cNvPicPr>
              <p:nvPr/>
            </p:nvPicPr>
            <p:blipFill rotWithShape="1">
              <a:blip r:embed="rId4"/>
              <a:srcRect l="82190" t="1" b="-16797"/>
              <a:stretch/>
            </p:blipFill>
            <p:spPr>
              <a:xfrm>
                <a:off x="6469381" y="5506015"/>
                <a:ext cx="1747569" cy="589703"/>
              </a:xfrm>
              <a:prstGeom prst="rect">
                <a:avLst/>
              </a:prstGeom>
            </p:spPr>
          </p:pic>
        </p:grpSp>
        <p:sp>
          <p:nvSpPr>
            <p:cNvPr id="16" name="Google Shape;70;p1" title="Highlight Circle">
              <a:extLst>
                <a:ext uri="{FF2B5EF4-FFF2-40B4-BE49-F238E27FC236}">
                  <a16:creationId xmlns:a16="http://schemas.microsoft.com/office/drawing/2014/main" id="{30B45200-094E-51AB-698B-CFF72EF1D8B0}"/>
                </a:ext>
              </a:extLst>
            </p:cNvPr>
            <p:cNvSpPr/>
            <p:nvPr/>
          </p:nvSpPr>
          <p:spPr>
            <a:xfrm>
              <a:off x="650832" y="5195562"/>
              <a:ext cx="274320" cy="274320"/>
            </a:xfrm>
            <a:prstGeom prst="ellipse">
              <a:avLst/>
            </a:prstGeom>
            <a:noFill/>
            <a:ln w="25400"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accent4"/>
                </a:solidFill>
                <a:latin typeface="Open Sans"/>
                <a:ea typeface="Open Sans"/>
                <a:cs typeface="Open Sans"/>
                <a:sym typeface="Open Sans"/>
              </a:endParaRPr>
            </a:p>
          </p:txBody>
        </p:sp>
        <p:sp>
          <p:nvSpPr>
            <p:cNvPr id="17" name="Google Shape;71;p1" title="Highlight Box">
              <a:extLst>
                <a:ext uri="{FF2B5EF4-FFF2-40B4-BE49-F238E27FC236}">
                  <a16:creationId xmlns:a16="http://schemas.microsoft.com/office/drawing/2014/main" id="{7495F394-39A1-C3A8-2141-B4D6AE0F2EC4}"/>
                </a:ext>
              </a:extLst>
            </p:cNvPr>
            <p:cNvSpPr/>
            <p:nvPr/>
          </p:nvSpPr>
          <p:spPr>
            <a:xfrm>
              <a:off x="122912" y="5131332"/>
              <a:ext cx="1751608" cy="500811"/>
            </a:xfrm>
            <a:prstGeom prst="rect">
              <a:avLst/>
            </a:prstGeom>
            <a:noFill/>
            <a:ln w="57150" cap="flat" cmpd="sng">
              <a:solidFill>
                <a:srgbClr val="39BB4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F75A22"/>
                </a:solidFill>
                <a:latin typeface="Open Sans"/>
                <a:ea typeface="Open Sans"/>
                <a:cs typeface="Open Sans"/>
                <a:sym typeface="Open Sans"/>
              </a:endParaRPr>
            </a:p>
          </p:txBody>
        </p:sp>
        <p:sp>
          <p:nvSpPr>
            <p:cNvPr id="18" name="Google Shape;74;p1">
              <a:extLst>
                <a:ext uri="{FF2B5EF4-FFF2-40B4-BE49-F238E27FC236}">
                  <a16:creationId xmlns:a16="http://schemas.microsoft.com/office/drawing/2014/main" id="{AD657C86-39CA-61C2-540F-52EC6918C9E4}"/>
                </a:ext>
              </a:extLst>
            </p:cNvPr>
            <p:cNvSpPr txBox="1"/>
            <p:nvPr/>
          </p:nvSpPr>
          <p:spPr>
            <a:xfrm>
              <a:off x="2765945" y="3146914"/>
              <a:ext cx="2743199" cy="18158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dirty="0">
                  <a:solidFill>
                    <a:schemeClr val="dk1"/>
                  </a:solidFill>
                  <a:latin typeface="Open Sans"/>
                  <a:ea typeface="Open Sans"/>
                  <a:cs typeface="Open Sans"/>
                  <a:sym typeface="Open Sans"/>
                </a:rPr>
                <a:t>Click the </a:t>
              </a:r>
              <a:r>
                <a:rPr lang="en-US" sz="1400" b="1" i="0" u="none" strike="noStrike" cap="none" dirty="0">
                  <a:solidFill>
                    <a:srgbClr val="39B54A"/>
                  </a:solidFill>
                  <a:latin typeface="Open Sans"/>
                  <a:ea typeface="Open Sans"/>
                  <a:cs typeface="Open Sans"/>
                  <a:sym typeface="Open Sans"/>
                </a:rPr>
                <a:t>microphone icon </a:t>
              </a:r>
              <a:r>
                <a:rPr lang="en-US" sz="1400" b="0" i="0" u="none" strike="noStrike" cap="none" dirty="0">
                  <a:solidFill>
                    <a:schemeClr val="dk1"/>
                  </a:solidFill>
                  <a:latin typeface="Open Sans"/>
                  <a:ea typeface="Open Sans"/>
                  <a:cs typeface="Open Sans"/>
                  <a:sym typeface="Open Sans"/>
                </a:rPr>
                <a:t>near the bottom of your screen to mute or unmute yourself.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rgbClr val="F75A22"/>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39BB4A"/>
                  </a:solidFill>
                  <a:latin typeface="Open Sans"/>
                  <a:ea typeface="Open Sans"/>
                  <a:cs typeface="Open Sans"/>
                  <a:sym typeface="Open Sans"/>
                </a:rPr>
                <a:t>camera </a:t>
              </a:r>
              <a:r>
                <a:rPr lang="en-US" sz="1400" dirty="0">
                  <a:solidFill>
                    <a:schemeClr val="dk1"/>
                  </a:solidFill>
                  <a:latin typeface="Open Sans"/>
                  <a:ea typeface="Open Sans"/>
                  <a:cs typeface="Open Sans"/>
                  <a:sym typeface="Open Sans"/>
                </a:rPr>
                <a:t>icon to turn on or turn off your camera.</a:t>
              </a:r>
              <a:endParaRPr sz="1400" dirty="0">
                <a:solidFill>
                  <a:srgbClr val="F75A22"/>
                </a:solidFill>
                <a:latin typeface="Open Sans"/>
                <a:ea typeface="Open Sans"/>
                <a:cs typeface="Open Sans"/>
                <a:sym typeface="Open Sans"/>
              </a:endParaRPr>
            </a:p>
            <a:p>
              <a:pPr marL="171450" marR="0" lvl="0" indent="-82550" algn="l" rtl="0">
                <a:spcBef>
                  <a:spcPts val="0"/>
                </a:spcBef>
                <a:spcAft>
                  <a:spcPts val="0"/>
                </a:spcAft>
                <a:buClr>
                  <a:schemeClr val="dk1"/>
                </a:buClr>
                <a:buSzPts val="1400"/>
                <a:buFont typeface="Arial"/>
                <a:buNone/>
              </a:pPr>
              <a:endParaRPr sz="1400" dirty="0">
                <a:solidFill>
                  <a:schemeClr val="dk1"/>
                </a:solidFill>
                <a:latin typeface="Open Sans"/>
                <a:ea typeface="Open Sans"/>
                <a:cs typeface="Open Sans"/>
                <a:sym typeface="Open Sans"/>
              </a:endParaRPr>
            </a:p>
          </p:txBody>
        </p:sp>
        <p:sp>
          <p:nvSpPr>
            <p:cNvPr id="19" name="Google Shape;75;p1" title="Use or Mute Your Microphone">
              <a:extLst>
                <a:ext uri="{FF2B5EF4-FFF2-40B4-BE49-F238E27FC236}">
                  <a16:creationId xmlns:a16="http://schemas.microsoft.com/office/drawing/2014/main" id="{A79A0B1D-740C-FDF8-F22F-5A3B18E2DC41}"/>
                </a:ext>
              </a:extLst>
            </p:cNvPr>
            <p:cNvSpPr txBox="1"/>
            <p:nvPr/>
          </p:nvSpPr>
          <p:spPr>
            <a:xfrm>
              <a:off x="2751175" y="275365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Microphone &amp; Camera</a:t>
              </a:r>
              <a:endParaRPr dirty="0">
                <a:sym typeface="Open Sans"/>
              </a:endParaRPr>
            </a:p>
          </p:txBody>
        </p:sp>
        <p:pic>
          <p:nvPicPr>
            <p:cNvPr id="20" name="Google Shape;77;p1" title="Microphone Menu Image">
              <a:extLst>
                <a:ext uri="{FF2B5EF4-FFF2-40B4-BE49-F238E27FC236}">
                  <a16:creationId xmlns:a16="http://schemas.microsoft.com/office/drawing/2014/main" id="{BE2D2B12-A7D6-C963-89BD-D8C8E68822FE}"/>
                </a:ext>
              </a:extLst>
            </p:cNvPr>
            <p:cNvPicPr preferRelativeResize="0"/>
            <p:nvPr/>
          </p:nvPicPr>
          <p:blipFill rotWithShape="1">
            <a:blip r:embed="rId5">
              <a:alphaModFix/>
            </a:blip>
            <a:srcRect/>
            <a:stretch/>
          </p:blipFill>
          <p:spPr>
            <a:xfrm>
              <a:off x="185609" y="2685064"/>
              <a:ext cx="2133299" cy="2433493"/>
            </a:xfrm>
            <a:prstGeom prst="rect">
              <a:avLst/>
            </a:prstGeom>
            <a:noFill/>
            <a:ln>
              <a:noFill/>
            </a:ln>
          </p:spPr>
        </p:pic>
        <p:sp>
          <p:nvSpPr>
            <p:cNvPr id="21" name="Google Shape;78;p1" title="Text Border Box">
              <a:extLst>
                <a:ext uri="{FF2B5EF4-FFF2-40B4-BE49-F238E27FC236}">
                  <a16:creationId xmlns:a16="http://schemas.microsoft.com/office/drawing/2014/main" id="{B11DA436-904C-44DB-26D9-53A8C56131F3}"/>
                </a:ext>
              </a:extLst>
            </p:cNvPr>
            <p:cNvSpPr/>
            <p:nvPr/>
          </p:nvSpPr>
          <p:spPr>
            <a:xfrm>
              <a:off x="9026942" y="772703"/>
              <a:ext cx="2743200" cy="4019109"/>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Open Sans"/>
                <a:ea typeface="Open Sans"/>
                <a:cs typeface="Open Sans"/>
                <a:sym typeface="Open Sans"/>
              </a:endParaRPr>
            </a:p>
          </p:txBody>
        </p:sp>
        <p:sp>
          <p:nvSpPr>
            <p:cNvPr id="22" name="Google Shape;79;p1">
              <a:extLst>
                <a:ext uri="{FF2B5EF4-FFF2-40B4-BE49-F238E27FC236}">
                  <a16:creationId xmlns:a16="http://schemas.microsoft.com/office/drawing/2014/main" id="{DE737E42-350A-ACC0-7886-38633C551B4D}"/>
                </a:ext>
              </a:extLst>
            </p:cNvPr>
            <p:cNvSpPr txBox="1"/>
            <p:nvPr/>
          </p:nvSpPr>
          <p:spPr>
            <a:xfrm>
              <a:off x="9029875" y="867543"/>
              <a:ext cx="2743200" cy="181588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Send a message for technology questions.</a:t>
              </a:r>
              <a:endParaRPr dirty="0"/>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on the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at the bottom of your screen to open the chat. Type in your question and press Enter for assistance. Click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window.</a:t>
              </a:r>
              <a:endParaRPr dirty="0"/>
            </a:p>
          </p:txBody>
        </p:sp>
        <p:sp>
          <p:nvSpPr>
            <p:cNvPr id="23" name="Google Shape;80;p1">
              <a:extLst>
                <a:ext uri="{FF2B5EF4-FFF2-40B4-BE49-F238E27FC236}">
                  <a16:creationId xmlns:a16="http://schemas.microsoft.com/office/drawing/2014/main" id="{B0F3D419-0C9A-C244-B1B8-4409F3189148}"/>
                </a:ext>
              </a:extLst>
            </p:cNvPr>
            <p:cNvSpPr txBox="1"/>
            <p:nvPr/>
          </p:nvSpPr>
          <p:spPr>
            <a:xfrm>
              <a:off x="9029875" y="45514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Tech Support</a:t>
              </a:r>
              <a:endParaRPr dirty="0"/>
            </a:p>
          </p:txBody>
        </p:sp>
        <p:sp>
          <p:nvSpPr>
            <p:cNvPr id="26" name="Google Shape;83;p1">
              <a:extLst>
                <a:ext uri="{FF2B5EF4-FFF2-40B4-BE49-F238E27FC236}">
                  <a16:creationId xmlns:a16="http://schemas.microsoft.com/office/drawing/2014/main" id="{459571E8-8BC2-698D-10B5-2A0DC8FD9F28}"/>
                </a:ext>
              </a:extLst>
            </p:cNvPr>
            <p:cNvSpPr txBox="1"/>
            <p:nvPr/>
          </p:nvSpPr>
          <p:spPr>
            <a:xfrm>
              <a:off x="5892521" y="867543"/>
              <a:ext cx="2743200" cy="24622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004E89"/>
                  </a:solidFill>
                  <a:latin typeface="Open Sans"/>
                  <a:ea typeface="Open Sans"/>
                  <a:cs typeface="Open Sans"/>
                  <a:sym typeface="Open Sans"/>
                </a:rPr>
                <a:t>Participants </a:t>
              </a:r>
              <a:r>
                <a:rPr lang="en-US" sz="1400" dirty="0">
                  <a:solidFill>
                    <a:schemeClr val="dk1"/>
                  </a:solidFill>
                  <a:latin typeface="Open Sans"/>
                  <a:ea typeface="Open Sans"/>
                  <a:cs typeface="Open Sans"/>
                  <a:sym typeface="Open Sans"/>
                </a:rPr>
                <a:t>icon. Hover over your name, click </a:t>
              </a:r>
              <a:r>
                <a:rPr lang="en-US" sz="1400" b="1" dirty="0">
                  <a:solidFill>
                    <a:schemeClr val="dk1"/>
                  </a:solidFill>
                  <a:latin typeface="Open Sans"/>
                  <a:ea typeface="Open Sans"/>
                  <a:cs typeface="Open Sans"/>
                  <a:sym typeface="Open Sans"/>
                </a:rPr>
                <a:t>More</a:t>
              </a:r>
              <a:r>
                <a:rPr lang="en-US" sz="1400" dirty="0">
                  <a:solidFill>
                    <a:schemeClr val="dk1"/>
                  </a:solidFill>
                  <a:latin typeface="Open Sans"/>
                  <a:ea typeface="Open Sans"/>
                  <a:cs typeface="Open Sans"/>
                  <a:sym typeface="Open Sans"/>
                </a:rPr>
                <a:t>, click </a:t>
              </a:r>
              <a:r>
                <a:rPr lang="en-US" sz="1400" b="1" dirty="0">
                  <a:solidFill>
                    <a:schemeClr val="dk1"/>
                  </a:solidFill>
                  <a:latin typeface="Open Sans"/>
                  <a:ea typeface="Open Sans"/>
                  <a:cs typeface="Open Sans"/>
                  <a:sym typeface="Open Sans"/>
                </a:rPr>
                <a:t>Rename</a:t>
              </a:r>
              <a:r>
                <a:rPr lang="en-US" sz="1400" dirty="0">
                  <a:solidFill>
                    <a:schemeClr val="dk1"/>
                  </a:solidFill>
                  <a:latin typeface="Open Sans"/>
                  <a:ea typeface="Open Sans"/>
                  <a:cs typeface="Open Sans"/>
                  <a:sym typeface="Open Sans"/>
                </a:rPr>
                <a:t>, then enter your full name.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If multiple people from your agency are sharing your login, please enter everyone’s names so we can take attendance. Click </a:t>
              </a:r>
              <a:r>
                <a:rPr lang="en-US" sz="1400" b="1" dirty="0">
                  <a:solidFill>
                    <a:srgbClr val="004E89"/>
                  </a:solidFill>
                  <a:latin typeface="Open Sans"/>
                  <a:ea typeface="Open Sans"/>
                  <a:cs typeface="Open Sans"/>
                  <a:sym typeface="Open Sans"/>
                </a:rPr>
                <a:t>Participants</a:t>
              </a:r>
              <a:r>
                <a:rPr lang="en-US" sz="1400"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Participants window.</a:t>
              </a:r>
              <a:endParaRPr dirty="0"/>
            </a:p>
          </p:txBody>
        </p:sp>
        <p:sp>
          <p:nvSpPr>
            <p:cNvPr id="27" name="Google Shape;84;p1" title="Edit Your Name">
              <a:extLst>
                <a:ext uri="{FF2B5EF4-FFF2-40B4-BE49-F238E27FC236}">
                  <a16:creationId xmlns:a16="http://schemas.microsoft.com/office/drawing/2014/main" id="{48059E92-908A-5DDE-316C-14BE49AF1E04}"/>
                </a:ext>
              </a:extLst>
            </p:cNvPr>
            <p:cNvSpPr txBox="1"/>
            <p:nvPr/>
          </p:nvSpPr>
          <p:spPr>
            <a:xfrm>
              <a:off x="5892521" y="434149"/>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Edit Your Name</a:t>
              </a:r>
              <a:endParaRPr dirty="0"/>
            </a:p>
          </p:txBody>
        </p:sp>
        <p:sp>
          <p:nvSpPr>
            <p:cNvPr id="28" name="Google Shape;86;p1">
              <a:extLst>
                <a:ext uri="{FF2B5EF4-FFF2-40B4-BE49-F238E27FC236}">
                  <a16:creationId xmlns:a16="http://schemas.microsoft.com/office/drawing/2014/main" id="{D6E48CFD-F0E7-74E3-06FD-274E76C0D757}"/>
                </a:ext>
              </a:extLst>
            </p:cNvPr>
            <p:cNvSpPr txBox="1"/>
            <p:nvPr/>
          </p:nvSpPr>
          <p:spPr>
            <a:xfrm>
              <a:off x="272481" y="867543"/>
              <a:ext cx="5238225" cy="160043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C00000"/>
                  </a:solidFill>
                  <a:latin typeface="Open Sans"/>
                  <a:ea typeface="Open Sans"/>
                  <a:cs typeface="Open Sans"/>
                  <a:sym typeface="Open Sans"/>
                </a:rPr>
                <a:t>arrow</a:t>
              </a:r>
              <a:r>
                <a:rPr lang="en-US" sz="1400" dirty="0">
                  <a:solidFill>
                    <a:schemeClr val="accent4"/>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next to the </a:t>
              </a:r>
              <a:r>
                <a:rPr lang="en-US" sz="1400" b="1" dirty="0">
                  <a:solidFill>
                    <a:srgbClr val="39BB4A"/>
                  </a:solidFill>
                  <a:latin typeface="Open Sans"/>
                  <a:ea typeface="Open Sans"/>
                  <a:cs typeface="Open Sans"/>
                  <a:sym typeface="Open Sans"/>
                </a:rPr>
                <a:t>microphone</a:t>
              </a:r>
              <a:r>
                <a:rPr lang="en-US" sz="1400" dirty="0">
                  <a:solidFill>
                    <a:srgbClr val="39BB4A"/>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to open audio controls. Select options to: </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Test or select your microphone and speakers.</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Use your phone if you don’t have a working microphone. Click </a:t>
              </a:r>
              <a:r>
                <a:rPr lang="en-US" sz="1400" b="1" dirty="0">
                  <a:solidFill>
                    <a:schemeClr val="dk1"/>
                  </a:solidFill>
                  <a:latin typeface="Open Sans"/>
                  <a:ea typeface="Open Sans"/>
                  <a:cs typeface="Open Sans"/>
                  <a:sym typeface="Open Sans"/>
                </a:rPr>
                <a:t>Switch to Phone Audio</a:t>
              </a:r>
              <a:r>
                <a:rPr lang="en-US" sz="1400" dirty="0">
                  <a:solidFill>
                    <a:schemeClr val="dk1"/>
                  </a:solidFill>
                  <a:latin typeface="Open Sans"/>
                  <a:ea typeface="Open Sans"/>
                  <a:cs typeface="Open Sans"/>
                  <a:sym typeface="Open Sans"/>
                </a:rPr>
                <a:t>, call the number provided, and enter the meeting ID and participant ID provided when prompted. </a:t>
              </a:r>
              <a:endParaRPr dirty="0"/>
            </a:p>
          </p:txBody>
        </p:sp>
        <p:sp>
          <p:nvSpPr>
            <p:cNvPr id="29" name="Google Shape;87;p1" title="Audio Set Up Directions">
              <a:extLst>
                <a:ext uri="{FF2B5EF4-FFF2-40B4-BE49-F238E27FC236}">
                  <a16:creationId xmlns:a16="http://schemas.microsoft.com/office/drawing/2014/main" id="{5CF25919-EEF1-F9E7-9B04-31BFB7179FE6}"/>
                </a:ext>
              </a:extLst>
            </p:cNvPr>
            <p:cNvSpPr txBox="1"/>
            <p:nvPr/>
          </p:nvSpPr>
          <p:spPr>
            <a:xfrm>
              <a:off x="272481" y="465808"/>
              <a:ext cx="5221894"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p>
              <a:pPr marL="0" marR="0" lvl="0" indent="0" algn="ctr" defTabSz="914400" rtl="0" eaLnBrk="1" latinLnBrk="0" hangingPunct="1">
                <a:spcBef>
                  <a:spcPts val="0"/>
                </a:spcBef>
                <a:spcAft>
                  <a:spcPts val="0"/>
                </a:spcAft>
                <a:buNone/>
              </a:pPr>
              <a:r>
                <a:rPr lang="en-US" sz="1600" b="1" kern="1200" dirty="0">
                  <a:solidFill>
                    <a:schemeClr val="lt1"/>
                  </a:solidFill>
                  <a:latin typeface="+mj-lt"/>
                  <a:ea typeface="Open Sans"/>
                  <a:cs typeface="Open Sans"/>
                  <a:sym typeface="Open Sans"/>
                </a:rPr>
                <a:t>Audio Controls</a:t>
              </a:r>
              <a:endParaRPr sz="1600" b="1" kern="1200" dirty="0">
                <a:solidFill>
                  <a:schemeClr val="lt1"/>
                </a:solidFill>
                <a:latin typeface="+mj-lt"/>
                <a:ea typeface="Open Sans"/>
                <a:cs typeface="Open Sans"/>
              </a:endParaRPr>
            </a:p>
          </p:txBody>
        </p:sp>
        <p:sp>
          <p:nvSpPr>
            <p:cNvPr id="10" name="Google Shape;84;p1" title="Edit Your Name">
              <a:extLst>
                <a:ext uri="{FF2B5EF4-FFF2-40B4-BE49-F238E27FC236}">
                  <a16:creationId xmlns:a16="http://schemas.microsoft.com/office/drawing/2014/main" id="{BE3284BC-0576-9250-340A-4A6D8B5E23DB}"/>
                </a:ext>
              </a:extLst>
            </p:cNvPr>
            <p:cNvSpPr txBox="1"/>
            <p:nvPr/>
          </p:nvSpPr>
          <p:spPr>
            <a:xfrm>
              <a:off x="5892521" y="3593873"/>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Closed Captions</a:t>
              </a:r>
              <a:endParaRPr dirty="0"/>
            </a:p>
          </p:txBody>
        </p:sp>
        <p:sp>
          <p:nvSpPr>
            <p:cNvPr id="11" name="Google Shape;83;p1">
              <a:extLst>
                <a:ext uri="{FF2B5EF4-FFF2-40B4-BE49-F238E27FC236}">
                  <a16:creationId xmlns:a16="http://schemas.microsoft.com/office/drawing/2014/main" id="{0AB37EFC-7F06-00E4-E140-641344B28EC4}"/>
                </a:ext>
              </a:extLst>
            </p:cNvPr>
            <p:cNvSpPr txBox="1"/>
            <p:nvPr/>
          </p:nvSpPr>
          <p:spPr>
            <a:xfrm>
              <a:off x="5878892" y="4043155"/>
              <a:ext cx="2743200" cy="7386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chemeClr val="accent4"/>
                  </a:solidFill>
                  <a:latin typeface="Open Sans"/>
                  <a:ea typeface="Open Sans"/>
                  <a:cs typeface="Open Sans"/>
                  <a:sym typeface="Open Sans"/>
                </a:rPr>
                <a:t>Show Captions</a:t>
              </a:r>
              <a:r>
                <a:rPr lang="en-US" sz="1400" b="1"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Choose your language if prompted.</a:t>
              </a:r>
              <a:endParaRPr dirty="0"/>
            </a:p>
          </p:txBody>
        </p:sp>
        <p:sp>
          <p:nvSpPr>
            <p:cNvPr id="30" name="Google Shape;69;p1" title="Highlight Box">
              <a:extLst>
                <a:ext uri="{FF2B5EF4-FFF2-40B4-BE49-F238E27FC236}">
                  <a16:creationId xmlns:a16="http://schemas.microsoft.com/office/drawing/2014/main" id="{206F7373-FD7B-8B2E-C2D8-E9649BDC520D}"/>
                </a:ext>
              </a:extLst>
            </p:cNvPr>
            <p:cNvSpPr/>
            <p:nvPr/>
          </p:nvSpPr>
          <p:spPr>
            <a:xfrm>
              <a:off x="4318925" y="5108472"/>
              <a:ext cx="822614" cy="556062"/>
            </a:xfrm>
            <a:prstGeom prst="rect">
              <a:avLst/>
            </a:prstGeom>
            <a:noFill/>
            <a:ln w="57150" cap="flat" cmpd="sng">
              <a:solidFill>
                <a:srgbClr val="004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F75A22"/>
                </a:solidFill>
                <a:latin typeface="Open Sans"/>
                <a:ea typeface="Open Sans"/>
                <a:cs typeface="Open Sans"/>
                <a:sym typeface="Open Sans"/>
              </a:endParaRPr>
            </a:p>
          </p:txBody>
        </p:sp>
        <p:sp>
          <p:nvSpPr>
            <p:cNvPr id="12" name="Google Shape;69;p1" title="Highlight Box">
              <a:extLst>
                <a:ext uri="{FF2B5EF4-FFF2-40B4-BE49-F238E27FC236}">
                  <a16:creationId xmlns:a16="http://schemas.microsoft.com/office/drawing/2014/main" id="{DA90B0BC-F761-6169-7BB2-9244D1301D48}"/>
                </a:ext>
              </a:extLst>
            </p:cNvPr>
            <p:cNvSpPr/>
            <p:nvPr/>
          </p:nvSpPr>
          <p:spPr>
            <a:xfrm>
              <a:off x="5355946" y="5108472"/>
              <a:ext cx="822614" cy="556062"/>
            </a:xfrm>
            <a:prstGeom prst="rect">
              <a:avLst/>
            </a:prstGeom>
            <a:noFill/>
            <a:ln w="57150"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F75A22"/>
                </a:solidFill>
                <a:latin typeface="Open Sans"/>
                <a:ea typeface="Open Sans"/>
                <a:cs typeface="Open Sans"/>
                <a:sym typeface="Open Sans"/>
              </a:endParaRPr>
            </a:p>
          </p:txBody>
        </p:sp>
        <p:sp>
          <p:nvSpPr>
            <p:cNvPr id="13" name="Google Shape;69;p1" title="Highlight Box">
              <a:extLst>
                <a:ext uri="{FF2B5EF4-FFF2-40B4-BE49-F238E27FC236}">
                  <a16:creationId xmlns:a16="http://schemas.microsoft.com/office/drawing/2014/main" id="{5EA83807-C3FA-1E59-C259-73090D5AAAF1}"/>
                </a:ext>
              </a:extLst>
            </p:cNvPr>
            <p:cNvSpPr/>
            <p:nvPr/>
          </p:nvSpPr>
          <p:spPr>
            <a:xfrm>
              <a:off x="7050462" y="5108472"/>
              <a:ext cx="871902" cy="556062"/>
            </a:xfrm>
            <a:prstGeom prst="rect">
              <a:avLst/>
            </a:prstGeom>
            <a:noFill/>
            <a:ln w="5715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F75A22"/>
                </a:solidFill>
                <a:latin typeface="Open Sans"/>
                <a:ea typeface="Open Sans"/>
                <a:cs typeface="Open Sans"/>
                <a:sym typeface="Open Sans"/>
              </a:endParaRPr>
            </a:p>
          </p:txBody>
        </p:sp>
        <p:sp>
          <p:nvSpPr>
            <p:cNvPr id="14" name="Google Shape;78;p1" title="Text Border Box">
              <a:extLst>
                <a:ext uri="{FF2B5EF4-FFF2-40B4-BE49-F238E27FC236}">
                  <a16:creationId xmlns:a16="http://schemas.microsoft.com/office/drawing/2014/main" id="{8D2592DC-C140-92C9-0B1D-3C703D27FEE9}"/>
                </a:ext>
              </a:extLst>
            </p:cNvPr>
            <p:cNvSpPr/>
            <p:nvPr/>
          </p:nvSpPr>
          <p:spPr>
            <a:xfrm>
              <a:off x="5899225" y="793552"/>
              <a:ext cx="2770617" cy="4169203"/>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Open Sans"/>
                <a:ea typeface="Open Sans"/>
                <a:cs typeface="Open Sans"/>
                <a:sym typeface="Open Sans"/>
              </a:endParaRPr>
            </a:p>
          </p:txBody>
        </p:sp>
        <p:sp>
          <p:nvSpPr>
            <p:cNvPr id="24" name="Google Shape;78;p1" title="Text Border Box">
              <a:extLst>
                <a:ext uri="{FF2B5EF4-FFF2-40B4-BE49-F238E27FC236}">
                  <a16:creationId xmlns:a16="http://schemas.microsoft.com/office/drawing/2014/main" id="{0FAA3D11-A11B-E136-B91D-D673F04200FE}"/>
                </a:ext>
              </a:extLst>
            </p:cNvPr>
            <p:cNvSpPr/>
            <p:nvPr/>
          </p:nvSpPr>
          <p:spPr>
            <a:xfrm>
              <a:off x="308993" y="772704"/>
              <a:ext cx="5192086" cy="1750100"/>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Open Sans"/>
                <a:ea typeface="Open Sans"/>
                <a:cs typeface="Open Sans"/>
                <a:sym typeface="Open Sans"/>
              </a:endParaRPr>
            </a:p>
          </p:txBody>
        </p:sp>
        <p:sp>
          <p:nvSpPr>
            <p:cNvPr id="25" name="Google Shape;78;p1" title="Text Border Box">
              <a:extLst>
                <a:ext uri="{FF2B5EF4-FFF2-40B4-BE49-F238E27FC236}">
                  <a16:creationId xmlns:a16="http://schemas.microsoft.com/office/drawing/2014/main" id="{4CB15D8E-D0F8-5531-4A2E-C2597C4F4E79}"/>
                </a:ext>
              </a:extLst>
            </p:cNvPr>
            <p:cNvSpPr/>
            <p:nvPr/>
          </p:nvSpPr>
          <p:spPr>
            <a:xfrm>
              <a:off x="2765945" y="2782257"/>
              <a:ext cx="2735134" cy="2074842"/>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Open Sans"/>
                <a:ea typeface="Open Sans"/>
                <a:cs typeface="Open Sans"/>
                <a:sym typeface="Open Sans"/>
              </a:endParaRPr>
            </a:p>
          </p:txBody>
        </p:sp>
      </p:grpSp>
      <p:sp>
        <p:nvSpPr>
          <p:cNvPr id="32" name="TextBox 31">
            <a:extLst>
              <a:ext uri="{FF2B5EF4-FFF2-40B4-BE49-F238E27FC236}">
                <a16:creationId xmlns:a16="http://schemas.microsoft.com/office/drawing/2014/main" id="{735917CD-9BB4-5D59-097C-24D895AD8B89}"/>
              </a:ext>
            </a:extLst>
          </p:cNvPr>
          <p:cNvSpPr txBox="1"/>
          <p:nvPr/>
        </p:nvSpPr>
        <p:spPr>
          <a:xfrm>
            <a:off x="319571" y="255550"/>
            <a:ext cx="6926580" cy="646331"/>
          </a:xfrm>
          <a:prstGeom prst="rect">
            <a:avLst/>
          </a:prstGeom>
          <a:noFill/>
        </p:spPr>
        <p:txBody>
          <a:bodyPr wrap="square" rtlCol="0">
            <a:spAutoFit/>
          </a:bodyPr>
          <a:lstStyle/>
          <a:p>
            <a:r>
              <a:rPr lang="en-US" sz="3600" b="1" dirty="0">
                <a:solidFill>
                  <a:schemeClr val="accent1"/>
                </a:solidFill>
                <a:latin typeface="+mj-lt"/>
              </a:rPr>
              <a:t>Zoom Information</a:t>
            </a:r>
          </a:p>
        </p:txBody>
      </p:sp>
    </p:spTree>
    <p:custDataLst>
      <p:tags r:id="rId1"/>
    </p:custDataLst>
    <p:extLst>
      <p:ext uri="{BB962C8B-B14F-4D97-AF65-F5344CB8AC3E}">
        <p14:creationId xmlns:p14="http://schemas.microsoft.com/office/powerpoint/2010/main" val="164131922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79" y="274675"/>
            <a:ext cx="11776892" cy="1484456"/>
          </a:xfrm>
        </p:spPr>
        <p:txBody>
          <a:bodyPr anchor="b">
            <a:normAutofit/>
          </a:bodyPr>
          <a:lstStyle>
            <a:lvl1pPr algn="l">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Subtitle 2"/>
          <p:cNvSpPr>
            <a:spLocks noGrp="1"/>
          </p:cNvSpPr>
          <p:nvPr>
            <p:ph type="subTitle" idx="1"/>
          </p:nvPr>
        </p:nvSpPr>
        <p:spPr>
          <a:xfrm>
            <a:off x="182879" y="1773238"/>
            <a:ext cx="9144000" cy="1655762"/>
          </a:xfrm>
        </p:spPr>
        <p:txBody>
          <a:bodyPr/>
          <a:lstStyle>
            <a:lvl1pPr marL="0" indent="0" algn="l">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r="79599" b="5637"/>
          <a:stretch/>
        </p:blipFill>
        <p:spPr>
          <a:xfrm>
            <a:off x="7933509" y="2841808"/>
            <a:ext cx="4258492" cy="388284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905" y="5517969"/>
            <a:ext cx="3051048" cy="960120"/>
          </a:xfrm>
          <a:prstGeom prst="rect">
            <a:avLst/>
          </a:prstGeom>
        </p:spPr>
      </p:pic>
    </p:spTree>
    <p:custDataLst>
      <p:tags r:id="rId1"/>
    </p:custDataLst>
    <p:extLst>
      <p:ext uri="{BB962C8B-B14F-4D97-AF65-F5344CB8AC3E}">
        <p14:creationId xmlns:p14="http://schemas.microsoft.com/office/powerpoint/2010/main" val="4954454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Title Slide with Image">
  <p:cSld name="Title Slide with Image">
    <p:bg>
      <p:bgPr>
        <a:solidFill>
          <a:schemeClr val="lt1"/>
        </a:solidFill>
        <a:effectLst/>
      </p:bgPr>
    </p:bg>
    <p:spTree>
      <p:nvGrpSpPr>
        <p:cNvPr id="1" name="Shape 23"/>
        <p:cNvGrpSpPr/>
        <p:nvPr/>
      </p:nvGrpSpPr>
      <p:grpSpPr>
        <a:xfrm>
          <a:off x="0" y="0"/>
          <a:ext cx="0" cy="0"/>
          <a:chOff x="0" y="0"/>
          <a:chExt cx="0" cy="0"/>
        </a:xfrm>
      </p:grpSpPr>
      <p:sp>
        <p:nvSpPr>
          <p:cNvPr id="24" name="Google Shape;24;p25"/>
          <p:cNvSpPr>
            <a:spLocks noGrp="1"/>
          </p:cNvSpPr>
          <p:nvPr>
            <p:ph type="pic" idx="2"/>
          </p:nvPr>
        </p:nvSpPr>
        <p:spPr>
          <a:xfrm>
            <a:off x="86715" y="86714"/>
            <a:ext cx="12018572" cy="6684572"/>
          </a:xfrm>
          <a:prstGeom prst="rect">
            <a:avLst/>
          </a:prstGeom>
          <a:solidFill>
            <a:srgbClr val="D8D8D8"/>
          </a:solidFill>
          <a:ln>
            <a:noFill/>
          </a:ln>
        </p:spPr>
      </p:sp>
      <p:sp>
        <p:nvSpPr>
          <p:cNvPr id="25" name="Google Shape;25;p25"/>
          <p:cNvSpPr txBox="1">
            <a:spLocks noGrp="1"/>
          </p:cNvSpPr>
          <p:nvPr>
            <p:ph type="ctrTitle"/>
          </p:nvPr>
        </p:nvSpPr>
        <p:spPr>
          <a:xfrm>
            <a:off x="0" y="1768422"/>
            <a:ext cx="6840000" cy="2387600"/>
          </a:xfrm>
          <a:prstGeom prst="rect">
            <a:avLst/>
          </a:prstGeom>
          <a:solidFill>
            <a:schemeClr val="dk1">
              <a:alpha val="80000"/>
            </a:schemeClr>
          </a:solidFill>
          <a:ln>
            <a:noFill/>
          </a:ln>
        </p:spPr>
        <p:txBody>
          <a:bodyPr spcFirstLastPara="1" wrap="square" lIns="432000" tIns="0" rIns="432000" bIns="144000" anchor="b" anchorCtr="0">
            <a:noAutofit/>
          </a:bodyPr>
          <a:lstStyle>
            <a:lvl1pPr lvl="0" algn="l">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5"/>
          <p:cNvSpPr txBox="1">
            <a:spLocks noGrp="1"/>
          </p:cNvSpPr>
          <p:nvPr>
            <p:ph type="subTitle" idx="1"/>
          </p:nvPr>
        </p:nvSpPr>
        <p:spPr>
          <a:xfrm>
            <a:off x="0" y="4153578"/>
            <a:ext cx="6840000" cy="936000"/>
          </a:xfrm>
          <a:prstGeom prst="rect">
            <a:avLst/>
          </a:prstGeom>
          <a:solidFill>
            <a:schemeClr val="dk1">
              <a:alpha val="89411"/>
            </a:schemeClr>
          </a:solidFill>
          <a:ln>
            <a:noFill/>
          </a:ln>
        </p:spPr>
        <p:txBody>
          <a:bodyPr spcFirstLastPara="1" wrap="square" lIns="432000" tIns="144000" rIns="0" bIns="0" anchor="t" anchorCtr="0">
            <a:noAutofit/>
          </a:bodyPr>
          <a:lstStyle>
            <a:lvl1pPr lvl="0" algn="l">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extLst>
      <p:ext uri="{BB962C8B-B14F-4D97-AF65-F5344CB8AC3E}">
        <p14:creationId xmlns:p14="http://schemas.microsoft.com/office/powerpoint/2010/main" val="1277975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7"/>
        <p:cNvGrpSpPr/>
        <p:nvPr/>
      </p:nvGrpSpPr>
      <p:grpSpPr>
        <a:xfrm>
          <a:off x="0" y="0"/>
          <a:ext cx="0" cy="0"/>
          <a:chOff x="0" y="0"/>
          <a:chExt cx="0" cy="0"/>
        </a:xfrm>
      </p:grpSpPr>
      <p:sp>
        <p:nvSpPr>
          <p:cNvPr id="28" name="Google Shape;28;p26"/>
          <p:cNvSpPr txBox="1">
            <a:spLocks noGrp="1"/>
          </p:cNvSpPr>
          <p:nvPr>
            <p:ph type="body" idx="1"/>
          </p:nvPr>
        </p:nvSpPr>
        <p:spPr>
          <a:xfrm>
            <a:off x="432000" y="1152000"/>
            <a:ext cx="11340000" cy="468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26"/>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1" name="Google Shape;31;p26"/>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938665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3 Column">
  <p:cSld name="3 Column">
    <p:spTree>
      <p:nvGrpSpPr>
        <p:cNvPr id="1" name="Shape 46"/>
        <p:cNvGrpSpPr/>
        <p:nvPr/>
      </p:nvGrpSpPr>
      <p:grpSpPr>
        <a:xfrm>
          <a:off x="0" y="0"/>
          <a:ext cx="0" cy="0"/>
          <a:chOff x="0" y="0"/>
          <a:chExt cx="0" cy="0"/>
        </a:xfrm>
      </p:grpSpPr>
      <p:sp>
        <p:nvSpPr>
          <p:cNvPr id="61" name="Google Shape;61;p27"/>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7"/>
          <p:cNvSpPr txBox="1">
            <a:spLocks noGrp="1"/>
          </p:cNvSpPr>
          <p:nvPr>
            <p:ph type="body" idx="1"/>
          </p:nvPr>
        </p:nvSpPr>
        <p:spPr>
          <a:xfrm>
            <a:off x="432000" y="1152000"/>
            <a:ext cx="3600000" cy="5039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27"/>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4" name="Google Shape;64;p27"/>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65" name="Google Shape;65;p27"/>
          <p:cNvSpPr txBox="1">
            <a:spLocks noGrp="1"/>
          </p:cNvSpPr>
          <p:nvPr>
            <p:ph type="body" idx="2"/>
          </p:nvPr>
        </p:nvSpPr>
        <p:spPr>
          <a:xfrm>
            <a:off x="430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27"/>
          <p:cNvSpPr txBox="1">
            <a:spLocks noGrp="1"/>
          </p:cNvSpPr>
          <p:nvPr>
            <p:ph type="body" idx="3"/>
          </p:nvPr>
        </p:nvSpPr>
        <p:spPr>
          <a:xfrm>
            <a:off x="817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2770587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Large Numbers Option 1">
  <p:cSld name="Large Numbers Option 1">
    <p:bg>
      <p:bgPr>
        <a:solidFill>
          <a:schemeClr val="lt1"/>
        </a:solidFill>
        <a:effectLst/>
      </p:bgPr>
    </p:bg>
    <p:spTree>
      <p:nvGrpSpPr>
        <p:cNvPr id="1" name="Shape 67"/>
        <p:cNvGrpSpPr/>
        <p:nvPr/>
      </p:nvGrpSpPr>
      <p:grpSpPr>
        <a:xfrm>
          <a:off x="0" y="0"/>
          <a:ext cx="0" cy="0"/>
          <a:chOff x="0" y="0"/>
          <a:chExt cx="0" cy="0"/>
        </a:xfrm>
      </p:grpSpPr>
      <p:sp>
        <p:nvSpPr>
          <p:cNvPr id="69" name="Google Shape;69;p28"/>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8"/>
          <p:cNvSpPr txBox="1">
            <a:spLocks noGrp="1"/>
          </p:cNvSpPr>
          <p:nvPr>
            <p:ph type="body" idx="1"/>
          </p:nvPr>
        </p:nvSpPr>
        <p:spPr>
          <a:xfrm>
            <a:off x="906843" y="3429050"/>
            <a:ext cx="4522314" cy="2762949"/>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8"/>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2" name="Google Shape;72;p28"/>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73" name="Google Shape;73;p28"/>
          <p:cNvSpPr txBox="1">
            <a:spLocks noGrp="1"/>
          </p:cNvSpPr>
          <p:nvPr>
            <p:ph type="body" idx="2"/>
          </p:nvPr>
        </p:nvSpPr>
        <p:spPr>
          <a:xfrm>
            <a:off x="6774740" y="3429000"/>
            <a:ext cx="4522407" cy="2762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28"/>
          <p:cNvSpPr txBox="1">
            <a:spLocks noGrp="1"/>
          </p:cNvSpPr>
          <p:nvPr>
            <p:ph type="body" idx="3"/>
          </p:nvPr>
        </p:nvSpPr>
        <p:spPr>
          <a:xfrm>
            <a:off x="906463"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a:latin typeface="Arial"/>
                <a:ea typeface="Arial"/>
                <a:cs typeface="Arial"/>
                <a:sym typeface="Arial"/>
              </a:defRPr>
            </a:lvl1pPr>
            <a:lvl2pPr marL="914400" lvl="1" indent="-228600" algn="l">
              <a:lnSpc>
                <a:spcPct val="90000"/>
              </a:lnSpc>
              <a:spcBef>
                <a:spcPts val="500"/>
              </a:spcBef>
              <a:spcAft>
                <a:spcPts val="0"/>
              </a:spcAft>
              <a:buClr>
                <a:srgbClr val="3F3F3F"/>
              </a:buClr>
              <a:buSzPts val="8000"/>
              <a:buNone/>
              <a:defRPr sz="8000">
                <a:latin typeface="Arial"/>
                <a:ea typeface="Arial"/>
                <a:cs typeface="Arial"/>
                <a:sym typeface="Arial"/>
              </a:defRPr>
            </a:lvl2pPr>
            <a:lvl3pPr marL="1371600" lvl="2" indent="-228600" algn="l">
              <a:lnSpc>
                <a:spcPct val="90000"/>
              </a:lnSpc>
              <a:spcBef>
                <a:spcPts val="500"/>
              </a:spcBef>
              <a:spcAft>
                <a:spcPts val="0"/>
              </a:spcAft>
              <a:buClr>
                <a:srgbClr val="3F3F3F"/>
              </a:buClr>
              <a:buSzPts val="8000"/>
              <a:buNone/>
              <a:defRPr sz="8000">
                <a:latin typeface="Arial"/>
                <a:ea typeface="Arial"/>
                <a:cs typeface="Arial"/>
                <a:sym typeface="Arial"/>
              </a:defRPr>
            </a:lvl3pPr>
            <a:lvl4pPr marL="1828800" lvl="3" indent="-228600" algn="l">
              <a:lnSpc>
                <a:spcPct val="90000"/>
              </a:lnSpc>
              <a:spcBef>
                <a:spcPts val="500"/>
              </a:spcBef>
              <a:spcAft>
                <a:spcPts val="0"/>
              </a:spcAft>
              <a:buClr>
                <a:srgbClr val="3F3F3F"/>
              </a:buClr>
              <a:buSzPts val="8000"/>
              <a:buNone/>
              <a:defRPr sz="8000">
                <a:latin typeface="Arial"/>
                <a:ea typeface="Arial"/>
                <a:cs typeface="Arial"/>
                <a:sym typeface="Arial"/>
              </a:defRPr>
            </a:lvl4pPr>
            <a:lvl5pPr marL="2286000" lvl="4" indent="-228600" algn="l">
              <a:lnSpc>
                <a:spcPct val="90000"/>
              </a:lnSpc>
              <a:spcBef>
                <a:spcPts val="500"/>
              </a:spcBef>
              <a:spcAft>
                <a:spcPts val="0"/>
              </a:spcAft>
              <a:buClr>
                <a:srgbClr val="3F3F3F"/>
              </a:buClr>
              <a:buSzPts val="8000"/>
              <a:buNone/>
              <a:defRPr sz="80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8"/>
          <p:cNvSpPr txBox="1">
            <a:spLocks noGrp="1"/>
          </p:cNvSpPr>
          <p:nvPr>
            <p:ph type="body" idx="4"/>
          </p:nvPr>
        </p:nvSpPr>
        <p:spPr>
          <a:xfrm>
            <a:off x="6762750"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i="0">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4931355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Large Image and Text">
  <p:cSld name="Large Image and Text">
    <p:bg>
      <p:bgPr>
        <a:solidFill>
          <a:schemeClr val="lt1"/>
        </a:solidFill>
        <a:effectLst/>
      </p:bgPr>
    </p:bg>
    <p:spTree>
      <p:nvGrpSpPr>
        <p:cNvPr id="1" name="Shape 77"/>
        <p:cNvGrpSpPr/>
        <p:nvPr/>
      </p:nvGrpSpPr>
      <p:grpSpPr>
        <a:xfrm>
          <a:off x="0" y="0"/>
          <a:ext cx="0" cy="0"/>
          <a:chOff x="0" y="0"/>
          <a:chExt cx="0" cy="0"/>
        </a:xfrm>
      </p:grpSpPr>
      <p:sp>
        <p:nvSpPr>
          <p:cNvPr id="78" name="Google Shape;78;p29"/>
          <p:cNvSpPr txBox="1">
            <a:spLocks noGrp="1"/>
          </p:cNvSpPr>
          <p:nvPr>
            <p:ph type="ctrTitle"/>
          </p:nvPr>
        </p:nvSpPr>
        <p:spPr>
          <a:xfrm>
            <a:off x="84000" y="3517901"/>
            <a:ext cx="6012000" cy="1409700"/>
          </a:xfrm>
          <a:prstGeom prst="rect">
            <a:avLst/>
          </a:prstGeom>
          <a:solidFill>
            <a:schemeClr val="dk1"/>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9"/>
          <p:cNvSpPr txBox="1">
            <a:spLocks noGrp="1"/>
          </p:cNvSpPr>
          <p:nvPr>
            <p:ph type="subTitle" idx="1"/>
          </p:nvPr>
        </p:nvSpPr>
        <p:spPr>
          <a:xfrm>
            <a:off x="84000" y="4927600"/>
            <a:ext cx="6012000" cy="1845743"/>
          </a:xfrm>
          <a:prstGeom prst="rect">
            <a:avLst/>
          </a:prstGeom>
          <a:solidFill>
            <a:srgbClr val="262626"/>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0" name="Google Shape;80;p29"/>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82" name="Google Shape;82;p29"/>
          <p:cNvSpPr>
            <a:spLocks noGrp="1"/>
          </p:cNvSpPr>
          <p:nvPr>
            <p:ph type="pic" idx="2"/>
          </p:nvPr>
        </p:nvSpPr>
        <p:spPr>
          <a:xfrm>
            <a:off x="84000" y="86714"/>
            <a:ext cx="6009285" cy="3431187"/>
          </a:xfrm>
          <a:prstGeom prst="rect">
            <a:avLst/>
          </a:prstGeom>
          <a:solidFill>
            <a:srgbClr val="333333"/>
          </a:solidFill>
          <a:ln>
            <a:noFill/>
          </a:ln>
        </p:spPr>
      </p:sp>
      <p:sp>
        <p:nvSpPr>
          <p:cNvPr id="83" name="Google Shape;83;p29"/>
          <p:cNvSpPr txBox="1">
            <a:spLocks noGrp="1"/>
          </p:cNvSpPr>
          <p:nvPr>
            <p:ph type="body" idx="3"/>
          </p:nvPr>
        </p:nvSpPr>
        <p:spPr>
          <a:xfrm>
            <a:off x="6464300" y="1152000"/>
            <a:ext cx="5307700" cy="4680000"/>
          </a:xfrm>
          <a:prstGeom prst="rect">
            <a:avLst/>
          </a:prstGeom>
          <a:noFill/>
          <a:ln>
            <a:noFill/>
          </a:ln>
        </p:spPr>
        <p:txBody>
          <a:bodyPr spcFirstLastPara="1" wrap="square" lIns="0" tIns="0" rIns="0" bIns="0" anchor="b"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879250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1_Image Bullets">
  <p:cSld name="1_Image Bullets">
    <p:spTree>
      <p:nvGrpSpPr>
        <p:cNvPr id="1" name="Shape 84"/>
        <p:cNvGrpSpPr/>
        <p:nvPr/>
      </p:nvGrpSpPr>
      <p:grpSpPr>
        <a:xfrm>
          <a:off x="0" y="0"/>
          <a:ext cx="0" cy="0"/>
          <a:chOff x="0" y="0"/>
          <a:chExt cx="0" cy="0"/>
        </a:xfrm>
      </p:grpSpPr>
      <p:sp>
        <p:nvSpPr>
          <p:cNvPr id="90" name="Google Shape;90;p30"/>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30"/>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92" name="Google Shape;92;p30"/>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93" name="Google Shape;93;p30"/>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30"/>
          <p:cNvSpPr txBox="1">
            <a:spLocks noGrp="1"/>
          </p:cNvSpPr>
          <p:nvPr>
            <p:ph type="body" idx="2"/>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30"/>
          <p:cNvSpPr txBox="1">
            <a:spLocks noGrp="1"/>
          </p:cNvSpPr>
          <p:nvPr>
            <p:ph type="body" idx="3"/>
          </p:nvPr>
        </p:nvSpPr>
        <p:spPr>
          <a:xfrm>
            <a:off x="7315012" y="4683647"/>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6" name="Google Shape;96;p30"/>
          <p:cNvSpPr txBox="1">
            <a:spLocks noGrp="1"/>
          </p:cNvSpPr>
          <p:nvPr>
            <p:ph type="body" idx="4"/>
          </p:nvPr>
        </p:nvSpPr>
        <p:spPr>
          <a:xfrm>
            <a:off x="9609481"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30"/>
          <p:cNvSpPr txBox="1">
            <a:spLocks noGrp="1"/>
          </p:cNvSpPr>
          <p:nvPr>
            <p:ph type="body" idx="5"/>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30"/>
          <p:cNvSpPr txBox="1">
            <a:spLocks noGrp="1"/>
          </p:cNvSpPr>
          <p:nvPr>
            <p:ph type="body" idx="6"/>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30"/>
          <p:cNvSpPr txBox="1">
            <a:spLocks noGrp="1"/>
          </p:cNvSpPr>
          <p:nvPr>
            <p:ph type="body" idx="7"/>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30"/>
          <p:cNvSpPr txBox="1">
            <a:spLocks noGrp="1"/>
          </p:cNvSpPr>
          <p:nvPr>
            <p:ph type="body" idx="8"/>
          </p:nvPr>
        </p:nvSpPr>
        <p:spPr>
          <a:xfrm>
            <a:off x="7315013"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30"/>
          <p:cNvSpPr txBox="1">
            <a:spLocks noGrp="1"/>
          </p:cNvSpPr>
          <p:nvPr>
            <p:ph type="body" idx="9"/>
          </p:nvPr>
        </p:nvSpPr>
        <p:spPr>
          <a:xfrm>
            <a:off x="9609481"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30"/>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30"/>
          <p:cNvSpPr>
            <a:spLocks noGrp="1"/>
          </p:cNvSpPr>
          <p:nvPr>
            <p:ph type="pic" idx="14"/>
          </p:nvPr>
        </p:nvSpPr>
        <p:spPr>
          <a:xfrm>
            <a:off x="1086454" y="2358091"/>
            <a:ext cx="854075" cy="854075"/>
          </a:xfrm>
          <a:prstGeom prst="rect">
            <a:avLst/>
          </a:prstGeom>
          <a:noFill/>
          <a:ln>
            <a:noFill/>
          </a:ln>
        </p:spPr>
      </p:sp>
      <p:sp>
        <p:nvSpPr>
          <p:cNvPr id="104" name="Google Shape;104;p30"/>
          <p:cNvSpPr>
            <a:spLocks noGrp="1"/>
          </p:cNvSpPr>
          <p:nvPr>
            <p:ph type="pic" idx="15"/>
          </p:nvPr>
        </p:nvSpPr>
        <p:spPr>
          <a:xfrm>
            <a:off x="3380176" y="2358091"/>
            <a:ext cx="854075" cy="854075"/>
          </a:xfrm>
          <a:prstGeom prst="rect">
            <a:avLst/>
          </a:prstGeom>
          <a:noFill/>
          <a:ln>
            <a:noFill/>
          </a:ln>
        </p:spPr>
      </p:sp>
      <p:sp>
        <p:nvSpPr>
          <p:cNvPr id="105" name="Google Shape;105;p30"/>
          <p:cNvSpPr>
            <a:spLocks noGrp="1"/>
          </p:cNvSpPr>
          <p:nvPr>
            <p:ph type="pic" idx="16"/>
          </p:nvPr>
        </p:nvSpPr>
        <p:spPr>
          <a:xfrm>
            <a:off x="5673898" y="2358091"/>
            <a:ext cx="854075" cy="854075"/>
          </a:xfrm>
          <a:prstGeom prst="rect">
            <a:avLst/>
          </a:prstGeom>
          <a:noFill/>
          <a:ln>
            <a:noFill/>
          </a:ln>
        </p:spPr>
      </p:sp>
      <p:sp>
        <p:nvSpPr>
          <p:cNvPr id="106" name="Google Shape;106;p30"/>
          <p:cNvSpPr>
            <a:spLocks noGrp="1"/>
          </p:cNvSpPr>
          <p:nvPr>
            <p:ph type="pic" idx="17"/>
          </p:nvPr>
        </p:nvSpPr>
        <p:spPr>
          <a:xfrm>
            <a:off x="7967620" y="2358091"/>
            <a:ext cx="854075" cy="854075"/>
          </a:xfrm>
          <a:prstGeom prst="rect">
            <a:avLst/>
          </a:prstGeom>
          <a:noFill/>
          <a:ln>
            <a:noFill/>
          </a:ln>
        </p:spPr>
      </p:sp>
      <p:sp>
        <p:nvSpPr>
          <p:cNvPr id="107" name="Google Shape;107;p30"/>
          <p:cNvSpPr>
            <a:spLocks noGrp="1"/>
          </p:cNvSpPr>
          <p:nvPr>
            <p:ph type="pic" idx="18"/>
          </p:nvPr>
        </p:nvSpPr>
        <p:spPr>
          <a:xfrm>
            <a:off x="10261341" y="2358091"/>
            <a:ext cx="854075" cy="854075"/>
          </a:xfrm>
          <a:prstGeom prst="rect">
            <a:avLst/>
          </a:prstGeom>
          <a:noFill/>
          <a:ln>
            <a:noFill/>
          </a:ln>
        </p:spPr>
      </p:sp>
    </p:spTree>
    <p:extLst>
      <p:ext uri="{BB962C8B-B14F-4D97-AF65-F5344CB8AC3E}">
        <p14:creationId xmlns:p14="http://schemas.microsoft.com/office/powerpoint/2010/main" val="369414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 Smart Art Graphic">
    <p:spTree>
      <p:nvGrpSpPr>
        <p:cNvPr id="1" name=""/>
        <p:cNvGrpSpPr/>
        <p:nvPr/>
      </p:nvGrpSpPr>
      <p:grpSpPr>
        <a:xfrm>
          <a:off x="0" y="0"/>
          <a:ext cx="0" cy="0"/>
          <a:chOff x="0" y="0"/>
          <a:chExt cx="0" cy="0"/>
        </a:xfrm>
      </p:grpSpPr>
      <p:sp>
        <p:nvSpPr>
          <p:cNvPr id="5" name="SmartArt Placeholder 4">
            <a:extLst>
              <a:ext uri="{FF2B5EF4-FFF2-40B4-BE49-F238E27FC236}">
                <a16:creationId xmlns:a16="http://schemas.microsoft.com/office/drawing/2014/main" id="{A2B14AED-5E7B-5FB4-17FE-593153B911FC}"/>
              </a:ext>
            </a:extLst>
          </p:cNvPr>
          <p:cNvSpPr>
            <a:spLocks noGrp="1"/>
          </p:cNvSpPr>
          <p:nvPr>
            <p:ph type="dgm" sz="quarter" idx="11"/>
          </p:nvPr>
        </p:nvSpPr>
        <p:spPr>
          <a:xfrm>
            <a:off x="614148" y="1251284"/>
            <a:ext cx="10986449" cy="5174916"/>
          </a:xfrm>
        </p:spPr>
        <p:txBody>
          <a:bodyPr/>
          <a:lstStyle/>
          <a:p>
            <a:r>
              <a:rPr lang="en-US" dirty="0"/>
              <a:t>Click icon to add SmartArt graphic</a:t>
            </a:r>
          </a:p>
        </p:txBody>
      </p:sp>
      <p:sp>
        <p:nvSpPr>
          <p:cNvPr id="3" name="Title 1">
            <a:extLst>
              <a:ext uri="{FF2B5EF4-FFF2-40B4-BE49-F238E27FC236}">
                <a16:creationId xmlns:a16="http://schemas.microsoft.com/office/drawing/2014/main" id="{AB934576-44AB-A577-07B2-85B62BAD744F}"/>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3A48AC22-5794-F7B1-7403-7A23B912D54D}"/>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316563783"/>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12"/>
        <p:cNvGrpSpPr/>
        <p:nvPr/>
      </p:nvGrpSpPr>
      <p:grpSpPr>
        <a:xfrm>
          <a:off x="0" y="0"/>
          <a:ext cx="0" cy="0"/>
          <a:chOff x="0" y="0"/>
          <a:chExt cx="0" cy="0"/>
        </a:xfrm>
      </p:grpSpPr>
      <p:sp>
        <p:nvSpPr>
          <p:cNvPr id="127" name="Google Shape;127;p31"/>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31"/>
          <p:cNvSpPr txBox="1">
            <a:spLocks noGrp="1"/>
          </p:cNvSpPr>
          <p:nvPr>
            <p:ph type="body" idx="1"/>
          </p:nvPr>
        </p:nvSpPr>
        <p:spPr>
          <a:xfrm>
            <a:off x="432000" y="1152000"/>
            <a:ext cx="5472000" cy="504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9" name="Google Shape;129;p31"/>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30" name="Google Shape;130;p31"/>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131" name="Google Shape;131;p31"/>
          <p:cNvSpPr txBox="1">
            <a:spLocks noGrp="1"/>
          </p:cNvSpPr>
          <p:nvPr>
            <p:ph type="body" idx="2"/>
          </p:nvPr>
        </p:nvSpPr>
        <p:spPr>
          <a:xfrm>
            <a:off x="6300384" y="1140847"/>
            <a:ext cx="5471616" cy="5036116"/>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0292989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Slide with Half Image">
  <p:cSld name="Title Slide with Half Image">
    <p:bg>
      <p:bgPr>
        <a:solidFill>
          <a:schemeClr val="lt1"/>
        </a:solidFill>
        <a:effectLst/>
      </p:bgPr>
    </p:bg>
    <p:spTree>
      <p:nvGrpSpPr>
        <p:cNvPr id="1" name="Shape 132"/>
        <p:cNvGrpSpPr/>
        <p:nvPr/>
      </p:nvGrpSpPr>
      <p:grpSpPr>
        <a:xfrm>
          <a:off x="0" y="0"/>
          <a:ext cx="0" cy="0"/>
          <a:chOff x="0" y="0"/>
          <a:chExt cx="0" cy="0"/>
        </a:xfrm>
      </p:grpSpPr>
      <p:sp>
        <p:nvSpPr>
          <p:cNvPr id="137" name="Google Shape;137;p32"/>
          <p:cNvSpPr>
            <a:spLocks noGrp="1"/>
          </p:cNvSpPr>
          <p:nvPr>
            <p:ph type="pic" idx="2"/>
          </p:nvPr>
        </p:nvSpPr>
        <p:spPr>
          <a:xfrm>
            <a:off x="86714" y="86714"/>
            <a:ext cx="6009285" cy="6684572"/>
          </a:xfrm>
          <a:prstGeom prst="rect">
            <a:avLst/>
          </a:prstGeom>
          <a:solidFill>
            <a:srgbClr val="D8D8D8"/>
          </a:solidFill>
          <a:ln>
            <a:noFill/>
          </a:ln>
        </p:spPr>
      </p:sp>
      <p:sp>
        <p:nvSpPr>
          <p:cNvPr id="138" name="Google Shape;138;p32"/>
          <p:cNvSpPr txBox="1">
            <a:spLocks noGrp="1"/>
          </p:cNvSpPr>
          <p:nvPr>
            <p:ph type="ctrTitle"/>
          </p:nvPr>
        </p:nvSpPr>
        <p:spPr>
          <a:xfrm>
            <a:off x="6095999" y="86714"/>
            <a:ext cx="6009287" cy="4068402"/>
          </a:xfrm>
          <a:prstGeom prst="rect">
            <a:avLst/>
          </a:prstGeom>
          <a:solidFill>
            <a:schemeClr val="dk1">
              <a:alpha val="80000"/>
            </a:schemeClr>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32"/>
          <p:cNvSpPr txBox="1">
            <a:spLocks noGrp="1"/>
          </p:cNvSpPr>
          <p:nvPr>
            <p:ph type="subTitle" idx="1"/>
          </p:nvPr>
        </p:nvSpPr>
        <p:spPr>
          <a:xfrm>
            <a:off x="6095999" y="4152672"/>
            <a:ext cx="6009287" cy="1818422"/>
          </a:xfrm>
          <a:prstGeom prst="rect">
            <a:avLst/>
          </a:prstGeom>
          <a:solidFill>
            <a:srgbClr val="F2F2F2">
              <a:alpha val="80000"/>
            </a:srgbClr>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dk1"/>
              </a:buClr>
              <a:buSzPts val="2100"/>
              <a:buNone/>
              <a:defRPr sz="2100">
                <a:solidFill>
                  <a:schemeClr val="dk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0" name="Google Shape;140;p32"/>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4388504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1_3 x Image Bullets Left">
  <p:cSld name="1_3 x Image Bullets Left">
    <p:spTree>
      <p:nvGrpSpPr>
        <p:cNvPr id="1" name="Shape 142"/>
        <p:cNvGrpSpPr/>
        <p:nvPr/>
      </p:nvGrpSpPr>
      <p:grpSpPr>
        <a:xfrm>
          <a:off x="0" y="0"/>
          <a:ext cx="0" cy="0"/>
          <a:chOff x="0" y="0"/>
          <a:chExt cx="0" cy="0"/>
        </a:xfrm>
      </p:grpSpPr>
      <p:sp>
        <p:nvSpPr>
          <p:cNvPr id="146" name="Google Shape;146;p33"/>
          <p:cNvSpPr>
            <a:spLocks noGrp="1"/>
          </p:cNvSpPr>
          <p:nvPr>
            <p:ph type="pic" idx="2"/>
          </p:nvPr>
        </p:nvSpPr>
        <p:spPr>
          <a:xfrm>
            <a:off x="1086454" y="2358091"/>
            <a:ext cx="854075" cy="854075"/>
          </a:xfrm>
          <a:prstGeom prst="rect">
            <a:avLst/>
          </a:prstGeom>
          <a:noFill/>
          <a:ln>
            <a:noFill/>
          </a:ln>
        </p:spPr>
      </p:sp>
      <p:sp>
        <p:nvSpPr>
          <p:cNvPr id="147" name="Google Shape;147;p33"/>
          <p:cNvSpPr>
            <a:spLocks noGrp="1"/>
          </p:cNvSpPr>
          <p:nvPr>
            <p:ph type="pic" idx="3"/>
          </p:nvPr>
        </p:nvSpPr>
        <p:spPr>
          <a:xfrm>
            <a:off x="3380176" y="2358091"/>
            <a:ext cx="854075" cy="854075"/>
          </a:xfrm>
          <a:prstGeom prst="rect">
            <a:avLst/>
          </a:prstGeom>
          <a:noFill/>
          <a:ln>
            <a:noFill/>
          </a:ln>
        </p:spPr>
      </p:sp>
      <p:sp>
        <p:nvSpPr>
          <p:cNvPr id="148" name="Google Shape;148;p33"/>
          <p:cNvSpPr>
            <a:spLocks noGrp="1"/>
          </p:cNvSpPr>
          <p:nvPr>
            <p:ph type="pic" idx="4"/>
          </p:nvPr>
        </p:nvSpPr>
        <p:spPr>
          <a:xfrm>
            <a:off x="5673898" y="2358091"/>
            <a:ext cx="854075" cy="854075"/>
          </a:xfrm>
          <a:prstGeom prst="rect">
            <a:avLst/>
          </a:prstGeom>
          <a:noFill/>
          <a:ln>
            <a:noFill/>
          </a:ln>
        </p:spPr>
      </p:sp>
      <p:sp>
        <p:nvSpPr>
          <p:cNvPr id="150" name="Google Shape;150;p33"/>
          <p:cNvSpPr>
            <a:spLocks noGrp="1"/>
          </p:cNvSpPr>
          <p:nvPr>
            <p:ph type="pic" idx="5"/>
          </p:nvPr>
        </p:nvSpPr>
        <p:spPr>
          <a:xfrm>
            <a:off x="7632650" y="86714"/>
            <a:ext cx="4472635" cy="6478538"/>
          </a:xfrm>
          <a:prstGeom prst="rect">
            <a:avLst/>
          </a:prstGeom>
          <a:solidFill>
            <a:srgbClr val="F2F2F2"/>
          </a:solidFill>
          <a:ln>
            <a:noFill/>
          </a:ln>
        </p:spPr>
      </p:sp>
      <p:sp>
        <p:nvSpPr>
          <p:cNvPr id="151" name="Google Shape;151;p33"/>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33"/>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53" name="Google Shape;153;p33"/>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4" name="Google Shape;154;p33"/>
          <p:cNvSpPr txBox="1">
            <a:spLocks noGrp="1"/>
          </p:cNvSpPr>
          <p:nvPr>
            <p:ph type="body" idx="6"/>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5" name="Google Shape;155;p33"/>
          <p:cNvSpPr txBox="1">
            <a:spLocks noGrp="1"/>
          </p:cNvSpPr>
          <p:nvPr>
            <p:ph type="body" idx="7"/>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6" name="Google Shape;156;p33"/>
          <p:cNvSpPr txBox="1">
            <a:spLocks noGrp="1"/>
          </p:cNvSpPr>
          <p:nvPr>
            <p:ph type="body" idx="8"/>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7" name="Google Shape;157;p33"/>
          <p:cNvSpPr txBox="1">
            <a:spLocks noGrp="1"/>
          </p:cNvSpPr>
          <p:nvPr>
            <p:ph type="body" idx="9"/>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8" name="Google Shape;158;p33"/>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3" name="Google Shape;163;p33"/>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8579712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matchingName="2_3 x Image Bullets Right">
  <p:cSld name="2_3 x Image Bullets Right">
    <p:spTree>
      <p:nvGrpSpPr>
        <p:cNvPr id="1" name="Shape 166"/>
        <p:cNvGrpSpPr/>
        <p:nvPr/>
      </p:nvGrpSpPr>
      <p:grpSpPr>
        <a:xfrm>
          <a:off x="0" y="0"/>
          <a:ext cx="0" cy="0"/>
          <a:chOff x="0" y="0"/>
          <a:chExt cx="0" cy="0"/>
        </a:xfrm>
      </p:grpSpPr>
      <p:sp>
        <p:nvSpPr>
          <p:cNvPr id="169" name="Google Shape;169;p34"/>
          <p:cNvSpPr>
            <a:spLocks noGrp="1"/>
          </p:cNvSpPr>
          <p:nvPr>
            <p:ph type="pic" idx="2"/>
          </p:nvPr>
        </p:nvSpPr>
        <p:spPr>
          <a:xfrm>
            <a:off x="105351" y="496139"/>
            <a:ext cx="6208364" cy="6275148"/>
          </a:xfrm>
          <a:prstGeom prst="rect">
            <a:avLst/>
          </a:prstGeom>
          <a:solidFill>
            <a:srgbClr val="F2F2F2"/>
          </a:solidFill>
          <a:ln>
            <a:noFill/>
          </a:ln>
        </p:spPr>
      </p:sp>
      <p:sp>
        <p:nvSpPr>
          <p:cNvPr id="170" name="Google Shape;170;p34"/>
          <p:cNvSpPr txBox="1">
            <a:spLocks noGrp="1"/>
          </p:cNvSpPr>
          <p:nvPr>
            <p:ph type="title"/>
          </p:nvPr>
        </p:nvSpPr>
        <p:spPr>
          <a:xfrm>
            <a:off x="6830329" y="774519"/>
            <a:ext cx="4703542"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1" name="Google Shape;171;p34"/>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72" name="Google Shape;172;p34"/>
          <p:cNvSpPr txBox="1">
            <a:spLocks noGrp="1"/>
          </p:cNvSpPr>
          <p:nvPr>
            <p:ph type="body" idx="1"/>
          </p:nvPr>
        </p:nvSpPr>
        <p:spPr>
          <a:xfrm>
            <a:off x="8600987" y="201802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34"/>
          <p:cNvSpPr txBox="1">
            <a:spLocks noGrp="1"/>
          </p:cNvSpPr>
          <p:nvPr>
            <p:ph type="body" idx="3"/>
          </p:nvPr>
        </p:nvSpPr>
        <p:spPr>
          <a:xfrm>
            <a:off x="8709969" y="363599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4" name="Google Shape;174;p34"/>
          <p:cNvSpPr txBox="1">
            <a:spLocks noGrp="1"/>
          </p:cNvSpPr>
          <p:nvPr>
            <p:ph type="body" idx="4"/>
          </p:nvPr>
        </p:nvSpPr>
        <p:spPr>
          <a:xfrm>
            <a:off x="8709969" y="5095505"/>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9" name="Google Shape;179;p34"/>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188" name="Google Shape;188;p34"/>
          <p:cNvSpPr>
            <a:spLocks noGrp="1"/>
          </p:cNvSpPr>
          <p:nvPr>
            <p:ph type="pic" idx="5"/>
          </p:nvPr>
        </p:nvSpPr>
        <p:spPr>
          <a:xfrm>
            <a:off x="7405874" y="4835817"/>
            <a:ext cx="691688" cy="691688"/>
          </a:xfrm>
          <a:prstGeom prst="rect">
            <a:avLst/>
          </a:prstGeom>
          <a:noFill/>
          <a:ln>
            <a:noFill/>
          </a:ln>
        </p:spPr>
      </p:sp>
      <p:sp>
        <p:nvSpPr>
          <p:cNvPr id="189" name="Google Shape;189;p34"/>
          <p:cNvSpPr>
            <a:spLocks noGrp="1"/>
          </p:cNvSpPr>
          <p:nvPr>
            <p:ph type="pic" idx="6"/>
          </p:nvPr>
        </p:nvSpPr>
        <p:spPr>
          <a:xfrm>
            <a:off x="7405874" y="3271181"/>
            <a:ext cx="691688" cy="691688"/>
          </a:xfrm>
          <a:prstGeom prst="rect">
            <a:avLst/>
          </a:prstGeom>
          <a:noFill/>
          <a:ln>
            <a:noFill/>
          </a:ln>
        </p:spPr>
      </p:sp>
      <p:sp>
        <p:nvSpPr>
          <p:cNvPr id="190" name="Google Shape;190;p34"/>
          <p:cNvSpPr>
            <a:spLocks noGrp="1"/>
          </p:cNvSpPr>
          <p:nvPr>
            <p:ph type="pic" idx="7"/>
          </p:nvPr>
        </p:nvSpPr>
        <p:spPr>
          <a:xfrm rot="10800000" flipH="1">
            <a:off x="7224396" y="2521965"/>
            <a:ext cx="720944" cy="243943"/>
          </a:xfrm>
          <a:prstGeom prst="rect">
            <a:avLst/>
          </a:prstGeom>
          <a:noFill/>
          <a:ln>
            <a:noFill/>
          </a:ln>
        </p:spPr>
      </p:sp>
    </p:spTree>
    <p:extLst>
      <p:ext uri="{BB962C8B-B14F-4D97-AF65-F5344CB8AC3E}">
        <p14:creationId xmlns:p14="http://schemas.microsoft.com/office/powerpoint/2010/main" val="5816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No background graphic">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6BF0A39-A21B-77A3-38CA-202DB030B4A2}"/>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Content Placeholder 5">
            <a:extLst>
              <a:ext uri="{FF2B5EF4-FFF2-40B4-BE49-F238E27FC236}">
                <a16:creationId xmlns:a16="http://schemas.microsoft.com/office/drawing/2014/main" id="{40127B12-B45C-7F19-1D8F-5E2A4DE229B4}"/>
              </a:ext>
            </a:extLst>
          </p:cNvPr>
          <p:cNvSpPr>
            <a:spLocks noGrp="1"/>
          </p:cNvSpPr>
          <p:nvPr>
            <p:ph sz="quarter" idx="12"/>
          </p:nvPr>
        </p:nvSpPr>
        <p:spPr>
          <a:xfrm>
            <a:off x="614363" y="1214438"/>
            <a:ext cx="11122025" cy="5211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extBox 1">
            <a:extLst>
              <a:ext uri="{FF2B5EF4-FFF2-40B4-BE49-F238E27FC236}">
                <a16:creationId xmlns:a16="http://schemas.microsoft.com/office/drawing/2014/main" id="{9E48AC9B-0FEE-E253-F628-788C22B644F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51439664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AA76516-CD11-A9F5-2C1F-E6162FF48C70}"/>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A26FB0BE-C981-69C9-9413-70FF78CD1FC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89837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hasCustomPrompt="1"/>
          </p:nvPr>
        </p:nvSpPr>
        <p:spPr>
          <a:xfrm>
            <a:off x="304800" y="381000"/>
            <a:ext cx="11582400" cy="61468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dirty="0"/>
              <a:t>Insert Any Content Here</a:t>
            </a:r>
          </a:p>
        </p:txBody>
      </p:sp>
      <p:sp>
        <p:nvSpPr>
          <p:cNvPr id="2" name="TextBox 1">
            <a:extLst>
              <a:ext uri="{FF2B5EF4-FFF2-40B4-BE49-F238E27FC236}">
                <a16:creationId xmlns:a16="http://schemas.microsoft.com/office/drawing/2014/main" id="{40011F01-B689-A5AD-10AA-D911B4091601}"/>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2445272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Content, Photo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8652387" y="-1"/>
            <a:ext cx="353961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2" y="572729"/>
            <a:ext cx="3727450" cy="5712542"/>
          </a:xfrm>
          <a:solidFill>
            <a:schemeClr val="bg1"/>
          </a:solidFill>
        </p:spPr>
        <p:txBody>
          <a:bodyPr/>
          <a:lstStyle>
            <a:lvl1pPr marL="0" indent="0">
              <a:buNone/>
              <a:defRPr/>
            </a:lvl1pPr>
          </a:lstStyle>
          <a:p>
            <a:r>
              <a:rPr lang="en-US" dirty="0"/>
              <a:t>Click icon to add picture</a:t>
            </a:r>
          </a:p>
        </p:txBody>
      </p:sp>
      <p:sp>
        <p:nvSpPr>
          <p:cNvPr id="2" name="Title 1">
            <a:extLst>
              <a:ext uri="{FF2B5EF4-FFF2-40B4-BE49-F238E27FC236}">
                <a16:creationId xmlns:a16="http://schemas.microsoft.com/office/drawing/2014/main" id="{1AD0BEFF-8065-90A7-8E2C-F5238CAD3DA3}"/>
              </a:ext>
            </a:extLst>
          </p:cNvPr>
          <p:cNvSpPr>
            <a:spLocks noGrp="1"/>
          </p:cNvSpPr>
          <p:nvPr>
            <p:ph type="title" hasCustomPrompt="1"/>
          </p:nvPr>
        </p:nvSpPr>
        <p:spPr>
          <a:xfrm>
            <a:off x="414670" y="572730"/>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F19EBA0C-F72D-A837-0187-FFF6AE37F7FB}"/>
              </a:ext>
            </a:extLst>
          </p:cNvPr>
          <p:cNvSpPr>
            <a:spLocks noGrp="1"/>
          </p:cNvSpPr>
          <p:nvPr>
            <p:ph type="body" sz="half" idx="2" hasCustomPrompt="1"/>
          </p:nvPr>
        </p:nvSpPr>
        <p:spPr>
          <a:xfrm>
            <a:off x="414670" y="1107816"/>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B28A41F5-AFB8-30BD-6B66-F14AB4EE6305}"/>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6378690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Photo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353961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150014" y="572729"/>
            <a:ext cx="3727450" cy="5712542"/>
          </a:xfrm>
          <a:solidFill>
            <a:schemeClr val="bg1"/>
          </a:solidFill>
        </p:spPr>
        <p:txBody>
          <a:bodyPr/>
          <a:lstStyle>
            <a:lvl1pPr marL="0" indent="0">
              <a:buNone/>
              <a:defRPr/>
            </a:lvl1pPr>
          </a:lstStyle>
          <a:p>
            <a:r>
              <a:rPr lang="en-US" dirty="0"/>
              <a:t>Click icon to add picture</a:t>
            </a:r>
          </a:p>
        </p:txBody>
      </p:sp>
      <p:sp>
        <p:nvSpPr>
          <p:cNvPr id="2" name="Title 1">
            <a:extLst>
              <a:ext uri="{FF2B5EF4-FFF2-40B4-BE49-F238E27FC236}">
                <a16:creationId xmlns:a16="http://schemas.microsoft.com/office/drawing/2014/main" id="{66D521A4-AFAC-7BB6-F8A9-9067FB255F21}"/>
              </a:ext>
            </a:extLst>
          </p:cNvPr>
          <p:cNvSpPr>
            <a:spLocks noGrp="1"/>
          </p:cNvSpPr>
          <p:nvPr>
            <p:ph type="title" hasCustomPrompt="1"/>
          </p:nvPr>
        </p:nvSpPr>
        <p:spPr>
          <a:xfrm>
            <a:off x="6096000" y="572729"/>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69E9A81E-3132-B817-A671-DF0C87CD098A}"/>
              </a:ext>
            </a:extLst>
          </p:cNvPr>
          <p:cNvSpPr>
            <a:spLocks noGrp="1"/>
          </p:cNvSpPr>
          <p:nvPr>
            <p:ph type="body" sz="half" idx="2" hasCustomPrompt="1"/>
          </p:nvPr>
        </p:nvSpPr>
        <p:spPr>
          <a:xfrm>
            <a:off x="6096000" y="1107815"/>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63384F3B-6B66-8683-12A0-4835001EFAC6}"/>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2124637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Content, Photo Collage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4267200" y="0"/>
            <a:ext cx="70792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0" y="2428568"/>
            <a:ext cx="4267200" cy="4184883"/>
          </a:xfrm>
          <a:solidFill>
            <a:schemeClr val="bg1"/>
          </a:solidFill>
        </p:spPr>
        <p:txBody>
          <a:bodyPr/>
          <a:lstStyle>
            <a:lvl1pPr marL="0" indent="0">
              <a:buNone/>
              <a:defRPr/>
            </a:lvl1pPr>
          </a:lstStyle>
          <a:p>
            <a:r>
              <a:rPr lang="en-US" dirty="0"/>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0" y="-24580"/>
            <a:ext cx="2133600" cy="2453148"/>
          </a:xfrm>
          <a:solidFill>
            <a:schemeClr val="bg1"/>
          </a:solidFill>
        </p:spPr>
        <p:txBody>
          <a:bodyPr/>
          <a:lstStyle>
            <a:lvl1pPr marL="0" indent="0">
              <a:buNone/>
              <a:defRPr/>
            </a:lvl1pPr>
          </a:lstStyle>
          <a:p>
            <a:r>
              <a:rPr lang="en-US" dirty="0"/>
              <a:t>Click icon to add picture</a:t>
            </a:r>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2133600" y="-24580"/>
            <a:ext cx="2133600" cy="2453148"/>
          </a:xfrm>
          <a:solidFill>
            <a:schemeClr val="bg1"/>
          </a:solidFill>
        </p:spPr>
        <p:txBody>
          <a:bodyPr/>
          <a:lstStyle>
            <a:lvl1pPr marL="0" indent="0" algn="l">
              <a:buNone/>
              <a:defRPr/>
            </a:lvl1pPr>
          </a:lstStyle>
          <a:p>
            <a:r>
              <a:rPr lang="en-US" dirty="0"/>
              <a:t>Click icon to add picture</a:t>
            </a:r>
          </a:p>
        </p:txBody>
      </p:sp>
      <p:sp>
        <p:nvSpPr>
          <p:cNvPr id="9" name="Title 1">
            <a:extLst>
              <a:ext uri="{FF2B5EF4-FFF2-40B4-BE49-F238E27FC236}">
                <a16:creationId xmlns:a16="http://schemas.microsoft.com/office/drawing/2014/main" id="{817BC42F-3A72-E4E5-BEAB-5BC4F46D33F2}"/>
              </a:ext>
            </a:extLst>
          </p:cNvPr>
          <p:cNvSpPr>
            <a:spLocks noGrp="1"/>
          </p:cNvSpPr>
          <p:nvPr>
            <p:ph type="title" hasCustomPrompt="1"/>
          </p:nvPr>
        </p:nvSpPr>
        <p:spPr>
          <a:xfrm>
            <a:off x="5787656"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1E0E0C7D-4659-47B0-AA57-87CCC2861B64}"/>
              </a:ext>
            </a:extLst>
          </p:cNvPr>
          <p:cNvSpPr>
            <a:spLocks noGrp="1"/>
          </p:cNvSpPr>
          <p:nvPr>
            <p:ph type="body" sz="half" idx="2" hasCustomPrompt="1"/>
          </p:nvPr>
        </p:nvSpPr>
        <p:spPr>
          <a:xfrm>
            <a:off x="5787656"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819D347E-E361-AB49-2703-6B35AD35A8B9}"/>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082532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705F9A-3BD8-5F16-C50C-F9DDC8E54B14}"/>
              </a:ext>
            </a:extLst>
          </p:cNvPr>
          <p:cNvSpPr/>
          <p:nvPr/>
        </p:nvSpPr>
        <p:spPr>
          <a:xfrm>
            <a:off x="8132064" y="6602819"/>
            <a:ext cx="4059936" cy="255181"/>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3EF7F067-716C-0031-7255-99B8A03B330F}"/>
              </a:ext>
            </a:extLst>
          </p:cNvPr>
          <p:cNvSpPr>
            <a:spLocks noGrp="1"/>
          </p:cNvSpPr>
          <p:nvPr>
            <p:ph type="title"/>
          </p:nvPr>
        </p:nvSpPr>
        <p:spPr>
          <a:xfrm>
            <a:off x="627797" y="365125"/>
            <a:ext cx="10972800" cy="76763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16773A3-D942-BD1A-72F2-9E6EAB56779D}"/>
              </a:ext>
            </a:extLst>
          </p:cNvPr>
          <p:cNvSpPr>
            <a:spLocks noGrp="1"/>
          </p:cNvSpPr>
          <p:nvPr>
            <p:ph type="body" idx="1"/>
          </p:nvPr>
        </p:nvSpPr>
        <p:spPr>
          <a:xfrm>
            <a:off x="627797" y="1132764"/>
            <a:ext cx="10972800" cy="504419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D5AEF3AE-7939-B5FE-7D7A-9416F36E0FC6}"/>
              </a:ext>
            </a:extLst>
          </p:cNvPr>
          <p:cNvSpPr/>
          <p:nvPr/>
        </p:nvSpPr>
        <p:spPr>
          <a:xfrm>
            <a:off x="0" y="6602819"/>
            <a:ext cx="4059936" cy="255181"/>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8" name="Rectangle 7">
            <a:extLst>
              <a:ext uri="{FF2B5EF4-FFF2-40B4-BE49-F238E27FC236}">
                <a16:creationId xmlns:a16="http://schemas.microsoft.com/office/drawing/2014/main" id="{F4F6CEC3-1EFA-2C60-955F-A155DA9A1F94}"/>
              </a:ext>
            </a:extLst>
          </p:cNvPr>
          <p:cNvSpPr/>
          <p:nvPr/>
        </p:nvSpPr>
        <p:spPr>
          <a:xfrm>
            <a:off x="4040040" y="6602819"/>
            <a:ext cx="4093173" cy="255181"/>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35"/>
    </p:custDataLst>
    <p:extLst>
      <p:ext uri="{BB962C8B-B14F-4D97-AF65-F5344CB8AC3E}">
        <p14:creationId xmlns:p14="http://schemas.microsoft.com/office/powerpoint/2010/main" val="198596842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 id="2147483712" r:id="rId25"/>
    <p:sldLayoutId id="2147483713" r:id="rId26"/>
    <p:sldLayoutId id="2147483714" r:id="rId27"/>
    <p:sldLayoutId id="2147483715" r:id="rId28"/>
    <p:sldLayoutId id="2147483716" r:id="rId29"/>
    <p:sldLayoutId id="2147483717" r:id="rId30"/>
    <p:sldLayoutId id="2147483718" r:id="rId31"/>
    <p:sldLayoutId id="2147483719" r:id="rId32"/>
    <p:sldLayoutId id="2147483720" r:id="rId33"/>
  </p:sldLayoutIdLst>
  <p:hf hdr="0" ftr="0" dt="0"/>
  <p:txStyles>
    <p:title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khanacademy.org/humanities/grammar"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hyperlink" Target="https://www.typing.com/student/lesson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1.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4D33B20-B1D9-BBA2-D210-B9A3A343F73B}"/>
              </a:ext>
              <a:ext uri="{C183D7F6-B498-43B3-948B-1728B52AA6E4}">
                <adec:decorative xmlns:adec="http://schemas.microsoft.com/office/drawing/2017/decorative" val="1"/>
              </a:ext>
            </a:extLst>
          </p:cNvPr>
          <p:cNvSpPr/>
          <p:nvPr/>
        </p:nvSpPr>
        <p:spPr>
          <a:xfrm>
            <a:off x="12357" y="1"/>
            <a:ext cx="4028303" cy="6614550"/>
          </a:xfrm>
          <a:prstGeom prst="rect">
            <a:avLst/>
          </a:prstGeom>
          <a:solidFill>
            <a:srgbClr val="2E6E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1">
            <a:extLst>
              <a:ext uri="{FF2B5EF4-FFF2-40B4-BE49-F238E27FC236}">
                <a16:creationId xmlns:a16="http://schemas.microsoft.com/office/drawing/2014/main" id="{4FE890EE-0BE2-B865-80EC-B39117CE9CA2}"/>
              </a:ext>
            </a:extLst>
          </p:cNvPr>
          <p:cNvSpPr txBox="1">
            <a:spLocks noGrp="1"/>
          </p:cNvSpPr>
          <p:nvPr>
            <p:ph type="title" idx="4294967295"/>
          </p:nvPr>
        </p:nvSpPr>
        <p:spPr>
          <a:xfrm>
            <a:off x="4452549" y="1869991"/>
            <a:ext cx="6989807" cy="9514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272525"/>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272525"/>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272525"/>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Extended Response</a:t>
            </a:r>
            <a:b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Lesson 4</a:t>
            </a: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GED</a:t>
            </a:r>
            <a:r>
              <a:rPr kumimoji="0" lang="en-US" sz="4800" b="1" i="0" u="none" strike="noStrike" kern="1200" cap="none" spc="0" normalizeH="0" baseline="30000" noProof="0" dirty="0">
                <a:ln>
                  <a:noFill/>
                </a:ln>
                <a:solidFill>
                  <a:srgbClr val="27346F"/>
                </a:solidFill>
                <a:effectLst/>
                <a:uLnTx/>
                <a:uFillTx/>
                <a:latin typeface="+mj-lt"/>
                <a:ea typeface="+mn-ea"/>
                <a:cs typeface="Arial" panose="020B0604020202020204" pitchFamily="34" charset="0"/>
                <a:sym typeface="Arial"/>
              </a:rPr>
              <a:t>®</a:t>
            </a: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 Exam</a:t>
            </a:r>
            <a:endPar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endParaRPr>
          </a:p>
        </p:txBody>
      </p:sp>
      <p:sp>
        <p:nvSpPr>
          <p:cNvPr id="2" name="Content Placeholder 1">
            <a:extLst>
              <a:ext uri="{FF2B5EF4-FFF2-40B4-BE49-F238E27FC236}">
                <a16:creationId xmlns:a16="http://schemas.microsoft.com/office/drawing/2014/main" id="{F155E1CB-7CA4-0823-4E88-20F489D142CF}"/>
              </a:ext>
            </a:extLst>
          </p:cNvPr>
          <p:cNvSpPr>
            <a:spLocks noGrp="1"/>
          </p:cNvSpPr>
          <p:nvPr>
            <p:ph sz="quarter" idx="10"/>
          </p:nvPr>
        </p:nvSpPr>
        <p:spPr>
          <a:xfrm>
            <a:off x="333632" y="370705"/>
            <a:ext cx="6067168" cy="951470"/>
          </a:xfrm>
        </p:spPr>
        <p:txBody>
          <a:bodyPr/>
          <a:lstStyle/>
          <a:p>
            <a:pPr marL="0" indent="0">
              <a:buNone/>
            </a:pPr>
            <a:r>
              <a:rPr lang="en-US" b="1" dirty="0">
                <a:solidFill>
                  <a:schemeClr val="bg1"/>
                </a:solidFill>
                <a:latin typeface="+mj-lt"/>
              </a:rPr>
              <a:t>ELA Lines of Inquiry</a:t>
            </a:r>
          </a:p>
        </p:txBody>
      </p:sp>
    </p:spTree>
    <p:extLst>
      <p:ext uri="{BB962C8B-B14F-4D97-AF65-F5344CB8AC3E}">
        <p14:creationId xmlns:p14="http://schemas.microsoft.com/office/powerpoint/2010/main" val="34300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57334-6F5A-2AA2-4798-5C9B2E2B4B10}"/>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29CBA904-ECB3-2445-6E8D-04100A6149AA}"/>
              </a:ext>
            </a:extLst>
          </p:cNvPr>
          <p:cNvSpPr txBox="1">
            <a:spLocks noGrp="1"/>
          </p:cNvSpPr>
          <p:nvPr>
            <p:ph type="title" idx="4294967295"/>
          </p:nvPr>
        </p:nvSpPr>
        <p:spPr>
          <a:xfrm>
            <a:off x="432000" y="896272"/>
            <a:ext cx="11340000" cy="265565"/>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4</a:t>
            </a:r>
            <a:endPar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9" name="Rectangle 8">
            <a:extLst>
              <a:ext uri="{FF2B5EF4-FFF2-40B4-BE49-F238E27FC236}">
                <a16:creationId xmlns:a16="http://schemas.microsoft.com/office/drawing/2014/main" id="{2B76C134-780F-C79D-EF9D-1F54DA38C3C6}"/>
              </a:ext>
            </a:extLst>
          </p:cNvPr>
          <p:cNvSpPr/>
          <p:nvPr/>
        </p:nvSpPr>
        <p:spPr>
          <a:xfrm>
            <a:off x="365760" y="1653435"/>
            <a:ext cx="11340000" cy="4572001"/>
          </a:xfrm>
          <a:prstGeom prst="rect">
            <a:avLst/>
          </a:prstGeom>
          <a:solidFill>
            <a:srgbClr val="27346F"/>
          </a:solidFill>
          <a:ln/>
        </p:spPr>
        <p:style>
          <a:lnRef idx="2">
            <a:schemeClr val="accent2">
              <a:shade val="15000"/>
            </a:schemeClr>
          </a:lnRef>
          <a:fillRef idx="1">
            <a:schemeClr val="accent2"/>
          </a:fillRef>
          <a:effectRef idx="0">
            <a:schemeClr val="accent2"/>
          </a:effectRef>
          <a:fontRef idx="minor">
            <a:schemeClr val="lt1"/>
          </a:fontRef>
        </p:style>
        <p:txBody>
          <a:bodyPr lIns="182880" tIns="182880" rIns="182880" bIns="182880" rtlCol="0" anchor="ctr"/>
          <a:lstStyle/>
          <a:p>
            <a:r>
              <a:rPr lang="en-US" sz="2600" b="1" dirty="0">
                <a:solidFill>
                  <a:schemeClr val="bg1"/>
                </a:solidFill>
              </a:rPr>
              <a:t>Directions: </a:t>
            </a:r>
            <a:r>
              <a:rPr lang="en-US" sz="2600" dirty="0">
                <a:solidFill>
                  <a:schemeClr val="bg1"/>
                </a:solidFill>
              </a:rPr>
              <a:t>Complete Part 4 of the Organizing the GED® Extended Response.</a:t>
            </a:r>
          </a:p>
          <a:p>
            <a:endParaRPr lang="en-US" sz="2600" dirty="0">
              <a:solidFill>
                <a:schemeClr val="bg1"/>
              </a:solidFill>
            </a:endParaRPr>
          </a:p>
          <a:p>
            <a:r>
              <a:rPr lang="en-US" sz="2600" dirty="0">
                <a:solidFill>
                  <a:schemeClr val="bg1"/>
                </a:solidFill>
              </a:rPr>
              <a:t>Use the paragraph organizer to help you practice structuring your essay. You will use your claim and supporting evidence from Part 3 of this worksheet to write your essay. However, you can make changes to your plan if you want. Sometimes new ideas come to you as you are writing.</a:t>
            </a:r>
          </a:p>
          <a:p>
            <a:endParaRPr lang="en-US" sz="2600" dirty="0">
              <a:solidFill>
                <a:schemeClr val="bg1"/>
              </a:solidFill>
            </a:endParaRPr>
          </a:p>
          <a:p>
            <a:r>
              <a:rPr lang="en-US" sz="2600" dirty="0">
                <a:solidFill>
                  <a:schemeClr val="bg1"/>
                </a:solidFill>
              </a:rPr>
              <a:t>We will work together to complete the introduction and the first paragraph of the body of the extended response. Then, you will work with a partner to complete paragraphs 3-5. </a:t>
            </a:r>
            <a:endParaRPr lang="en-US" sz="2800" dirty="0">
              <a:solidFill>
                <a:schemeClr val="bg1"/>
              </a:solidFill>
            </a:endParaRPr>
          </a:p>
        </p:txBody>
      </p:sp>
    </p:spTree>
    <p:extLst>
      <p:ext uri="{BB962C8B-B14F-4D97-AF65-F5344CB8AC3E}">
        <p14:creationId xmlns:p14="http://schemas.microsoft.com/office/powerpoint/2010/main" val="3742852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BE367-983E-47AB-D46A-CEE06C27D6AD}"/>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379389EC-1635-7997-AB7D-0246990E509B}"/>
              </a:ext>
            </a:extLst>
          </p:cNvPr>
          <p:cNvSpPr txBox="1">
            <a:spLocks noGrp="1"/>
          </p:cNvSpPr>
          <p:nvPr>
            <p:ph type="title" idx="4294967295"/>
          </p:nvPr>
        </p:nvSpPr>
        <p:spPr>
          <a:xfrm>
            <a:off x="432000" y="752238"/>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Share – 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4</a:t>
            </a:r>
          </a:p>
        </p:txBody>
      </p:sp>
      <p:sp>
        <p:nvSpPr>
          <p:cNvPr id="4" name="TextBox 3">
            <a:extLst>
              <a:ext uri="{FF2B5EF4-FFF2-40B4-BE49-F238E27FC236}">
                <a16:creationId xmlns:a16="http://schemas.microsoft.com/office/drawing/2014/main" id="{4F208A7F-B845-2250-56C5-CD46C46C14E8}"/>
              </a:ext>
            </a:extLst>
          </p:cNvPr>
          <p:cNvSpPr txBox="1"/>
          <p:nvPr/>
        </p:nvSpPr>
        <p:spPr>
          <a:xfrm>
            <a:off x="432000" y="1734105"/>
            <a:ext cx="11492778" cy="2200602"/>
          </a:xfrm>
          <a:prstGeom prst="rect">
            <a:avLst/>
          </a:prstGeom>
          <a:noFill/>
        </p:spPr>
        <p:txBody>
          <a:bodyPr wrap="square">
            <a:spAutoFit/>
          </a:bodyPr>
          <a:lstStyle/>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Which group would like to share what they wrote for paragraph 3? </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Which group would like to share what they wrote for paragraph 4?</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Which group would like to share what they wrote for paragraph 5? </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Show teacher completed example.</a:t>
            </a:r>
          </a:p>
        </p:txBody>
      </p:sp>
    </p:spTree>
    <p:extLst>
      <p:ext uri="{BB962C8B-B14F-4D97-AF65-F5344CB8AC3E}">
        <p14:creationId xmlns:p14="http://schemas.microsoft.com/office/powerpoint/2010/main" val="3135091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Example – 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4</a:t>
            </a:r>
          </a:p>
        </p:txBody>
      </p:sp>
      <p:graphicFrame>
        <p:nvGraphicFramePr>
          <p:cNvPr id="2" name="Table 1">
            <a:extLst>
              <a:ext uri="{FF2B5EF4-FFF2-40B4-BE49-F238E27FC236}">
                <a16:creationId xmlns:a16="http://schemas.microsoft.com/office/drawing/2014/main" id="{072FAA38-E96E-BBDF-BC0B-860C2290AEBB}"/>
              </a:ext>
            </a:extLst>
          </p:cNvPr>
          <p:cNvGraphicFramePr>
            <a:graphicFrameLocks noGrp="1"/>
          </p:cNvGraphicFramePr>
          <p:nvPr>
            <p:extLst>
              <p:ext uri="{D42A27DB-BD31-4B8C-83A1-F6EECF244321}">
                <p14:modId xmlns:p14="http://schemas.microsoft.com/office/powerpoint/2010/main" val="323728909"/>
              </p:ext>
            </p:extLst>
          </p:nvPr>
        </p:nvGraphicFramePr>
        <p:xfrm>
          <a:off x="432000" y="1672170"/>
          <a:ext cx="11340000" cy="1737360"/>
        </p:xfrm>
        <a:graphic>
          <a:graphicData uri="http://schemas.openxmlformats.org/drawingml/2006/table">
            <a:tbl>
              <a:tblPr firstRow="1"/>
              <a:tblGrid>
                <a:gridCol w="9438510">
                  <a:extLst>
                    <a:ext uri="{9D8B030D-6E8A-4147-A177-3AD203B41FA5}">
                      <a16:colId xmlns:a16="http://schemas.microsoft.com/office/drawing/2014/main" val="1998009424"/>
                    </a:ext>
                  </a:extLst>
                </a:gridCol>
                <a:gridCol w="1901490">
                  <a:extLst>
                    <a:ext uri="{9D8B030D-6E8A-4147-A177-3AD203B41FA5}">
                      <a16:colId xmlns:a16="http://schemas.microsoft.com/office/drawing/2014/main" val="2634811436"/>
                    </a:ext>
                  </a:extLst>
                </a:gridCol>
              </a:tblGrid>
              <a:tr h="244312">
                <a:tc>
                  <a:txBody>
                    <a:bodyPr/>
                    <a:lstStyle/>
                    <a:p>
                      <a:pPr rtl="0" fontAlgn="t"/>
                      <a:r>
                        <a:rPr lang="en-US" sz="2400" b="1" i="0" u="none" strike="noStrike" dirty="0">
                          <a:solidFill>
                            <a:srgbClr val="FFFFFF"/>
                          </a:solidFill>
                          <a:effectLst/>
                          <a:latin typeface="Open Sans" panose="020B0606030504020204" pitchFamily="34" charset="0"/>
                        </a:rPr>
                        <a:t>Trait 1: Creation of Argument and Use of Evidence</a:t>
                      </a:r>
                      <a:endParaRPr lang="en-US" sz="240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30480" cap="flat" cmpd="sng" algn="ctr">
                      <a:solidFill>
                        <a:srgbClr val="FFFFFF"/>
                      </a:solidFill>
                      <a:prstDash val="solid"/>
                      <a:round/>
                      <a:headEnd type="none" w="med" len="med"/>
                      <a:tailEnd type="none" w="med" len="med"/>
                    </a:lnB>
                    <a:solidFill>
                      <a:srgbClr val="27346F"/>
                    </a:solidFill>
                  </a:tcPr>
                </a:tc>
                <a:tc>
                  <a:txBody>
                    <a:bodyPr/>
                    <a:lstStyle/>
                    <a:p>
                      <a:pPr rtl="0" fontAlgn="t"/>
                      <a:r>
                        <a:rPr lang="en-US" sz="2400" b="1" i="0" u="none" strike="noStrike" dirty="0">
                          <a:solidFill>
                            <a:srgbClr val="FFFFFF"/>
                          </a:solidFill>
                          <a:effectLst/>
                          <a:latin typeface="Open Sans" panose="020B0606030504020204" pitchFamily="34" charset="0"/>
                        </a:rPr>
                        <a:t>Yes or No?</a:t>
                      </a:r>
                      <a:endParaRPr lang="en-US" sz="240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30480" cap="flat" cmpd="sng" algn="ctr">
                      <a:solidFill>
                        <a:srgbClr val="FFFFFF"/>
                      </a:solidFill>
                      <a:prstDash val="solid"/>
                      <a:round/>
                      <a:headEnd type="none" w="med" len="med"/>
                      <a:tailEnd type="none" w="med" len="med"/>
                    </a:lnB>
                    <a:solidFill>
                      <a:srgbClr val="27346F"/>
                    </a:solidFill>
                  </a:tcPr>
                </a:tc>
                <a:extLst>
                  <a:ext uri="{0D108BD9-81ED-4DB2-BD59-A6C34878D82A}">
                    <a16:rowId xmlns:a16="http://schemas.microsoft.com/office/drawing/2014/main" val="2711687438"/>
                  </a:ext>
                </a:extLst>
              </a:tr>
              <a:tr h="0">
                <a:tc>
                  <a:txBody>
                    <a:bodyPr/>
                    <a:lstStyle/>
                    <a:p>
                      <a:pPr rtl="0" fontAlgn="t"/>
                      <a:r>
                        <a:rPr lang="en-US" sz="2000" b="0" i="0" u="none" strike="noStrike" dirty="0">
                          <a:solidFill>
                            <a:srgbClr val="000000"/>
                          </a:solidFill>
                          <a:effectLst/>
                          <a:latin typeface="+mn-lt"/>
                        </a:rPr>
                        <a:t>Is there a clear central claim?</a:t>
                      </a:r>
                      <a:endParaRPr lang="en-US" sz="2000" b="0" dirty="0">
                        <a:effectLst/>
                        <a:latin typeface="+mn-l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30480"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endParaRPr lang="en-US" sz="2000" dirty="0">
                        <a:effectLst/>
                        <a:latin typeface="+mn-l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30480"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2032173742"/>
                  </a:ext>
                </a:extLst>
              </a:tr>
              <a:tr h="364144">
                <a:tc>
                  <a:txBody>
                    <a:bodyPr/>
                    <a:lstStyle/>
                    <a:p>
                      <a:pPr rtl="0" fontAlgn="t"/>
                      <a:r>
                        <a:rPr lang="en-US" sz="2000" b="0" i="0" u="none" strike="noStrike" dirty="0">
                          <a:solidFill>
                            <a:srgbClr val="000000"/>
                          </a:solidFill>
                          <a:effectLst/>
                          <a:latin typeface="+mn-lt"/>
                        </a:rPr>
                        <a:t>Is sufficient evidence from the passages included?</a:t>
                      </a:r>
                      <a:endParaRPr lang="en-US" sz="2000" b="0" dirty="0">
                        <a:effectLst/>
                        <a:latin typeface="+mn-l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endParaRPr lang="en-US" sz="2000" b="0" i="0" u="none" strike="noStrike" dirty="0">
                        <a:solidFill>
                          <a:srgbClr val="000000"/>
                        </a:solidFill>
                        <a:effectLst/>
                        <a:latin typeface="+mn-l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1313377142"/>
                  </a:ext>
                </a:extLst>
              </a:tr>
              <a:tr h="218425">
                <a:tc>
                  <a:txBody>
                    <a:bodyPr/>
                    <a:lstStyle/>
                    <a:p>
                      <a:pPr rtl="0" fontAlgn="t"/>
                      <a:r>
                        <a:rPr lang="en-US" sz="2000" b="0" i="0" u="none" strike="noStrike" dirty="0">
                          <a:solidFill>
                            <a:srgbClr val="000000"/>
                          </a:solidFill>
                          <a:effectLst/>
                          <a:latin typeface="+mn-lt"/>
                        </a:rPr>
                        <a:t>Is the validity of both arguments evaluated?</a:t>
                      </a:r>
                      <a:endParaRPr lang="en-US" sz="2000" b="0" dirty="0">
                        <a:effectLst/>
                        <a:latin typeface="+mn-l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endParaRPr lang="en-US" sz="2000" dirty="0">
                        <a:effectLst/>
                        <a:latin typeface="+mn-l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994160275"/>
                  </a:ext>
                </a:extLst>
              </a:tr>
            </a:tbl>
          </a:graphicData>
        </a:graphic>
      </p:graphicFrame>
      <p:graphicFrame>
        <p:nvGraphicFramePr>
          <p:cNvPr id="10" name="Table 9">
            <a:extLst>
              <a:ext uri="{FF2B5EF4-FFF2-40B4-BE49-F238E27FC236}">
                <a16:creationId xmlns:a16="http://schemas.microsoft.com/office/drawing/2014/main" id="{309C0E67-9FD4-58DE-E97A-5B48E1172795}"/>
              </a:ext>
            </a:extLst>
          </p:cNvPr>
          <p:cNvGraphicFramePr>
            <a:graphicFrameLocks noGrp="1"/>
          </p:cNvGraphicFramePr>
          <p:nvPr>
            <p:extLst>
              <p:ext uri="{D42A27DB-BD31-4B8C-83A1-F6EECF244321}">
                <p14:modId xmlns:p14="http://schemas.microsoft.com/office/powerpoint/2010/main" val="377311013"/>
              </p:ext>
            </p:extLst>
          </p:nvPr>
        </p:nvGraphicFramePr>
        <p:xfrm>
          <a:off x="432000" y="3654732"/>
          <a:ext cx="11340000" cy="2539806"/>
        </p:xfrm>
        <a:graphic>
          <a:graphicData uri="http://schemas.openxmlformats.org/drawingml/2006/table">
            <a:tbl>
              <a:tblPr firstRow="1"/>
              <a:tblGrid>
                <a:gridCol w="9476088">
                  <a:extLst>
                    <a:ext uri="{9D8B030D-6E8A-4147-A177-3AD203B41FA5}">
                      <a16:colId xmlns:a16="http://schemas.microsoft.com/office/drawing/2014/main" val="1998009424"/>
                    </a:ext>
                  </a:extLst>
                </a:gridCol>
                <a:gridCol w="1863912">
                  <a:extLst>
                    <a:ext uri="{9D8B030D-6E8A-4147-A177-3AD203B41FA5}">
                      <a16:colId xmlns:a16="http://schemas.microsoft.com/office/drawing/2014/main" val="2634811436"/>
                    </a:ext>
                  </a:extLst>
                </a:gridCol>
              </a:tblGrid>
              <a:tr h="382003">
                <a:tc>
                  <a:txBody>
                    <a:bodyPr/>
                    <a:lstStyle/>
                    <a:p>
                      <a:pPr rtl="0" fontAlgn="t"/>
                      <a:r>
                        <a:rPr lang="en-US" sz="2400" b="1" i="0" u="none" strike="noStrike" dirty="0">
                          <a:solidFill>
                            <a:srgbClr val="FFFFFF"/>
                          </a:solidFill>
                          <a:effectLst/>
                          <a:latin typeface="Open Sans" panose="020B0606030504020204" pitchFamily="34" charset="0"/>
                        </a:rPr>
                        <a:t>Trait 2: Development of Ideas and Organizational Structure</a:t>
                      </a:r>
                      <a:endParaRPr lang="en-US" sz="240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30480" cap="flat" cmpd="sng" algn="ctr">
                      <a:solidFill>
                        <a:srgbClr val="FFFFFF"/>
                      </a:solidFill>
                      <a:prstDash val="solid"/>
                      <a:round/>
                      <a:headEnd type="none" w="med" len="med"/>
                      <a:tailEnd type="none" w="med" len="med"/>
                    </a:lnB>
                    <a:solidFill>
                      <a:srgbClr val="27346F"/>
                    </a:solidFill>
                  </a:tcPr>
                </a:tc>
                <a:tc>
                  <a:txBody>
                    <a:bodyPr/>
                    <a:lstStyle/>
                    <a:p>
                      <a:pPr rtl="0" fontAlgn="t"/>
                      <a:r>
                        <a:rPr lang="en-US" sz="2400" b="1" i="0" u="none" strike="noStrike" dirty="0">
                          <a:solidFill>
                            <a:srgbClr val="FFFFFF"/>
                          </a:solidFill>
                          <a:effectLst/>
                          <a:latin typeface="Open Sans" panose="020B0606030504020204" pitchFamily="34" charset="0"/>
                        </a:rPr>
                        <a:t>Yes or No?</a:t>
                      </a:r>
                      <a:endParaRPr lang="en-US" sz="240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30480" cap="flat" cmpd="sng" algn="ctr">
                      <a:solidFill>
                        <a:srgbClr val="FFFFFF"/>
                      </a:solidFill>
                      <a:prstDash val="solid"/>
                      <a:round/>
                      <a:headEnd type="none" w="med" len="med"/>
                      <a:tailEnd type="none" w="med" len="med"/>
                    </a:lnB>
                    <a:solidFill>
                      <a:srgbClr val="27346F"/>
                    </a:solidFill>
                  </a:tcPr>
                </a:tc>
                <a:extLst>
                  <a:ext uri="{0D108BD9-81ED-4DB2-BD59-A6C34878D82A}">
                    <a16:rowId xmlns:a16="http://schemas.microsoft.com/office/drawing/2014/main" val="2711687438"/>
                  </a:ext>
                </a:extLst>
              </a:tr>
              <a:tr h="406206">
                <a:tc>
                  <a:txBody>
                    <a:bodyPr/>
                    <a:lstStyle/>
                    <a:p>
                      <a:pPr rtl="0" fontAlgn="t"/>
                      <a:r>
                        <a:rPr lang="en-US" sz="2000" b="0" i="0" u="none" strike="noStrike" dirty="0">
                          <a:solidFill>
                            <a:srgbClr val="000000"/>
                          </a:solidFill>
                          <a:effectLst/>
                          <a:latin typeface="+mn-lt"/>
                        </a:rPr>
                        <a:t>Is there an introduction, body paragraphs, and a conclusion?</a:t>
                      </a:r>
                      <a:endParaRPr lang="en-US" sz="2000" b="0" dirty="0">
                        <a:effectLst/>
                        <a:latin typeface="+mn-l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30480"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endParaRPr lang="en-US" sz="2000" dirty="0">
                        <a:effectLs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30480"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2032173742"/>
                  </a:ext>
                </a:extLst>
              </a:tr>
              <a:tr h="363255">
                <a:tc>
                  <a:txBody>
                    <a:bodyPr/>
                    <a:lstStyle/>
                    <a:p>
                      <a:pPr rtl="0" fontAlgn="t"/>
                      <a:r>
                        <a:rPr lang="en-US" sz="2000" b="0" i="0" u="none" strike="noStrike" dirty="0">
                          <a:solidFill>
                            <a:srgbClr val="000000"/>
                          </a:solidFill>
                          <a:effectLst/>
                          <a:latin typeface="+mn-lt"/>
                        </a:rPr>
                        <a:t>Are ideas well developed?</a:t>
                      </a:r>
                      <a:endParaRPr lang="en-US" sz="2000" b="0" dirty="0">
                        <a:effectLst/>
                        <a:latin typeface="+mn-l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endParaRPr lang="en-US" sz="2000" b="0" i="0" u="none" strike="noStrike" dirty="0">
                        <a:solidFill>
                          <a:srgbClr val="000000"/>
                        </a:solidFill>
                        <a:effectLst/>
                        <a:latin typeface="Open Sans" panose="020B0606030504020204" pitchFamily="34" charset="0"/>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1313377142"/>
                  </a:ext>
                </a:extLst>
              </a:tr>
              <a:tr h="317744">
                <a:tc>
                  <a:txBody>
                    <a:bodyPr/>
                    <a:lstStyle/>
                    <a:p>
                      <a:pPr rtl="0" fontAlgn="t"/>
                      <a:r>
                        <a:rPr lang="en-US" sz="2000" b="0" i="0" u="none" strike="noStrike" dirty="0">
                          <a:solidFill>
                            <a:srgbClr val="000000"/>
                          </a:solidFill>
                          <a:effectLst/>
                          <a:latin typeface="+mn-lt"/>
                        </a:rPr>
                        <a:t>Is there a clear connection between the main points and details?</a:t>
                      </a:r>
                      <a:endParaRPr lang="en-US" sz="2000" b="0" dirty="0">
                        <a:effectLst/>
                        <a:latin typeface="+mn-l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endParaRPr lang="en-US" sz="2000" dirty="0">
                        <a:effectLs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994160275"/>
                  </a:ext>
                </a:extLst>
              </a:tr>
              <a:tr h="347389">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mn-lt"/>
                        </a:rPr>
                        <a:t>Is a formal style used?</a:t>
                      </a:r>
                      <a:endParaRPr lang="en-US" sz="2000" b="0" dirty="0">
                        <a:effectLst/>
                        <a:latin typeface="+mn-l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endParaRPr lang="en-US" sz="2000" dirty="0">
                        <a:effectLs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1366086275"/>
                  </a:ext>
                </a:extLst>
              </a:tr>
              <a:tr h="377034">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2000" b="0" dirty="0">
                          <a:effectLst/>
                          <a:latin typeface="+mn-lt"/>
                        </a:rPr>
                        <a:t>Are transition words and phrases used?</a:t>
                      </a: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endParaRPr lang="en-US" sz="2000" dirty="0">
                        <a:effectLst/>
                      </a:endParaRPr>
                    </a:p>
                  </a:txBody>
                  <a:tcPr>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3748562823"/>
                  </a:ext>
                </a:extLst>
              </a:tr>
            </a:tbl>
          </a:graphicData>
        </a:graphic>
      </p:graphicFrame>
    </p:spTree>
    <p:extLst>
      <p:ext uri="{BB962C8B-B14F-4D97-AF65-F5344CB8AC3E}">
        <p14:creationId xmlns:p14="http://schemas.microsoft.com/office/powerpoint/2010/main" val="3772793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34A0C-7598-F864-FD74-60CA3EA886D8}"/>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8A303714-6E1E-863F-F077-117CF46D76D3}"/>
              </a:ext>
            </a:extLst>
          </p:cNvPr>
          <p:cNvSpPr txBox="1">
            <a:spLocks noGrp="1"/>
          </p:cNvSpPr>
          <p:nvPr>
            <p:ph type="title" idx="4294967295"/>
          </p:nvPr>
        </p:nvSpPr>
        <p:spPr>
          <a:xfrm>
            <a:off x="432000" y="882901"/>
            <a:ext cx="11340000" cy="265565"/>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a:t>
            </a:r>
            <a:r>
              <a:rPr lang="en-US" dirty="0">
                <a:sym typeface="Arial"/>
              </a:rPr>
              <a:t>5A</a:t>
            </a:r>
            <a:endPar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9" name="Rectangle 8">
            <a:extLst>
              <a:ext uri="{FF2B5EF4-FFF2-40B4-BE49-F238E27FC236}">
                <a16:creationId xmlns:a16="http://schemas.microsoft.com/office/drawing/2014/main" id="{2613D954-B2BF-8E6B-92DD-C67BA8B29456}"/>
              </a:ext>
            </a:extLst>
          </p:cNvPr>
          <p:cNvSpPr/>
          <p:nvPr/>
        </p:nvSpPr>
        <p:spPr>
          <a:xfrm>
            <a:off x="431998" y="1865870"/>
            <a:ext cx="11340001" cy="3407588"/>
          </a:xfrm>
          <a:prstGeom prst="rect">
            <a:avLst/>
          </a:prstGeom>
          <a:solidFill>
            <a:srgbClr val="27346F"/>
          </a:solidFill>
          <a:ln/>
        </p:spPr>
        <p:style>
          <a:lnRef idx="2">
            <a:schemeClr val="accent2">
              <a:shade val="15000"/>
            </a:schemeClr>
          </a:lnRef>
          <a:fillRef idx="1">
            <a:schemeClr val="accent2"/>
          </a:fillRef>
          <a:effectRef idx="0">
            <a:schemeClr val="accent2"/>
          </a:effectRef>
          <a:fontRef idx="minor">
            <a:schemeClr val="lt1"/>
          </a:fontRef>
        </p:style>
        <p:txBody>
          <a:bodyPr lIns="182880" tIns="182880" rIns="182880" bIns="182880" rtlCol="0" anchor="ctr"/>
          <a:lstStyle/>
          <a:p>
            <a:r>
              <a:rPr lang="en-US" sz="3200" b="1" dirty="0">
                <a:solidFill>
                  <a:schemeClr val="bg1"/>
                </a:solidFill>
              </a:rPr>
              <a:t>Directions: </a:t>
            </a:r>
            <a:r>
              <a:rPr lang="en-US" sz="3200" dirty="0">
                <a:solidFill>
                  <a:schemeClr val="bg1"/>
                </a:solidFill>
              </a:rPr>
              <a:t>Complete </a:t>
            </a:r>
            <a:r>
              <a:rPr lang="en-US" sz="3200">
                <a:solidFill>
                  <a:schemeClr val="bg1"/>
                </a:solidFill>
              </a:rPr>
              <a:t>Part 5A </a:t>
            </a:r>
            <a:r>
              <a:rPr lang="en-US" sz="3200" dirty="0">
                <a:solidFill>
                  <a:schemeClr val="bg1"/>
                </a:solidFill>
              </a:rPr>
              <a:t>of the Organizing the GED® Extended Response.</a:t>
            </a:r>
          </a:p>
          <a:p>
            <a:endParaRPr lang="en-US" sz="3200" dirty="0">
              <a:solidFill>
                <a:schemeClr val="bg1"/>
              </a:solidFill>
            </a:endParaRPr>
          </a:p>
          <a:p>
            <a:r>
              <a:rPr lang="en-US" sz="3200" dirty="0">
                <a:solidFill>
                  <a:schemeClr val="bg1"/>
                </a:solidFill>
              </a:rPr>
              <a:t>Evaluate your work using the Traits 1 and 2 of the extended response rubric. Make any changes that you need to based on your findings.</a:t>
            </a:r>
            <a:endParaRPr lang="en-US" sz="3200" b="1" dirty="0">
              <a:solidFill>
                <a:schemeClr val="bg1"/>
              </a:solidFill>
            </a:endParaRPr>
          </a:p>
        </p:txBody>
      </p:sp>
    </p:spTree>
    <p:extLst>
      <p:ext uri="{BB962C8B-B14F-4D97-AF65-F5344CB8AC3E}">
        <p14:creationId xmlns:p14="http://schemas.microsoft.com/office/powerpoint/2010/main" val="3168978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8451D1-0DB1-2C17-52E5-B944B09AD5F7}"/>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B8F3030E-9E99-2A48-FC91-B32C9BB1EB9E}"/>
              </a:ext>
            </a:extLst>
          </p:cNvPr>
          <p:cNvSpPr txBox="1">
            <a:spLocks noGrp="1"/>
          </p:cNvSpPr>
          <p:nvPr>
            <p:ph type="title" idx="4294967295"/>
          </p:nvPr>
        </p:nvSpPr>
        <p:spPr>
          <a:xfrm>
            <a:off x="432000" y="752238"/>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Share – 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5A</a:t>
            </a:r>
          </a:p>
        </p:txBody>
      </p:sp>
      <p:sp>
        <p:nvSpPr>
          <p:cNvPr id="4" name="TextBox 3">
            <a:extLst>
              <a:ext uri="{FF2B5EF4-FFF2-40B4-BE49-F238E27FC236}">
                <a16:creationId xmlns:a16="http://schemas.microsoft.com/office/drawing/2014/main" id="{F4AE5516-2CB1-545C-05F9-D85FB5E5441D}"/>
              </a:ext>
            </a:extLst>
          </p:cNvPr>
          <p:cNvSpPr txBox="1"/>
          <p:nvPr/>
        </p:nvSpPr>
        <p:spPr>
          <a:xfrm>
            <a:off x="432000" y="1734105"/>
            <a:ext cx="11492778" cy="1082348"/>
          </a:xfrm>
          <a:prstGeom prst="rect">
            <a:avLst/>
          </a:prstGeom>
          <a:noFill/>
        </p:spPr>
        <p:txBody>
          <a:bodyPr wrap="square">
            <a:spAutoFit/>
          </a:bodyPr>
          <a:lstStyle/>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What corrections did you make based on your findings for Trait 1?</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What corrections did you make based on your find</a:t>
            </a:r>
            <a:r>
              <a:rPr lang="en-US" sz="2800" dirty="0">
                <a:latin typeface="+mn-lt"/>
              </a:rPr>
              <a:t>ings for Trait 2?</a:t>
            </a:r>
            <a:endParaRPr lang="en-US" sz="2800" b="0" i="0" u="none" strike="noStrike" dirty="0">
              <a:solidFill>
                <a:srgbClr val="000000"/>
              </a:solidFill>
              <a:effectLst/>
              <a:latin typeface="+mn-lt"/>
            </a:endParaRPr>
          </a:p>
        </p:txBody>
      </p:sp>
    </p:spTree>
    <p:extLst>
      <p:ext uri="{BB962C8B-B14F-4D97-AF65-F5344CB8AC3E}">
        <p14:creationId xmlns:p14="http://schemas.microsoft.com/office/powerpoint/2010/main" val="2134313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6FA90-7E71-4267-C1B3-44ABD0D34BEB}"/>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BF31B44-E0D9-A376-D52E-DD2911A8DCA0}"/>
              </a:ext>
            </a:extLst>
          </p:cNvPr>
          <p:cNvSpPr txBox="1">
            <a:spLocks noGrp="1"/>
          </p:cNvSpPr>
          <p:nvPr>
            <p:ph type="title" idx="4294967295"/>
          </p:nvPr>
        </p:nvSpPr>
        <p:spPr>
          <a:xfrm>
            <a:off x="564776" y="702810"/>
            <a:ext cx="11207224"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Review</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a:t>
            </a:r>
          </a:p>
        </p:txBody>
      </p:sp>
      <p:sp>
        <p:nvSpPr>
          <p:cNvPr id="5" name="TextBox 4">
            <a:extLst>
              <a:ext uri="{FF2B5EF4-FFF2-40B4-BE49-F238E27FC236}">
                <a16:creationId xmlns:a16="http://schemas.microsoft.com/office/drawing/2014/main" id="{B64649B2-9640-8545-8378-7A9BCB1DFC52}"/>
              </a:ext>
            </a:extLst>
          </p:cNvPr>
          <p:cNvSpPr txBox="1"/>
          <p:nvPr/>
        </p:nvSpPr>
        <p:spPr>
          <a:xfrm>
            <a:off x="432000" y="1552987"/>
            <a:ext cx="11340000" cy="2249847"/>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3200" b="1" dirty="0">
                <a:latin typeface="+mn-lt"/>
                <a:ea typeface="Open Sans"/>
                <a:cs typeface="Open Sans"/>
                <a:sym typeface="Open Sans"/>
              </a:rPr>
              <a:t>What are the three main parts of the extended essay?</a:t>
            </a: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p:txBody>
      </p:sp>
      <p:sp>
        <p:nvSpPr>
          <p:cNvPr id="11" name="TextBox 10">
            <a:extLst>
              <a:ext uri="{FF2B5EF4-FFF2-40B4-BE49-F238E27FC236}">
                <a16:creationId xmlns:a16="http://schemas.microsoft.com/office/drawing/2014/main" id="{8F9F062C-D00D-3AB2-2819-C0B23D808D3E}"/>
              </a:ext>
            </a:extLst>
          </p:cNvPr>
          <p:cNvSpPr txBox="1"/>
          <p:nvPr/>
        </p:nvSpPr>
        <p:spPr>
          <a:xfrm>
            <a:off x="420000" y="2093268"/>
            <a:ext cx="11340000" cy="3046988"/>
          </a:xfrm>
          <a:prstGeom prst="rect">
            <a:avLst/>
          </a:prstGeom>
          <a:noFill/>
        </p:spPr>
        <p:txBody>
          <a:bodyPr wrap="square">
            <a:spAutoFit/>
          </a:bodyPr>
          <a:lstStyle/>
          <a:p>
            <a:pPr marL="514350" indent="-514350">
              <a:buFont typeface="+mj-lt"/>
              <a:buAutoNum type="arabicPeriod"/>
            </a:pPr>
            <a:r>
              <a:rPr lang="en-US" sz="3200" dirty="0">
                <a:latin typeface="+mn-lt"/>
                <a:ea typeface="Open Sans"/>
                <a:cs typeface="Open Sans"/>
                <a:sym typeface="Open Sans"/>
              </a:rPr>
              <a:t>Introduction: First paragraph introduces the topic and states the main idea and central claim.</a:t>
            </a:r>
          </a:p>
          <a:p>
            <a:pPr marL="514350" indent="-514350">
              <a:buFont typeface="+mj-lt"/>
              <a:buAutoNum type="arabicPeriod"/>
            </a:pPr>
            <a:r>
              <a:rPr lang="en-US" sz="3200" dirty="0">
                <a:latin typeface="+mn-lt"/>
                <a:ea typeface="Open Sans"/>
                <a:cs typeface="Open Sans"/>
                <a:sym typeface="Open Sans"/>
              </a:rPr>
              <a:t>Body: This section supports your claim with evidence. It is the longest part of your response (two to three paragraphs).</a:t>
            </a:r>
          </a:p>
          <a:p>
            <a:pPr marL="514350" indent="-514350">
              <a:buFont typeface="+mj-lt"/>
              <a:buAutoNum type="arabicPeriod"/>
            </a:pPr>
            <a:r>
              <a:rPr lang="en-US" sz="3200" dirty="0">
                <a:latin typeface="+mn-lt"/>
                <a:ea typeface="Open Sans"/>
                <a:cs typeface="Open Sans"/>
                <a:sym typeface="Open Sans"/>
              </a:rPr>
              <a:t>Conclusion: This is the last paragraph and should restate your claim and include a summary of the main points of your essay.</a:t>
            </a:r>
            <a:endParaRPr lang="en-US" sz="3200" dirty="0"/>
          </a:p>
        </p:txBody>
      </p:sp>
    </p:spTree>
    <p:extLst>
      <p:ext uri="{BB962C8B-B14F-4D97-AF65-F5344CB8AC3E}">
        <p14:creationId xmlns:p14="http://schemas.microsoft.com/office/powerpoint/2010/main" val="71995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8026AB-6484-7771-83D3-D962C7EA36CC}"/>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4FC1764A-E30C-A9C9-86B0-7E90E01A8F3F}"/>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What’s Next?</a:t>
            </a:r>
          </a:p>
        </p:txBody>
      </p:sp>
      <p:sp>
        <p:nvSpPr>
          <p:cNvPr id="4" name="TextBox 3">
            <a:extLst>
              <a:ext uri="{FF2B5EF4-FFF2-40B4-BE49-F238E27FC236}">
                <a16:creationId xmlns:a16="http://schemas.microsoft.com/office/drawing/2014/main" id="{257E4526-DCFC-6177-D62F-DD93E4E9F79A}"/>
              </a:ext>
            </a:extLst>
          </p:cNvPr>
          <p:cNvSpPr txBox="1"/>
          <p:nvPr/>
        </p:nvSpPr>
        <p:spPr>
          <a:xfrm>
            <a:off x="431999" y="1399860"/>
            <a:ext cx="11466490" cy="2062103"/>
          </a:xfrm>
          <a:prstGeom prst="rect">
            <a:avLst/>
          </a:prstGeom>
          <a:noFill/>
        </p:spPr>
        <p:txBody>
          <a:bodyPr wrap="square">
            <a:spAutoFit/>
          </a:bodyPr>
          <a:lstStyle/>
          <a:p>
            <a:pPr marL="457200" indent="-457200" rtl="0" fontAlgn="base">
              <a:buFont typeface="Arial" panose="020B0604020202020204" pitchFamily="34" charset="0"/>
              <a:buChar char="•"/>
            </a:pPr>
            <a:r>
              <a:rPr lang="en-US" sz="3200" b="0" i="0" u="none" strike="noStrike" dirty="0">
                <a:solidFill>
                  <a:srgbClr val="000000"/>
                </a:solidFill>
                <a:effectLst/>
                <a:latin typeface="+mn-lt"/>
              </a:rPr>
              <a:t>Proofread and edit the extended response.</a:t>
            </a:r>
          </a:p>
          <a:p>
            <a:pPr marL="457200" indent="-457200" rtl="0" fontAlgn="base">
              <a:buFont typeface="Arial" panose="020B0604020202020204" pitchFamily="34" charset="0"/>
              <a:buChar char="•"/>
            </a:pPr>
            <a:r>
              <a:rPr lang="en-US" sz="3200" dirty="0">
                <a:latin typeface="+mn-lt"/>
              </a:rPr>
              <a:t>Complete Part 5B of the Organizing the GED® Extended Response.</a:t>
            </a:r>
          </a:p>
          <a:p>
            <a:pPr marL="457200" indent="-457200" rtl="0" fontAlgn="base">
              <a:buFont typeface="Arial" panose="020B0604020202020204" pitchFamily="34" charset="0"/>
              <a:buChar char="•"/>
            </a:pPr>
            <a:r>
              <a:rPr lang="en-US" sz="3200" dirty="0">
                <a:latin typeface="+mn-lt"/>
              </a:rPr>
              <a:t>Unit review</a:t>
            </a:r>
          </a:p>
        </p:txBody>
      </p:sp>
    </p:spTree>
    <p:extLst>
      <p:ext uri="{BB962C8B-B14F-4D97-AF65-F5344CB8AC3E}">
        <p14:creationId xmlns:p14="http://schemas.microsoft.com/office/powerpoint/2010/main" val="159179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F7740-3985-C7A4-BFFC-9CD23CCB8171}"/>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F8FB1BB-82AE-EFE4-F4C8-261C98B52201}"/>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Additional Practice</a:t>
            </a:r>
          </a:p>
        </p:txBody>
      </p:sp>
      <p:sp>
        <p:nvSpPr>
          <p:cNvPr id="4" name="TextBox 3">
            <a:extLst>
              <a:ext uri="{FF2B5EF4-FFF2-40B4-BE49-F238E27FC236}">
                <a16:creationId xmlns:a16="http://schemas.microsoft.com/office/drawing/2014/main" id="{6866A973-BD67-0BA5-950D-D26AE3EFB6C0}"/>
              </a:ext>
            </a:extLst>
          </p:cNvPr>
          <p:cNvSpPr txBox="1"/>
          <p:nvPr/>
        </p:nvSpPr>
        <p:spPr>
          <a:xfrm>
            <a:off x="431999" y="1399860"/>
            <a:ext cx="11466490" cy="1205458"/>
          </a:xfrm>
          <a:prstGeom prst="rect">
            <a:avLst/>
          </a:prstGeom>
          <a:noFill/>
        </p:spPr>
        <p:txBody>
          <a:bodyPr wrap="square">
            <a:spAutoFit/>
          </a:bodyPr>
          <a:lstStyle/>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3"/>
              </a:rPr>
              <a:t>Grammar instruction and practice from Khan Academy</a:t>
            </a:r>
            <a:endParaRPr lang="en-US" sz="3200" b="0" dirty="0">
              <a:effectLst/>
              <a:latin typeface="+mn-lt"/>
            </a:endParaRPr>
          </a:p>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4"/>
              </a:rPr>
              <a:t>Typing practice from Typing.com</a:t>
            </a:r>
            <a:endParaRPr lang="en-US" sz="3200" b="0" dirty="0">
              <a:effectLst/>
              <a:latin typeface="+mn-lt"/>
            </a:endParaRPr>
          </a:p>
        </p:txBody>
      </p:sp>
    </p:spTree>
    <p:extLst>
      <p:ext uri="{BB962C8B-B14F-4D97-AF65-F5344CB8AC3E}">
        <p14:creationId xmlns:p14="http://schemas.microsoft.com/office/powerpoint/2010/main" val="418211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2E6EB7"/>
                </a:solidFill>
                <a:effectLst/>
                <a:uLnTx/>
                <a:uFillTx/>
                <a:latin typeface="Roboto" panose="02000000000000000000" pitchFamily="2" charset="0"/>
                <a:ea typeface="Roboto" panose="02000000000000000000" pitchFamily="2" charset="0"/>
                <a:cs typeface="+mj-cs"/>
                <a:sym typeface="Arial"/>
              </a:rPr>
              <a:t>Learning Goals</a:t>
            </a:r>
          </a:p>
        </p:txBody>
      </p:sp>
      <p:sp>
        <p:nvSpPr>
          <p:cNvPr id="2" name="Google Shape;129;p21">
            <a:extLst>
              <a:ext uri="{FF2B5EF4-FFF2-40B4-BE49-F238E27FC236}">
                <a16:creationId xmlns:a16="http://schemas.microsoft.com/office/drawing/2014/main" id="{34790EFF-7F03-0BEE-74CB-D8D1FA9463C2}"/>
              </a:ext>
              <a:ext uri="{C183D7F6-B498-43B3-948B-1728B52AA6E4}">
                <adec:decorative xmlns:adec="http://schemas.microsoft.com/office/drawing/2017/decorative" val="1"/>
              </a:ext>
            </a:extLst>
          </p:cNvPr>
          <p:cNvSpPr/>
          <p:nvPr/>
        </p:nvSpPr>
        <p:spPr>
          <a:xfrm>
            <a:off x="444525" y="3430865"/>
            <a:ext cx="11339999" cy="1435462"/>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grpSp>
        <p:nvGrpSpPr>
          <p:cNvPr id="46" name="Google Shape;128;p21">
            <a:extLst>
              <a:ext uri="{FF2B5EF4-FFF2-40B4-BE49-F238E27FC236}">
                <a16:creationId xmlns:a16="http://schemas.microsoft.com/office/drawing/2014/main" id="{7F5C8101-2328-6266-F0DF-4DF3C5F04EF1}"/>
              </a:ext>
              <a:ext uri="{C183D7F6-B498-43B3-948B-1728B52AA6E4}">
                <adec:decorative xmlns:adec="http://schemas.microsoft.com/office/drawing/2017/decorative" val="1"/>
              </a:ext>
            </a:extLst>
          </p:cNvPr>
          <p:cNvGrpSpPr/>
          <p:nvPr/>
        </p:nvGrpSpPr>
        <p:grpSpPr>
          <a:xfrm>
            <a:off x="431999" y="1662740"/>
            <a:ext cx="11339999" cy="3203587"/>
            <a:chOff x="0" y="1805"/>
            <a:chExt cx="10515600" cy="3203587"/>
          </a:xfrm>
        </p:grpSpPr>
        <p:sp>
          <p:nvSpPr>
            <p:cNvPr id="47" name="Google Shape;129;p21">
              <a:extLst>
                <a:ext uri="{FF2B5EF4-FFF2-40B4-BE49-F238E27FC236}">
                  <a16:creationId xmlns:a16="http://schemas.microsoft.com/office/drawing/2014/main" id="{05EBA477-12CE-C96A-A3E2-5599B8FE4F81}"/>
                </a:ext>
              </a:extLst>
            </p:cNvPr>
            <p:cNvSpPr/>
            <p:nvPr/>
          </p:nvSpPr>
          <p:spPr>
            <a:xfrm>
              <a:off x="0" y="1805"/>
              <a:ext cx="10515600" cy="1435462"/>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49" name="Google Shape;131;p21">
              <a:extLst>
                <a:ext uri="{FF2B5EF4-FFF2-40B4-BE49-F238E27FC236}">
                  <a16:creationId xmlns:a16="http://schemas.microsoft.com/office/drawing/2014/main" id="{5CCD29E5-13F7-AFC4-54EC-69BE383F4F94}"/>
                </a:ext>
              </a:extLst>
            </p:cNvPr>
            <p:cNvSpPr/>
            <p:nvPr/>
          </p:nvSpPr>
          <p:spPr>
            <a:xfrm>
              <a:off x="1057183" y="1805"/>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50" name="Google Shape;132;p21">
              <a:extLst>
                <a:ext uri="{FF2B5EF4-FFF2-40B4-BE49-F238E27FC236}">
                  <a16:creationId xmlns:a16="http://schemas.microsoft.com/office/drawing/2014/main" id="{6238629F-E7A5-D975-0020-6AFF57F77013}"/>
                </a:ext>
                <a:ext uri="{C183D7F6-B498-43B3-948B-1728B52AA6E4}">
                  <adec:decorative xmlns:adec="http://schemas.microsoft.com/office/drawing/2017/decorative" val="1"/>
                </a:ext>
              </a:extLst>
            </p:cNvPr>
            <p:cNvSpPr txBox="1"/>
            <p:nvPr/>
          </p:nvSpPr>
          <p:spPr>
            <a:xfrm>
              <a:off x="854020" y="238481"/>
              <a:ext cx="9661577" cy="915310"/>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kumimoji="0" lang="en-US" sz="3600" b="0" i="0" u="none" strike="noStrike" kern="0" cap="none" spc="0" normalizeH="0" baseline="0" noProof="0" dirty="0">
                  <a:ln>
                    <a:noFill/>
                  </a:ln>
                  <a:solidFill>
                    <a:schemeClr val="bg1"/>
                  </a:solidFill>
                  <a:effectLst/>
                  <a:uLnTx/>
                  <a:uFillTx/>
                  <a:latin typeface="+mn-lt"/>
                  <a:ea typeface="Open Sans"/>
                  <a:cs typeface="Open Sans"/>
                  <a:sym typeface="Open Sans"/>
                </a:rPr>
                <a:t>Write the GED® essay.</a:t>
              </a:r>
              <a:endParaRPr kumimoji="0" sz="3600" b="0" i="0" u="none" strike="noStrike" kern="0" cap="none" spc="0" normalizeH="0" baseline="0" noProof="0" dirty="0">
                <a:ln>
                  <a:noFill/>
                </a:ln>
                <a:solidFill>
                  <a:schemeClr val="bg1"/>
                </a:solidFill>
                <a:effectLst/>
                <a:uLnTx/>
                <a:uFillTx/>
                <a:latin typeface="+mn-lt"/>
              </a:endParaRPr>
            </a:p>
          </p:txBody>
        </p:sp>
        <p:sp>
          <p:nvSpPr>
            <p:cNvPr id="53" name="Google Shape;135;p21">
              <a:extLst>
                <a:ext uri="{FF2B5EF4-FFF2-40B4-BE49-F238E27FC236}">
                  <a16:creationId xmlns:a16="http://schemas.microsoft.com/office/drawing/2014/main" id="{021680A2-8F12-C22E-910F-3DA7DFDF6F18}"/>
                </a:ext>
              </a:extLst>
            </p:cNvPr>
            <p:cNvSpPr/>
            <p:nvPr/>
          </p:nvSpPr>
          <p:spPr>
            <a:xfrm>
              <a:off x="1057183" y="1145944"/>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57" name="Google Shape;139;p21">
              <a:extLst>
                <a:ext uri="{FF2B5EF4-FFF2-40B4-BE49-F238E27FC236}">
                  <a16:creationId xmlns:a16="http://schemas.microsoft.com/office/drawing/2014/main" id="{425AA605-B86D-6BB2-4A46-7BF4540AD580}"/>
                </a:ext>
              </a:extLst>
            </p:cNvPr>
            <p:cNvSpPr/>
            <p:nvPr/>
          </p:nvSpPr>
          <p:spPr>
            <a:xfrm>
              <a:off x="1057183" y="2290082"/>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58" name="Google Shape;140;p21">
              <a:extLst>
                <a:ext uri="{FF2B5EF4-FFF2-40B4-BE49-F238E27FC236}">
                  <a16:creationId xmlns:a16="http://schemas.microsoft.com/office/drawing/2014/main" id="{718394B2-42F5-C3BC-FB5C-09EB4A9E4A1E}"/>
                </a:ext>
                <a:ext uri="{C183D7F6-B498-43B3-948B-1728B52AA6E4}">
                  <adec:decorative xmlns:adec="http://schemas.microsoft.com/office/drawing/2017/decorative" val="1"/>
                </a:ext>
              </a:extLst>
            </p:cNvPr>
            <p:cNvSpPr txBox="1"/>
            <p:nvPr/>
          </p:nvSpPr>
          <p:spPr>
            <a:xfrm>
              <a:off x="836981" y="1773714"/>
              <a:ext cx="9678618" cy="1431678"/>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kumimoji="0" lang="en-US" sz="3600" b="0" i="0" u="none" strike="noStrike" kern="0" cap="none" spc="0" normalizeH="0" baseline="0" noProof="0" dirty="0">
                  <a:ln>
                    <a:noFill/>
                  </a:ln>
                  <a:solidFill>
                    <a:schemeClr val="bg1"/>
                  </a:solidFill>
                  <a:effectLst/>
                  <a:uLnTx/>
                  <a:uFillTx/>
                  <a:latin typeface="+mn-lt"/>
                  <a:ea typeface="Open Sans"/>
                  <a:cs typeface="Open Sans"/>
                  <a:sym typeface="Open Sans"/>
                </a:rPr>
                <a:t>Use GED® rubric to evaluate your essay.</a:t>
              </a:r>
              <a:endParaRPr kumimoji="0" sz="3600" b="0" i="0" u="none" strike="noStrike" kern="0" cap="none" spc="0" normalizeH="0" baseline="0" noProof="0" dirty="0">
                <a:ln>
                  <a:noFill/>
                </a:ln>
                <a:solidFill>
                  <a:schemeClr val="bg1"/>
                </a:solidFill>
                <a:effectLst/>
                <a:uLnTx/>
                <a:uFillTx/>
                <a:latin typeface="+mn-lt"/>
              </a:endParaRPr>
            </a:p>
          </p:txBody>
        </p:sp>
      </p:grpSp>
      <p:pic>
        <p:nvPicPr>
          <p:cNvPr id="64" name="Graphic 63" descr="Checkmark with solid fill">
            <a:extLst>
              <a:ext uri="{FF2B5EF4-FFF2-40B4-BE49-F238E27FC236}">
                <a16:creationId xmlns:a16="http://schemas.microsoft.com/office/drawing/2014/main" id="{B9DD22D1-322B-F5D7-2C83-7EE96EFB2A8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44499" y="2130592"/>
            <a:ext cx="495974" cy="495974"/>
          </a:xfrm>
          <a:prstGeom prst="rect">
            <a:avLst/>
          </a:prstGeom>
        </p:spPr>
      </p:pic>
      <p:pic>
        <p:nvPicPr>
          <p:cNvPr id="69" name="Graphic 68" descr="Checkmark with solid fill">
            <a:extLst>
              <a:ext uri="{FF2B5EF4-FFF2-40B4-BE49-F238E27FC236}">
                <a16:creationId xmlns:a16="http://schemas.microsoft.com/office/drawing/2014/main" id="{161A72A9-BC48-EF41-F0FA-C26AA5D2A3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311" y="3913261"/>
            <a:ext cx="495974" cy="495974"/>
          </a:xfrm>
          <a:prstGeom prst="rect">
            <a:avLst/>
          </a:prstGeom>
        </p:spPr>
      </p:pic>
    </p:spTree>
    <p:extLst>
      <p:ext uri="{BB962C8B-B14F-4D97-AF65-F5344CB8AC3E}">
        <p14:creationId xmlns:p14="http://schemas.microsoft.com/office/powerpoint/2010/main" val="426677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85788"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Extended Response Review</a:t>
            </a: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5" name="TextBox 4">
            <a:extLst>
              <a:ext uri="{FF2B5EF4-FFF2-40B4-BE49-F238E27FC236}">
                <a16:creationId xmlns:a16="http://schemas.microsoft.com/office/drawing/2014/main" id="{485A3BE2-C8A7-A07D-6053-286CC972C358}"/>
              </a:ext>
            </a:extLst>
          </p:cNvPr>
          <p:cNvSpPr txBox="1"/>
          <p:nvPr/>
        </p:nvSpPr>
        <p:spPr>
          <a:xfrm>
            <a:off x="432000" y="1552987"/>
            <a:ext cx="11340000" cy="2977225"/>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3200" b="1" dirty="0">
                <a:latin typeface="+mn-lt"/>
                <a:ea typeface="Open Sans"/>
                <a:cs typeface="Open Sans"/>
                <a:sym typeface="Open Sans"/>
              </a:rPr>
              <a:t>What is a claim?</a:t>
            </a: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endParaRPr lang="en-US" sz="2400" b="1" dirty="0">
              <a:latin typeface="+mn-lt"/>
              <a:ea typeface="Open Sans"/>
              <a:cs typeface="Open Sans"/>
              <a:sym typeface="Open Sans"/>
            </a:endParaRPr>
          </a:p>
          <a:p>
            <a:pPr lvl="0">
              <a:buClr>
                <a:schemeClr val="dk1"/>
              </a:buClr>
              <a:buSzPts val="2800"/>
            </a:pPr>
            <a:r>
              <a:rPr lang="en-US" sz="3200" b="1" dirty="0">
                <a:latin typeface="+mn-lt"/>
                <a:ea typeface="Open Sans"/>
                <a:cs typeface="Open Sans"/>
                <a:sym typeface="Open Sans"/>
              </a:rPr>
              <a:t>You need to provide </a:t>
            </a:r>
            <a:r>
              <a:rPr lang="en-US" dirty="0"/>
              <a:t>_____________________</a:t>
            </a:r>
            <a:r>
              <a:rPr lang="en-US" sz="3200" b="1" dirty="0">
                <a:latin typeface="+mn-lt"/>
                <a:ea typeface="Open Sans"/>
                <a:cs typeface="Open Sans"/>
                <a:sym typeface="Open Sans"/>
              </a:rPr>
              <a:t> from both passages to support your claim.</a:t>
            </a:r>
            <a:endParaRPr lang="en-US" sz="3200" dirty="0">
              <a:latin typeface="+mn-lt"/>
              <a:ea typeface="Open Sans"/>
              <a:cs typeface="Open Sans"/>
              <a:sym typeface="Open Sans"/>
            </a:endParaRPr>
          </a:p>
        </p:txBody>
      </p:sp>
      <p:sp>
        <p:nvSpPr>
          <p:cNvPr id="11" name="TextBox 10">
            <a:extLst>
              <a:ext uri="{FF2B5EF4-FFF2-40B4-BE49-F238E27FC236}">
                <a16:creationId xmlns:a16="http://schemas.microsoft.com/office/drawing/2014/main" id="{C9615625-9BA1-9746-9B16-F84BA07EA138}"/>
              </a:ext>
            </a:extLst>
          </p:cNvPr>
          <p:cNvSpPr txBox="1"/>
          <p:nvPr/>
        </p:nvSpPr>
        <p:spPr>
          <a:xfrm>
            <a:off x="432000" y="1987680"/>
            <a:ext cx="11328000" cy="1077218"/>
          </a:xfrm>
          <a:prstGeom prst="rect">
            <a:avLst/>
          </a:prstGeom>
          <a:noFill/>
        </p:spPr>
        <p:txBody>
          <a:bodyPr wrap="square">
            <a:spAutoFit/>
          </a:bodyPr>
          <a:lstStyle/>
          <a:p>
            <a:r>
              <a:rPr lang="en-US" sz="3200" dirty="0">
                <a:latin typeface="+mn-lt"/>
                <a:ea typeface="Open Sans"/>
                <a:cs typeface="Open Sans"/>
                <a:sym typeface="Open Sans"/>
              </a:rPr>
              <a:t>The claim is your point of view on the argument based on your evaluation of the evidence.</a:t>
            </a:r>
            <a:endParaRPr lang="en-US" sz="3200" dirty="0"/>
          </a:p>
        </p:txBody>
      </p:sp>
      <p:sp>
        <p:nvSpPr>
          <p:cNvPr id="12" name="TextBox 11">
            <a:extLst>
              <a:ext uri="{FF2B5EF4-FFF2-40B4-BE49-F238E27FC236}">
                <a16:creationId xmlns:a16="http://schemas.microsoft.com/office/drawing/2014/main" id="{AE96A545-3FA9-FF7C-2C5D-CBC656F1FC52}"/>
              </a:ext>
            </a:extLst>
          </p:cNvPr>
          <p:cNvSpPr txBox="1"/>
          <p:nvPr/>
        </p:nvSpPr>
        <p:spPr>
          <a:xfrm>
            <a:off x="432000" y="4535839"/>
            <a:ext cx="11328000" cy="584775"/>
          </a:xfrm>
          <a:prstGeom prst="rect">
            <a:avLst/>
          </a:prstGeom>
          <a:noFill/>
        </p:spPr>
        <p:txBody>
          <a:bodyPr wrap="square">
            <a:spAutoFit/>
          </a:bodyPr>
          <a:lstStyle/>
          <a:p>
            <a:r>
              <a:rPr lang="en-US" sz="3200" dirty="0">
                <a:latin typeface="+mn-lt"/>
                <a:ea typeface="Open Sans"/>
                <a:cs typeface="Open Sans"/>
                <a:sym typeface="Open Sans"/>
              </a:rPr>
              <a:t>Evidence</a:t>
            </a:r>
            <a:endParaRPr lang="en-US" sz="3200" dirty="0"/>
          </a:p>
        </p:txBody>
      </p:sp>
    </p:spTree>
    <p:extLst>
      <p:ext uri="{BB962C8B-B14F-4D97-AF65-F5344CB8AC3E}">
        <p14:creationId xmlns:p14="http://schemas.microsoft.com/office/powerpoint/2010/main" val="1686215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Your Background Knowledge	</a:t>
            </a:r>
          </a:p>
        </p:txBody>
      </p:sp>
      <p:sp>
        <p:nvSpPr>
          <p:cNvPr id="4" name="Google Shape;544;p4">
            <a:extLst>
              <a:ext uri="{FF2B5EF4-FFF2-40B4-BE49-F238E27FC236}">
                <a16:creationId xmlns:a16="http://schemas.microsoft.com/office/drawing/2014/main" id="{A0C29AAC-A196-4851-DD07-F93A9DC27693}"/>
              </a:ext>
            </a:extLst>
          </p:cNvPr>
          <p:cNvSpPr txBox="1">
            <a:spLocks/>
          </p:cNvSpPr>
          <p:nvPr/>
        </p:nvSpPr>
        <p:spPr>
          <a:xfrm>
            <a:off x="432000" y="1678193"/>
            <a:ext cx="11340000" cy="51636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lnSpc>
                <a:spcPct val="90000"/>
              </a:lnSpc>
              <a:spcBef>
                <a:spcPts val="0"/>
              </a:spcBef>
              <a:spcAft>
                <a:spcPts val="0"/>
              </a:spcAft>
              <a:buClr>
                <a:schemeClr val="dk1"/>
              </a:buClr>
              <a:buSzPts val="2800"/>
              <a:buNone/>
            </a:pPr>
            <a:r>
              <a:rPr lang="en-US" sz="3200" b="1" dirty="0"/>
              <a:t>What do you already know about writing an essay?</a:t>
            </a:r>
            <a:endParaRPr lang="en-US" dirty="0"/>
          </a:p>
        </p:txBody>
      </p:sp>
    </p:spTree>
    <p:extLst>
      <p:ext uri="{BB962C8B-B14F-4D97-AF65-F5344CB8AC3E}">
        <p14:creationId xmlns:p14="http://schemas.microsoft.com/office/powerpoint/2010/main" val="108645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0C6A93-D235-D1EE-D47E-79AB68F93C2C}"/>
            </a:ext>
          </a:extLst>
        </p:cNvPr>
        <p:cNvGrpSpPr/>
        <p:nvPr/>
      </p:nvGrpSpPr>
      <p:grpSpPr>
        <a:xfrm>
          <a:off x="0" y="0"/>
          <a:ext cx="0" cy="0"/>
          <a:chOff x="0" y="0"/>
          <a:chExt cx="0" cy="0"/>
        </a:xfrm>
      </p:grpSpPr>
      <p:sp>
        <p:nvSpPr>
          <p:cNvPr id="2" name="Google Shape;526;p2">
            <a:extLst>
              <a:ext uri="{FF2B5EF4-FFF2-40B4-BE49-F238E27FC236}">
                <a16:creationId xmlns:a16="http://schemas.microsoft.com/office/drawing/2014/main" id="{7706201F-BB03-E78F-3EA2-7F214D4DE260}"/>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Step 3: Writing the Extended Response</a:t>
            </a:r>
          </a:p>
        </p:txBody>
      </p:sp>
      <p:sp>
        <p:nvSpPr>
          <p:cNvPr id="5" name="Rectangle 4">
            <a:extLst>
              <a:ext uri="{FF2B5EF4-FFF2-40B4-BE49-F238E27FC236}">
                <a16:creationId xmlns:a16="http://schemas.microsoft.com/office/drawing/2014/main" id="{6B1E32C9-16B5-1902-8EDD-789D1EC22F44}"/>
              </a:ext>
            </a:extLst>
          </p:cNvPr>
          <p:cNvSpPr/>
          <p:nvPr/>
        </p:nvSpPr>
        <p:spPr>
          <a:xfrm>
            <a:off x="432000" y="1919112"/>
            <a:ext cx="2684444" cy="1648178"/>
          </a:xfrm>
          <a:prstGeom prst="rect">
            <a:avLst/>
          </a:prstGeom>
          <a:solidFill>
            <a:srgbClr val="27346F">
              <a:alpha val="50000"/>
            </a:srgb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200" b="1" dirty="0">
                <a:solidFill>
                  <a:schemeClr val="bg1"/>
                </a:solidFill>
              </a:rPr>
              <a:t>Reading</a:t>
            </a:r>
          </a:p>
        </p:txBody>
      </p:sp>
      <p:sp>
        <p:nvSpPr>
          <p:cNvPr id="6" name="Rectangle 5">
            <a:extLst>
              <a:ext uri="{FF2B5EF4-FFF2-40B4-BE49-F238E27FC236}">
                <a16:creationId xmlns:a16="http://schemas.microsoft.com/office/drawing/2014/main" id="{5FFB842B-1A6A-8A78-5FE9-59B3454AF97C}"/>
              </a:ext>
            </a:extLst>
          </p:cNvPr>
          <p:cNvSpPr/>
          <p:nvPr/>
        </p:nvSpPr>
        <p:spPr>
          <a:xfrm>
            <a:off x="3301845" y="1919112"/>
            <a:ext cx="2684444" cy="1648178"/>
          </a:xfrm>
          <a:prstGeom prst="rect">
            <a:avLst/>
          </a:prstGeom>
          <a:solidFill>
            <a:srgbClr val="27346F">
              <a:alpha val="50196"/>
            </a:srgbClr>
          </a:solid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200" b="1" dirty="0">
                <a:solidFill>
                  <a:schemeClr val="bg1"/>
                </a:solidFill>
              </a:rPr>
              <a:t>Organize Evidence</a:t>
            </a:r>
          </a:p>
        </p:txBody>
      </p:sp>
      <p:sp>
        <p:nvSpPr>
          <p:cNvPr id="7" name="Rectangle 6">
            <a:extLst>
              <a:ext uri="{FF2B5EF4-FFF2-40B4-BE49-F238E27FC236}">
                <a16:creationId xmlns:a16="http://schemas.microsoft.com/office/drawing/2014/main" id="{4D1A3CBB-6E15-5469-7C82-F0ADAFD6262C}"/>
              </a:ext>
            </a:extLst>
          </p:cNvPr>
          <p:cNvSpPr/>
          <p:nvPr/>
        </p:nvSpPr>
        <p:spPr>
          <a:xfrm>
            <a:off x="6171690" y="1919112"/>
            <a:ext cx="2684444" cy="1648178"/>
          </a:xfrm>
          <a:prstGeom prst="rect">
            <a:avLst/>
          </a:prstGeom>
          <a:solidFill>
            <a:srgbClr val="27346F"/>
          </a:solid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3200" b="1" dirty="0">
                <a:solidFill>
                  <a:schemeClr val="bg1"/>
                </a:solidFill>
              </a:rPr>
              <a:t>Writing</a:t>
            </a:r>
          </a:p>
        </p:txBody>
      </p:sp>
      <p:sp>
        <p:nvSpPr>
          <p:cNvPr id="8" name="Rectangle 7">
            <a:extLst>
              <a:ext uri="{FF2B5EF4-FFF2-40B4-BE49-F238E27FC236}">
                <a16:creationId xmlns:a16="http://schemas.microsoft.com/office/drawing/2014/main" id="{A16A1CE8-0E87-84F8-2CA4-4CAB09B277C6}"/>
              </a:ext>
            </a:extLst>
          </p:cNvPr>
          <p:cNvSpPr/>
          <p:nvPr/>
        </p:nvSpPr>
        <p:spPr>
          <a:xfrm>
            <a:off x="9041535" y="1919112"/>
            <a:ext cx="2684444" cy="1648178"/>
          </a:xfrm>
          <a:prstGeom prst="rect">
            <a:avLst/>
          </a:prstGeom>
          <a:solidFill>
            <a:srgbClr val="27346F">
              <a:alpha val="50000"/>
            </a:srgbClr>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sz="3200" b="1" dirty="0">
                <a:solidFill>
                  <a:schemeClr val="bg1"/>
                </a:solidFill>
              </a:rPr>
              <a:t>Proofreading &amp; Editing</a:t>
            </a:r>
          </a:p>
        </p:txBody>
      </p:sp>
      <p:cxnSp>
        <p:nvCxnSpPr>
          <p:cNvPr id="9" name="Straight Arrow Connector 8" descr="Arrow">
            <a:extLst>
              <a:ext uri="{FF2B5EF4-FFF2-40B4-BE49-F238E27FC236}">
                <a16:creationId xmlns:a16="http://schemas.microsoft.com/office/drawing/2014/main" id="{8CBBE4B3-BF7F-FC7F-8FF4-198B255913FB}"/>
              </a:ext>
            </a:extLst>
          </p:cNvPr>
          <p:cNvCxnSpPr>
            <a:cxnSpLocks/>
          </p:cNvCxnSpPr>
          <p:nvPr/>
        </p:nvCxnSpPr>
        <p:spPr>
          <a:xfrm>
            <a:off x="1433689" y="4933245"/>
            <a:ext cx="9268178" cy="0"/>
          </a:xfrm>
          <a:prstGeom prst="straightConnector1">
            <a:avLst/>
          </a:prstGeom>
          <a:ln w="3556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7359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F59CA-7ECF-6995-8A3C-44B72E94DDA7}"/>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1B5080E3-DB51-70AF-05AD-368756C71DFE}"/>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Writing the Extended Response</a:t>
            </a:r>
          </a:p>
        </p:txBody>
      </p:sp>
      <p:sp>
        <p:nvSpPr>
          <p:cNvPr id="4" name="TextBox 3">
            <a:extLst>
              <a:ext uri="{FF2B5EF4-FFF2-40B4-BE49-F238E27FC236}">
                <a16:creationId xmlns:a16="http://schemas.microsoft.com/office/drawing/2014/main" id="{22071633-A7A3-0C6A-A78B-549F271B73B7}"/>
              </a:ext>
            </a:extLst>
          </p:cNvPr>
          <p:cNvSpPr txBox="1"/>
          <p:nvPr/>
        </p:nvSpPr>
        <p:spPr>
          <a:xfrm>
            <a:off x="431999" y="1524039"/>
            <a:ext cx="11339999" cy="3924151"/>
          </a:xfrm>
          <a:prstGeom prst="rect">
            <a:avLst/>
          </a:prstGeom>
          <a:noFill/>
        </p:spPr>
        <p:txBody>
          <a:bodyPr wrap="square">
            <a:spAutoFit/>
          </a:bodyPr>
          <a:lstStyle/>
          <a:p>
            <a:pPr rtl="0" fontAlgn="base">
              <a:spcBef>
                <a:spcPts val="1000"/>
              </a:spcBef>
            </a:pPr>
            <a:r>
              <a:rPr lang="en-US" sz="3200" b="1" i="0" u="none" strike="noStrike" dirty="0">
                <a:solidFill>
                  <a:srgbClr val="000000"/>
                </a:solidFill>
                <a:effectLst/>
                <a:latin typeface="+mn-lt"/>
              </a:rPr>
              <a:t>Your extended response will include three main parts:</a:t>
            </a:r>
          </a:p>
          <a:p>
            <a:pPr marL="514350" indent="-514350" rtl="0" fontAlgn="base">
              <a:spcBef>
                <a:spcPts val="1000"/>
              </a:spcBef>
              <a:buFont typeface="+mj-lt"/>
              <a:buAutoNum type="arabicPeriod"/>
            </a:pPr>
            <a:r>
              <a:rPr lang="en-US" sz="3200" b="1" i="0" u="none" strike="noStrike" dirty="0">
                <a:solidFill>
                  <a:srgbClr val="000000"/>
                </a:solidFill>
                <a:effectLst/>
                <a:latin typeface="+mn-lt"/>
              </a:rPr>
              <a:t>Introduction: </a:t>
            </a:r>
            <a:r>
              <a:rPr lang="en-US" sz="3200" b="0" i="0" u="none" strike="noStrike" dirty="0">
                <a:solidFill>
                  <a:srgbClr val="000000"/>
                </a:solidFill>
                <a:effectLst/>
                <a:latin typeface="+mn-lt"/>
              </a:rPr>
              <a:t>First paragraph introduces the topic and states the main idea and central claim.</a:t>
            </a:r>
          </a:p>
          <a:p>
            <a:pPr marL="514350" indent="-514350" rtl="0" fontAlgn="base">
              <a:spcBef>
                <a:spcPts val="1000"/>
              </a:spcBef>
              <a:buFont typeface="+mj-lt"/>
              <a:buAutoNum type="arabicPeriod"/>
            </a:pPr>
            <a:r>
              <a:rPr lang="en-US" sz="3200" b="1" i="0" u="none" strike="noStrike" dirty="0">
                <a:solidFill>
                  <a:srgbClr val="000000"/>
                </a:solidFill>
                <a:effectLst/>
                <a:latin typeface="+mn-lt"/>
              </a:rPr>
              <a:t>Body: </a:t>
            </a:r>
            <a:r>
              <a:rPr lang="en-US" sz="3200" b="0" i="0" u="none" strike="noStrike" dirty="0">
                <a:solidFill>
                  <a:srgbClr val="000000"/>
                </a:solidFill>
                <a:effectLst/>
                <a:latin typeface="+mn-lt"/>
              </a:rPr>
              <a:t>This section supports you claim with evidence. It is the longest part of your response (two to three paragraphs).</a:t>
            </a:r>
          </a:p>
          <a:p>
            <a:pPr marL="514350" indent="-514350" rtl="0" fontAlgn="base">
              <a:spcBef>
                <a:spcPts val="1000"/>
              </a:spcBef>
              <a:buFont typeface="+mj-lt"/>
              <a:buAutoNum type="arabicPeriod"/>
            </a:pPr>
            <a:r>
              <a:rPr lang="en-US" sz="3200" b="1" i="0" u="none" strike="noStrike" dirty="0">
                <a:solidFill>
                  <a:srgbClr val="000000"/>
                </a:solidFill>
                <a:effectLst/>
                <a:latin typeface="+mn-lt"/>
              </a:rPr>
              <a:t>Conclusion: </a:t>
            </a:r>
            <a:r>
              <a:rPr lang="en-US" sz="3200" b="0" i="0" u="none" strike="noStrike" dirty="0">
                <a:solidFill>
                  <a:srgbClr val="000000"/>
                </a:solidFill>
                <a:effectLst/>
                <a:latin typeface="+mn-lt"/>
              </a:rPr>
              <a:t>This is the last paragraph and should restate your claim and include a summary of the main points of your essay.</a:t>
            </a:r>
          </a:p>
        </p:txBody>
      </p:sp>
    </p:spTree>
    <p:extLst>
      <p:ext uri="{BB962C8B-B14F-4D97-AF65-F5344CB8AC3E}">
        <p14:creationId xmlns:p14="http://schemas.microsoft.com/office/powerpoint/2010/main" val="4213641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FF5C8-14C9-64E0-4D7E-FFDA0FC29D76}"/>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24F4BAEA-E3D3-F509-B5EE-B9ABDEFA00A8}"/>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Organizing the Extended Response</a:t>
            </a:r>
          </a:p>
        </p:txBody>
      </p:sp>
      <p:graphicFrame>
        <p:nvGraphicFramePr>
          <p:cNvPr id="2" name="Table 1">
            <a:extLst>
              <a:ext uri="{FF2B5EF4-FFF2-40B4-BE49-F238E27FC236}">
                <a16:creationId xmlns:a16="http://schemas.microsoft.com/office/drawing/2014/main" id="{108CF8FE-65C6-2FB1-BDA3-1A33DAD2EAA9}"/>
              </a:ext>
            </a:extLst>
          </p:cNvPr>
          <p:cNvGraphicFramePr>
            <a:graphicFrameLocks noGrp="1"/>
          </p:cNvGraphicFramePr>
          <p:nvPr>
            <p:extLst>
              <p:ext uri="{D42A27DB-BD31-4B8C-83A1-F6EECF244321}">
                <p14:modId xmlns:p14="http://schemas.microsoft.com/office/powerpoint/2010/main" val="1955272282"/>
              </p:ext>
            </p:extLst>
          </p:nvPr>
        </p:nvGraphicFramePr>
        <p:xfrm>
          <a:off x="4146620" y="1654216"/>
          <a:ext cx="7625380" cy="4206240"/>
        </p:xfrm>
        <a:graphic>
          <a:graphicData uri="http://schemas.openxmlformats.org/drawingml/2006/table">
            <a:tbl>
              <a:tblPr firstRow="1"/>
              <a:tblGrid>
                <a:gridCol w="2166498">
                  <a:extLst>
                    <a:ext uri="{9D8B030D-6E8A-4147-A177-3AD203B41FA5}">
                      <a16:colId xmlns:a16="http://schemas.microsoft.com/office/drawing/2014/main" val="1998009424"/>
                    </a:ext>
                  </a:extLst>
                </a:gridCol>
                <a:gridCol w="5458882">
                  <a:extLst>
                    <a:ext uri="{9D8B030D-6E8A-4147-A177-3AD203B41FA5}">
                      <a16:colId xmlns:a16="http://schemas.microsoft.com/office/drawing/2014/main" val="2634811436"/>
                    </a:ext>
                  </a:extLst>
                </a:gridCol>
              </a:tblGrid>
              <a:tr h="685800">
                <a:tc>
                  <a:txBody>
                    <a:bodyPr/>
                    <a:lstStyle/>
                    <a:p>
                      <a:pPr rtl="0" fontAlgn="t"/>
                      <a:r>
                        <a:rPr lang="en-US" sz="2800" b="1" i="0" u="none" strike="noStrike" dirty="0">
                          <a:solidFill>
                            <a:srgbClr val="FFFFFF"/>
                          </a:solidFill>
                          <a:effectLst/>
                          <a:latin typeface="Open Sans" panose="020B0606030504020204" pitchFamily="34" charset="0"/>
                        </a:rPr>
                        <a:t>Paragraph</a:t>
                      </a:r>
                      <a:endParaRPr lang="en-US" sz="280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30480" cap="flat" cmpd="sng" algn="ctr">
                      <a:solidFill>
                        <a:srgbClr val="FFFFFF"/>
                      </a:solidFill>
                      <a:prstDash val="solid"/>
                      <a:round/>
                      <a:headEnd type="none" w="med" len="med"/>
                      <a:tailEnd type="none" w="med" len="med"/>
                    </a:lnB>
                    <a:solidFill>
                      <a:srgbClr val="27346F"/>
                    </a:solidFill>
                  </a:tcPr>
                </a:tc>
                <a:tc>
                  <a:txBody>
                    <a:bodyPr/>
                    <a:lstStyle/>
                    <a:p>
                      <a:pPr rtl="0" fontAlgn="t"/>
                      <a:r>
                        <a:rPr lang="en-US" sz="2800" b="1" i="0" u="none" strike="noStrike" dirty="0">
                          <a:solidFill>
                            <a:srgbClr val="FFFFFF"/>
                          </a:solidFill>
                          <a:effectLst/>
                          <a:latin typeface="Open Sans" panose="020B0606030504020204" pitchFamily="34" charset="0"/>
                        </a:rPr>
                        <a:t>Paragraph Content</a:t>
                      </a:r>
                      <a:endParaRPr lang="en-US" sz="280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30480" cap="flat" cmpd="sng" algn="ctr">
                      <a:solidFill>
                        <a:srgbClr val="FFFFFF"/>
                      </a:solidFill>
                      <a:prstDash val="solid"/>
                      <a:round/>
                      <a:headEnd type="none" w="med" len="med"/>
                      <a:tailEnd type="none" w="med" len="med"/>
                    </a:lnB>
                    <a:solidFill>
                      <a:srgbClr val="27346F"/>
                    </a:solidFill>
                  </a:tcPr>
                </a:tc>
                <a:extLst>
                  <a:ext uri="{0D108BD9-81ED-4DB2-BD59-A6C34878D82A}">
                    <a16:rowId xmlns:a16="http://schemas.microsoft.com/office/drawing/2014/main" val="2711687438"/>
                  </a:ext>
                </a:extLst>
              </a:tr>
              <a:tr h="685800">
                <a:tc>
                  <a:txBody>
                    <a:bodyPr/>
                    <a:lstStyle/>
                    <a:p>
                      <a:pPr rtl="0" fontAlgn="t"/>
                      <a:r>
                        <a:rPr lang="en-US" sz="2800" b="0" i="0" u="none" strike="noStrike" dirty="0">
                          <a:solidFill>
                            <a:srgbClr val="000000"/>
                          </a:solidFill>
                          <a:effectLst/>
                          <a:latin typeface="Open Sans" panose="020B0606030504020204" pitchFamily="34" charset="0"/>
                        </a:rPr>
                        <a:t>1</a:t>
                      </a:r>
                      <a:endParaRPr lang="en-US" sz="2800" b="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30480"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r>
                        <a:rPr lang="en-US" sz="2800" b="0" i="0" u="none" strike="noStrike" dirty="0">
                          <a:solidFill>
                            <a:srgbClr val="000000"/>
                          </a:solidFill>
                          <a:effectLst/>
                          <a:latin typeface="Open Sans" panose="020B0606030504020204" pitchFamily="34" charset="0"/>
                        </a:rPr>
                        <a:t>Introduction</a:t>
                      </a:r>
                      <a:endParaRPr lang="en-US" sz="280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30480"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2032173742"/>
                  </a:ext>
                </a:extLst>
              </a:tr>
              <a:tr h="685800">
                <a:tc>
                  <a:txBody>
                    <a:bodyPr/>
                    <a:lstStyle/>
                    <a:p>
                      <a:pPr rtl="0" fontAlgn="t"/>
                      <a:r>
                        <a:rPr lang="en-US" sz="2800" b="0" i="0" u="none" strike="noStrike" dirty="0">
                          <a:solidFill>
                            <a:srgbClr val="000000"/>
                          </a:solidFill>
                          <a:effectLst/>
                          <a:latin typeface="Open Sans" panose="020B0606030504020204" pitchFamily="34" charset="0"/>
                        </a:rPr>
                        <a:t>2</a:t>
                      </a:r>
                      <a:endParaRPr lang="en-US" sz="2800" b="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r>
                        <a:rPr lang="en-US" sz="2800" b="0" i="0" u="none" strike="noStrike" dirty="0">
                          <a:solidFill>
                            <a:srgbClr val="000000"/>
                          </a:solidFill>
                          <a:effectLst/>
                          <a:latin typeface="Open Sans" panose="020B0606030504020204" pitchFamily="34" charset="0"/>
                        </a:rPr>
                        <a:t>Supporting Evidence #1</a:t>
                      </a:r>
                      <a:endParaRPr lang="en-US" sz="280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1313377142"/>
                  </a:ext>
                </a:extLst>
              </a:tr>
              <a:tr h="685800">
                <a:tc>
                  <a:txBody>
                    <a:bodyPr/>
                    <a:lstStyle/>
                    <a:p>
                      <a:pPr rtl="0" fontAlgn="t"/>
                      <a:r>
                        <a:rPr lang="en-US" sz="2800" b="0" i="0" u="none" strike="noStrike" dirty="0">
                          <a:solidFill>
                            <a:srgbClr val="000000"/>
                          </a:solidFill>
                          <a:effectLst/>
                          <a:latin typeface="Open Sans" panose="020B0606030504020204" pitchFamily="34" charset="0"/>
                        </a:rPr>
                        <a:t>3</a:t>
                      </a:r>
                      <a:endParaRPr lang="en-US" sz="2800" b="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r>
                        <a:rPr lang="en-US" sz="2800" b="0" i="0" u="none" strike="noStrike" dirty="0">
                          <a:solidFill>
                            <a:srgbClr val="000000"/>
                          </a:solidFill>
                          <a:effectLst/>
                          <a:latin typeface="Open Sans" panose="020B0606030504020204" pitchFamily="34" charset="0"/>
                        </a:rPr>
                        <a:t>Supporting Evidence #2</a:t>
                      </a:r>
                      <a:endParaRPr lang="en-US" sz="280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994160275"/>
                  </a:ext>
                </a:extLst>
              </a:tr>
              <a:tr h="685800">
                <a:tc>
                  <a:txBody>
                    <a:bodyPr/>
                    <a:lstStyle/>
                    <a:p>
                      <a:pPr rtl="0" fontAlgn="t"/>
                      <a:r>
                        <a:rPr lang="en-US" sz="2800" b="0" i="0" u="none" strike="noStrike" dirty="0">
                          <a:solidFill>
                            <a:srgbClr val="000000"/>
                          </a:solidFill>
                          <a:effectLst/>
                          <a:latin typeface="Open Sans" panose="020B0606030504020204" pitchFamily="34" charset="0"/>
                        </a:rPr>
                        <a:t>4</a:t>
                      </a:r>
                      <a:endParaRPr lang="en-US" sz="2800" b="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r>
                        <a:rPr lang="en-US" sz="2800" b="0" i="0" u="none" strike="noStrike" dirty="0">
                          <a:solidFill>
                            <a:srgbClr val="000000"/>
                          </a:solidFill>
                          <a:effectLst/>
                          <a:latin typeface="Open Sans" panose="020B0606030504020204" pitchFamily="34" charset="0"/>
                        </a:rPr>
                        <a:t>Supporting Evidence #3</a:t>
                      </a:r>
                      <a:endParaRPr lang="en-US" sz="280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1901800157"/>
                  </a:ext>
                </a:extLst>
              </a:tr>
              <a:tr h="685800">
                <a:tc>
                  <a:txBody>
                    <a:bodyPr/>
                    <a:lstStyle/>
                    <a:p>
                      <a:pPr rtl="0" fontAlgn="t"/>
                      <a:r>
                        <a:rPr lang="en-US" sz="2800" b="0" i="0" u="none" strike="noStrike" dirty="0">
                          <a:solidFill>
                            <a:srgbClr val="000000"/>
                          </a:solidFill>
                          <a:effectLst/>
                          <a:latin typeface="Open Sans" panose="020B0606030504020204" pitchFamily="34" charset="0"/>
                        </a:rPr>
                        <a:t>5</a:t>
                      </a:r>
                      <a:endParaRPr lang="en-US" sz="2800" b="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tc>
                  <a:txBody>
                    <a:bodyPr/>
                    <a:lstStyle/>
                    <a:p>
                      <a:pPr rtl="0" fontAlgn="t"/>
                      <a:r>
                        <a:rPr lang="en-US" sz="2800" b="0" i="0" u="none" strike="noStrike" dirty="0">
                          <a:solidFill>
                            <a:srgbClr val="000000"/>
                          </a:solidFill>
                          <a:effectLst/>
                          <a:latin typeface="Open Sans" panose="020B0606030504020204" pitchFamily="34" charset="0"/>
                        </a:rPr>
                        <a:t>Conclusion – Summary Only</a:t>
                      </a:r>
                      <a:endParaRPr lang="en-US" sz="2800" dirty="0">
                        <a:effectLst/>
                      </a:endParaRPr>
                    </a:p>
                  </a:txBody>
                  <a:tcPr marL="137160" marR="137160" marT="137160" marB="13716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20000"/>
                      </a:srgbClr>
                    </a:solidFill>
                  </a:tcPr>
                </a:tc>
                <a:extLst>
                  <a:ext uri="{0D108BD9-81ED-4DB2-BD59-A6C34878D82A}">
                    <a16:rowId xmlns:a16="http://schemas.microsoft.com/office/drawing/2014/main" val="2846048888"/>
                  </a:ext>
                </a:extLst>
              </a:tr>
            </a:tbl>
          </a:graphicData>
        </a:graphic>
      </p:graphicFrame>
      <p:sp>
        <p:nvSpPr>
          <p:cNvPr id="5" name="Rectangle 1">
            <a:extLst>
              <a:ext uri="{FF2B5EF4-FFF2-40B4-BE49-F238E27FC236}">
                <a16:creationId xmlns:a16="http://schemas.microsoft.com/office/drawing/2014/main" id="{2746DA7E-600B-B536-1F45-25E4BF6CF9D6}"/>
              </a:ext>
            </a:extLst>
          </p:cNvPr>
          <p:cNvSpPr>
            <a:spLocks noChangeArrowheads="1"/>
          </p:cNvSpPr>
          <p:nvPr/>
        </p:nvSpPr>
        <p:spPr bwMode="auto">
          <a:xfrm>
            <a:off x="394421" y="3385598"/>
            <a:ext cx="288537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242852"/>
                </a:solidFill>
                <a:effectLst/>
                <a:latin typeface="+mn-lt"/>
                <a:cs typeface="Open Sans" panose="020B0606030504020204" pitchFamily="34" charset="0"/>
              </a:rPr>
              <a:t>Paragraphs 2-4 are the </a:t>
            </a:r>
            <a:r>
              <a:rPr kumimoji="0" lang="en-US" altLang="en-US" sz="3200" b="1" i="0" u="none" strike="noStrike" cap="none" normalizeH="0" baseline="0" dirty="0">
                <a:ln>
                  <a:noFill/>
                </a:ln>
                <a:solidFill>
                  <a:srgbClr val="242852"/>
                </a:solidFill>
                <a:effectLst/>
                <a:latin typeface="+mn-lt"/>
                <a:cs typeface="Open Sans" panose="020B0606030504020204" pitchFamily="34" charset="0"/>
              </a:rPr>
              <a:t>body </a:t>
            </a:r>
            <a:r>
              <a:rPr kumimoji="0" lang="en-US" altLang="en-US" sz="3200" b="0" i="0" u="none" strike="noStrike" cap="none" normalizeH="0" baseline="0" dirty="0">
                <a:ln>
                  <a:noFill/>
                </a:ln>
                <a:solidFill>
                  <a:srgbClr val="242852"/>
                </a:solidFill>
                <a:effectLst/>
                <a:latin typeface="+mn-lt"/>
                <a:cs typeface="Open Sans" panose="020B0606030504020204" pitchFamily="34" charset="0"/>
              </a:rPr>
              <a:t>of your essay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Left Brace 7">
            <a:extLst>
              <a:ext uri="{FF2B5EF4-FFF2-40B4-BE49-F238E27FC236}">
                <a16:creationId xmlns:a16="http://schemas.microsoft.com/office/drawing/2014/main" id="{E6F6626D-CE78-F1D6-09B6-2CF20891FE7F}"/>
              </a:ext>
              <a:ext uri="{C183D7F6-B498-43B3-948B-1728B52AA6E4}">
                <adec:decorative xmlns:adec="http://schemas.microsoft.com/office/drawing/2017/decorative" val="1"/>
              </a:ext>
            </a:extLst>
          </p:cNvPr>
          <p:cNvSpPr/>
          <p:nvPr/>
        </p:nvSpPr>
        <p:spPr>
          <a:xfrm>
            <a:off x="3317377" y="3429000"/>
            <a:ext cx="576892" cy="1468677"/>
          </a:xfrm>
          <a:prstGeom prst="leftBrace">
            <a:avLst/>
          </a:prstGeom>
          <a:noFill/>
          <a:ln w="38100">
            <a:solidFill>
              <a:srgbClr val="27346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3200" dirty="0"/>
          </a:p>
        </p:txBody>
      </p:sp>
    </p:spTree>
    <p:extLst>
      <p:ext uri="{BB962C8B-B14F-4D97-AF65-F5344CB8AC3E}">
        <p14:creationId xmlns:p14="http://schemas.microsoft.com/office/powerpoint/2010/main" val="754762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F7771-DCA0-B61F-C00C-FE089A064464}"/>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A51A43BD-D7E9-1E64-F055-D995C24495E9}"/>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Tips for Writing Paragraphs</a:t>
            </a:r>
          </a:p>
        </p:txBody>
      </p:sp>
      <p:sp>
        <p:nvSpPr>
          <p:cNvPr id="4" name="TextBox 3">
            <a:extLst>
              <a:ext uri="{FF2B5EF4-FFF2-40B4-BE49-F238E27FC236}">
                <a16:creationId xmlns:a16="http://schemas.microsoft.com/office/drawing/2014/main" id="{576E6EF7-C851-1CD6-24BC-46FA44CD2013}"/>
              </a:ext>
            </a:extLst>
          </p:cNvPr>
          <p:cNvSpPr txBox="1"/>
          <p:nvPr/>
        </p:nvSpPr>
        <p:spPr>
          <a:xfrm>
            <a:off x="431999" y="1524039"/>
            <a:ext cx="11339999" cy="2870016"/>
          </a:xfrm>
          <a:prstGeom prst="rect">
            <a:avLst/>
          </a:prstGeom>
          <a:noFill/>
        </p:spPr>
        <p:txBody>
          <a:bodyPr wrap="square">
            <a:spAutoFit/>
          </a:bodyPr>
          <a:lstStyle/>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Start with a topic sentence, which states the main point of a paragraph. It helps readers to understand what the paragraph is about.</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Follow the topic sentence with supporting details.</a:t>
            </a:r>
          </a:p>
          <a:p>
            <a:pPr marL="914400" lvl="1" indent="-457200" rtl="0" fontAlgn="base">
              <a:buFont typeface="Arial" panose="020B0604020202020204" pitchFamily="34" charset="0"/>
              <a:buChar char="•"/>
            </a:pPr>
            <a:r>
              <a:rPr lang="en-US" sz="2800" b="0" i="0" u="none" strike="noStrike" dirty="0">
                <a:solidFill>
                  <a:srgbClr val="000000"/>
                </a:solidFill>
                <a:effectLst/>
                <a:latin typeface="+mn-lt"/>
              </a:rPr>
              <a:t>Include only details that support the topic sentence.</a:t>
            </a:r>
          </a:p>
          <a:p>
            <a:pPr marL="914400" lvl="1" indent="-457200" rtl="0" fontAlgn="base">
              <a:spcBef>
                <a:spcPts val="500"/>
              </a:spcBef>
              <a:buFont typeface="Arial" panose="020B0604020202020204" pitchFamily="34" charset="0"/>
              <a:buChar char="•"/>
            </a:pPr>
            <a:r>
              <a:rPr lang="en-US" sz="2800" b="0" i="0" u="none" strike="noStrike" dirty="0">
                <a:solidFill>
                  <a:srgbClr val="000000"/>
                </a:solidFill>
                <a:effectLst/>
                <a:latin typeface="+mn-lt"/>
              </a:rPr>
              <a:t>Make sure there is a clear connection between the topic sentence (main point) and details.</a:t>
            </a:r>
          </a:p>
        </p:txBody>
      </p:sp>
      <p:sp>
        <p:nvSpPr>
          <p:cNvPr id="9" name="TextBox 8">
            <a:extLst>
              <a:ext uri="{FF2B5EF4-FFF2-40B4-BE49-F238E27FC236}">
                <a16:creationId xmlns:a16="http://schemas.microsoft.com/office/drawing/2014/main" id="{3EB05D0E-DCB3-64EE-B6B6-52903331BF9B}"/>
              </a:ext>
            </a:extLst>
          </p:cNvPr>
          <p:cNvSpPr txBox="1"/>
          <p:nvPr/>
        </p:nvSpPr>
        <p:spPr>
          <a:xfrm>
            <a:off x="431999" y="4404062"/>
            <a:ext cx="11340000" cy="1513235"/>
          </a:xfrm>
          <a:prstGeom prst="rect">
            <a:avLst/>
          </a:prstGeom>
          <a:noFill/>
        </p:spPr>
        <p:txBody>
          <a:bodyPr wrap="square">
            <a:spAutoFit/>
          </a:bodyPr>
          <a:lstStyle/>
          <a:p>
            <a:pPr marL="457200" marR="0" lvl="0" indent="-457200" algn="l" defTabSz="914400" rtl="0" eaLnBrk="1" fontAlgn="base" latinLnBrk="0" hangingPunct="1">
              <a:lnSpc>
                <a:spcPct val="100000"/>
              </a:lnSpc>
              <a:spcBef>
                <a:spcPts val="1000"/>
              </a:spcBef>
              <a:spcAft>
                <a:spcPts val="0"/>
              </a:spcAft>
              <a:buClr>
                <a:srgbClr val="000000"/>
              </a:buClr>
              <a:buSzTx/>
              <a:buFont typeface="Arial" panose="020B0604020202020204" pitchFamily="34" charset="0"/>
              <a:buChar char="•"/>
              <a:tabLst/>
              <a:defRPr/>
            </a:pPr>
            <a:r>
              <a:rPr kumimoji="0" lang="en-US" sz="2800" b="0" i="0" u="none" strike="noStrike" kern="0" cap="none" spc="0" normalizeH="0" baseline="0" noProof="0" dirty="0">
                <a:ln>
                  <a:noFill/>
                </a:ln>
                <a:solidFill>
                  <a:srgbClr val="000000"/>
                </a:solidFill>
                <a:effectLst/>
                <a:uLnTx/>
                <a:uFillTx/>
                <a:latin typeface="Source Sans Pro"/>
                <a:cs typeface="Arial"/>
                <a:sym typeface="Arial"/>
              </a:rPr>
              <a:t>Three to </a:t>
            </a:r>
            <a:r>
              <a:rPr lang="en-US" sz="2800" dirty="0">
                <a:latin typeface="Source Sans Pro"/>
              </a:rPr>
              <a:t>seven </a:t>
            </a:r>
            <a:r>
              <a:rPr kumimoji="0" lang="en-US" sz="2800" b="0" i="0" u="none" strike="noStrike" kern="0" cap="none" spc="0" normalizeH="0" baseline="0" noProof="0" dirty="0">
                <a:ln>
                  <a:noFill/>
                </a:ln>
                <a:solidFill>
                  <a:srgbClr val="000000"/>
                </a:solidFill>
                <a:effectLst/>
                <a:uLnTx/>
                <a:uFillTx/>
                <a:latin typeface="Source Sans Pro"/>
                <a:cs typeface="Arial"/>
                <a:sym typeface="Arial"/>
              </a:rPr>
              <a:t>sentences per paragraph (for GED® extended response)</a:t>
            </a:r>
          </a:p>
          <a:p>
            <a:pPr marL="457200" marR="0" lvl="0" indent="-457200" algn="l" defTabSz="914400" rtl="0" eaLnBrk="1" fontAlgn="base" latinLnBrk="0" hangingPunct="1">
              <a:lnSpc>
                <a:spcPct val="100000"/>
              </a:lnSpc>
              <a:spcBef>
                <a:spcPts val="1000"/>
              </a:spcBef>
              <a:spcAft>
                <a:spcPts val="0"/>
              </a:spcAft>
              <a:buClr>
                <a:srgbClr val="000000"/>
              </a:buClr>
              <a:buSzTx/>
              <a:buFont typeface="Arial" panose="020B0604020202020204" pitchFamily="34" charset="0"/>
              <a:buChar char="•"/>
              <a:tabLst/>
              <a:defRPr/>
            </a:pPr>
            <a:r>
              <a:rPr lang="en-US" sz="2800" dirty="0">
                <a:latin typeface="Source Sans Pro"/>
              </a:rPr>
              <a:t>Use transition words and phrases between paragraphs and sentences within the paragraph.</a:t>
            </a:r>
            <a:endParaRPr kumimoji="0" lang="en-US" sz="2800" b="0" i="0" u="none" strike="noStrike" kern="0" cap="none" spc="0" normalizeH="0" baseline="0" noProof="0" dirty="0">
              <a:ln>
                <a:noFill/>
              </a:ln>
              <a:solidFill>
                <a:srgbClr val="000000"/>
              </a:solidFill>
              <a:effectLst/>
              <a:uLnTx/>
              <a:uFillTx/>
              <a:latin typeface="Source Sans Pro"/>
              <a:cs typeface="Arial"/>
              <a:sym typeface="Arial"/>
            </a:endParaRPr>
          </a:p>
        </p:txBody>
      </p:sp>
    </p:spTree>
    <p:extLst>
      <p:ext uri="{BB962C8B-B14F-4D97-AF65-F5344CB8AC3E}">
        <p14:creationId xmlns:p14="http://schemas.microsoft.com/office/powerpoint/2010/main" val="4241851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C6490-C79E-9CE8-6650-7D62D6D49594}"/>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3577FE92-F694-8E6F-0FD5-7268B6B6FD33}"/>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Transition Words and Phrases</a:t>
            </a:r>
          </a:p>
        </p:txBody>
      </p:sp>
      <p:graphicFrame>
        <p:nvGraphicFramePr>
          <p:cNvPr id="2" name="Table 1">
            <a:extLst>
              <a:ext uri="{FF2B5EF4-FFF2-40B4-BE49-F238E27FC236}">
                <a16:creationId xmlns:a16="http://schemas.microsoft.com/office/drawing/2014/main" id="{79571961-C3C3-7A79-53EB-39B3211589FC}"/>
              </a:ext>
            </a:extLst>
          </p:cNvPr>
          <p:cNvGraphicFramePr>
            <a:graphicFrameLocks noGrp="1"/>
          </p:cNvGraphicFramePr>
          <p:nvPr>
            <p:extLst>
              <p:ext uri="{D42A27DB-BD31-4B8C-83A1-F6EECF244321}">
                <p14:modId xmlns:p14="http://schemas.microsoft.com/office/powerpoint/2010/main" val="2945660176"/>
              </p:ext>
            </p:extLst>
          </p:nvPr>
        </p:nvGraphicFramePr>
        <p:xfrm>
          <a:off x="432000" y="1566534"/>
          <a:ext cx="11340000" cy="4693920"/>
        </p:xfrm>
        <a:graphic>
          <a:graphicData uri="http://schemas.openxmlformats.org/drawingml/2006/table">
            <a:tbl>
              <a:tblPr firstRow="1"/>
              <a:tblGrid>
                <a:gridCol w="3112866">
                  <a:extLst>
                    <a:ext uri="{9D8B030D-6E8A-4147-A177-3AD203B41FA5}">
                      <a16:colId xmlns:a16="http://schemas.microsoft.com/office/drawing/2014/main" val="1998009424"/>
                    </a:ext>
                  </a:extLst>
                </a:gridCol>
                <a:gridCol w="8227134">
                  <a:extLst>
                    <a:ext uri="{9D8B030D-6E8A-4147-A177-3AD203B41FA5}">
                      <a16:colId xmlns:a16="http://schemas.microsoft.com/office/drawing/2014/main" val="2634811436"/>
                    </a:ext>
                  </a:extLst>
                </a:gridCol>
              </a:tblGrid>
              <a:tr h="685800">
                <a:tc>
                  <a:txBody>
                    <a:bodyPr/>
                    <a:lstStyle/>
                    <a:p>
                      <a:pPr rtl="0" fontAlgn="t"/>
                      <a:r>
                        <a:rPr lang="en-US" sz="2800" b="1" i="0" u="none" strike="noStrike" dirty="0">
                          <a:solidFill>
                            <a:srgbClr val="FFFFFF"/>
                          </a:solidFill>
                          <a:effectLst/>
                          <a:latin typeface="Open Sans" panose="020B0606030504020204" pitchFamily="34" charset="0"/>
                        </a:rPr>
                        <a:t>Category</a:t>
                      </a:r>
                      <a:endParaRPr lang="en-US" sz="280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30480" cap="flat" cmpd="sng" algn="ctr">
                      <a:solidFill>
                        <a:srgbClr val="FFFFFF"/>
                      </a:solidFill>
                      <a:prstDash val="solid"/>
                      <a:round/>
                      <a:headEnd type="none" w="med" len="med"/>
                      <a:tailEnd type="none" w="med" len="med"/>
                    </a:lnB>
                    <a:solidFill>
                      <a:srgbClr val="27346F"/>
                    </a:solidFill>
                  </a:tcPr>
                </a:tc>
                <a:tc>
                  <a:txBody>
                    <a:bodyPr/>
                    <a:lstStyle/>
                    <a:p>
                      <a:pPr rtl="0" fontAlgn="t"/>
                      <a:r>
                        <a:rPr lang="en-US" sz="2800" b="1" i="0" u="none" strike="noStrike" dirty="0">
                          <a:solidFill>
                            <a:srgbClr val="FFFFFF"/>
                          </a:solidFill>
                          <a:effectLst/>
                          <a:latin typeface="Open Sans" panose="020B0606030504020204" pitchFamily="34" charset="0"/>
                        </a:rPr>
                        <a:t>Transition Word and Phrases</a:t>
                      </a:r>
                      <a:endParaRPr lang="en-US" sz="280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30480" cap="flat" cmpd="sng" algn="ctr">
                      <a:solidFill>
                        <a:srgbClr val="FFFFFF"/>
                      </a:solidFill>
                      <a:prstDash val="solid"/>
                      <a:round/>
                      <a:headEnd type="none" w="med" len="med"/>
                      <a:tailEnd type="none" w="med" len="med"/>
                    </a:lnB>
                    <a:solidFill>
                      <a:srgbClr val="27346F"/>
                    </a:solidFill>
                  </a:tcPr>
                </a:tc>
                <a:extLst>
                  <a:ext uri="{0D108BD9-81ED-4DB2-BD59-A6C34878D82A}">
                    <a16:rowId xmlns:a16="http://schemas.microsoft.com/office/drawing/2014/main" val="2711687438"/>
                  </a:ext>
                </a:extLst>
              </a:tr>
              <a:tr h="685800">
                <a:tc>
                  <a:txBody>
                    <a:bodyPr/>
                    <a:lstStyle/>
                    <a:p>
                      <a:pPr rtl="0" fontAlgn="t"/>
                      <a:r>
                        <a:rPr lang="en-US" sz="2600" b="0" i="0" u="none" strike="noStrike" dirty="0">
                          <a:solidFill>
                            <a:srgbClr val="000000"/>
                          </a:solidFill>
                          <a:effectLst/>
                          <a:latin typeface="Open Sans" panose="020B0606030504020204" pitchFamily="34" charset="0"/>
                        </a:rPr>
                        <a:t>Importance</a:t>
                      </a:r>
                      <a:endParaRPr lang="en-US" sz="2600" b="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30480"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10196"/>
                      </a:srgbClr>
                    </a:solidFill>
                  </a:tcPr>
                </a:tc>
                <a:tc>
                  <a:txBody>
                    <a:bodyPr/>
                    <a:lstStyle/>
                    <a:p>
                      <a:pPr rtl="0" fontAlgn="t"/>
                      <a:r>
                        <a:rPr lang="en-US" sz="2600" b="0" i="0" u="none" strike="noStrike" dirty="0">
                          <a:solidFill>
                            <a:srgbClr val="000000"/>
                          </a:solidFill>
                          <a:effectLst/>
                          <a:latin typeface="Open Sans" panose="020B0606030504020204" pitchFamily="34" charset="0"/>
                        </a:rPr>
                        <a:t>most importantly, primarily, mainly, first, second, third, last, finally</a:t>
                      </a:r>
                      <a:endParaRPr lang="en-US" sz="260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30480"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10196"/>
                      </a:srgbClr>
                    </a:solidFill>
                  </a:tcPr>
                </a:tc>
                <a:extLst>
                  <a:ext uri="{0D108BD9-81ED-4DB2-BD59-A6C34878D82A}">
                    <a16:rowId xmlns:a16="http://schemas.microsoft.com/office/drawing/2014/main" val="2032173742"/>
                  </a:ext>
                </a:extLst>
              </a:tr>
              <a:tr h="685800">
                <a:tc>
                  <a:txBody>
                    <a:bodyPr/>
                    <a:lstStyle/>
                    <a:p>
                      <a:pPr rtl="0" fontAlgn="t"/>
                      <a:r>
                        <a:rPr lang="en-US" sz="2600" b="0" i="0" u="none" strike="noStrike" dirty="0">
                          <a:solidFill>
                            <a:srgbClr val="000000"/>
                          </a:solidFill>
                          <a:effectLst/>
                          <a:latin typeface="Open Sans" panose="020B0606030504020204" pitchFamily="34" charset="0"/>
                        </a:rPr>
                        <a:t>Cause and Effect</a:t>
                      </a:r>
                      <a:endParaRPr lang="en-US" sz="2600" b="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10196"/>
                      </a:srgbClr>
                    </a:solidFill>
                  </a:tcPr>
                </a:tc>
                <a:tc>
                  <a:txBody>
                    <a:bodyPr/>
                    <a:lstStyle/>
                    <a:p>
                      <a:pPr rtl="0" fontAlgn="t"/>
                      <a:r>
                        <a:rPr lang="en-US" sz="2600" b="0" i="0" u="none" strike="noStrike" dirty="0">
                          <a:solidFill>
                            <a:srgbClr val="000000"/>
                          </a:solidFill>
                          <a:effectLst/>
                          <a:latin typeface="Open Sans" panose="020B0606030504020204" pitchFamily="34" charset="0"/>
                        </a:rPr>
                        <a:t>therefore, as a result, since, thus, because</a:t>
                      </a: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10196"/>
                      </a:srgbClr>
                    </a:solidFill>
                  </a:tcPr>
                </a:tc>
                <a:extLst>
                  <a:ext uri="{0D108BD9-81ED-4DB2-BD59-A6C34878D82A}">
                    <a16:rowId xmlns:a16="http://schemas.microsoft.com/office/drawing/2014/main" val="1313377142"/>
                  </a:ext>
                </a:extLst>
              </a:tr>
              <a:tr h="685800">
                <a:tc>
                  <a:txBody>
                    <a:bodyPr/>
                    <a:lstStyle/>
                    <a:p>
                      <a:pPr rtl="0" fontAlgn="t"/>
                      <a:r>
                        <a:rPr lang="en-US" sz="2600" b="0" i="0" u="none" strike="noStrike" dirty="0">
                          <a:solidFill>
                            <a:srgbClr val="000000"/>
                          </a:solidFill>
                          <a:effectLst/>
                          <a:latin typeface="Open Sans" panose="020B0606030504020204" pitchFamily="34" charset="0"/>
                        </a:rPr>
                        <a:t>Connecting Parts</a:t>
                      </a:r>
                      <a:endParaRPr lang="en-US" sz="2600" b="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10196"/>
                      </a:srgbClr>
                    </a:solidFill>
                  </a:tcPr>
                </a:tc>
                <a:tc>
                  <a:txBody>
                    <a:bodyPr/>
                    <a:lstStyle/>
                    <a:p>
                      <a:pPr rtl="0" fontAlgn="t"/>
                      <a:r>
                        <a:rPr lang="en-US" sz="2600" b="0" i="0" u="none" strike="noStrike" dirty="0">
                          <a:solidFill>
                            <a:srgbClr val="000000"/>
                          </a:solidFill>
                          <a:effectLst/>
                          <a:latin typeface="Open Sans" panose="020B0606030504020204" pitchFamily="34" charset="0"/>
                        </a:rPr>
                        <a:t>and, also, additionally, in addition, furthermore, next</a:t>
                      </a:r>
                      <a:endParaRPr lang="en-US" sz="260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10196"/>
                      </a:srgbClr>
                    </a:solidFill>
                  </a:tcPr>
                </a:tc>
                <a:extLst>
                  <a:ext uri="{0D108BD9-81ED-4DB2-BD59-A6C34878D82A}">
                    <a16:rowId xmlns:a16="http://schemas.microsoft.com/office/drawing/2014/main" val="994160275"/>
                  </a:ext>
                </a:extLst>
              </a:tr>
              <a:tr h="685800">
                <a:tc>
                  <a:txBody>
                    <a:bodyPr/>
                    <a:lstStyle/>
                    <a:p>
                      <a:pPr rtl="0" fontAlgn="t"/>
                      <a:r>
                        <a:rPr lang="en-US" sz="2600" b="0" i="0" u="none" strike="noStrike" dirty="0">
                          <a:solidFill>
                            <a:srgbClr val="000000"/>
                          </a:solidFill>
                          <a:effectLst/>
                          <a:latin typeface="Open Sans" panose="020B0606030504020204" pitchFamily="34" charset="0"/>
                        </a:rPr>
                        <a:t>Examples</a:t>
                      </a:r>
                      <a:endParaRPr lang="en-US" sz="2600" b="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10196"/>
                      </a:srgbClr>
                    </a:solidFill>
                  </a:tcPr>
                </a:tc>
                <a:tc>
                  <a:txBody>
                    <a:bodyPr/>
                    <a:lstStyle/>
                    <a:p>
                      <a:pPr rtl="0" fontAlgn="t"/>
                      <a:r>
                        <a:rPr lang="en-US" sz="2600" b="0" i="0" u="none" strike="noStrike" dirty="0">
                          <a:solidFill>
                            <a:srgbClr val="000000"/>
                          </a:solidFill>
                          <a:effectLst/>
                          <a:latin typeface="Open Sans" panose="020B0606030504020204" pitchFamily="34" charset="0"/>
                        </a:rPr>
                        <a:t>for example, such as, for instance</a:t>
                      </a:r>
                      <a:endParaRPr lang="en-US" sz="260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10196"/>
                      </a:srgbClr>
                    </a:solidFill>
                  </a:tcPr>
                </a:tc>
                <a:extLst>
                  <a:ext uri="{0D108BD9-81ED-4DB2-BD59-A6C34878D82A}">
                    <a16:rowId xmlns:a16="http://schemas.microsoft.com/office/drawing/2014/main" val="1901800157"/>
                  </a:ext>
                </a:extLst>
              </a:tr>
              <a:tr h="685800">
                <a:tc>
                  <a:txBody>
                    <a:bodyPr/>
                    <a:lstStyle/>
                    <a:p>
                      <a:pPr rtl="0" fontAlgn="t"/>
                      <a:r>
                        <a:rPr lang="en-US" sz="2600" b="0" i="0" u="none" strike="noStrike" dirty="0">
                          <a:solidFill>
                            <a:srgbClr val="000000"/>
                          </a:solidFill>
                          <a:effectLst/>
                          <a:latin typeface="Open Sans" panose="020B0606030504020204" pitchFamily="34" charset="0"/>
                        </a:rPr>
                        <a:t>Contrast</a:t>
                      </a:r>
                      <a:endParaRPr lang="en-US" sz="2600" b="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10196"/>
                      </a:srgbClr>
                    </a:solidFill>
                  </a:tcPr>
                </a:tc>
                <a:tc>
                  <a:txBody>
                    <a:bodyPr/>
                    <a:lstStyle/>
                    <a:p>
                      <a:pPr rtl="0" fontAlgn="t"/>
                      <a:r>
                        <a:rPr lang="en-US" sz="2600" b="0" i="0" u="none" strike="noStrike" dirty="0">
                          <a:solidFill>
                            <a:srgbClr val="000000"/>
                          </a:solidFill>
                          <a:effectLst/>
                          <a:latin typeface="Open Sans" panose="020B0606030504020204" pitchFamily="34" charset="0"/>
                        </a:rPr>
                        <a:t>on the other hand, however, though, otherwise, yet</a:t>
                      </a:r>
                      <a:endParaRPr lang="en-US" sz="2600" dirty="0">
                        <a:effectLst/>
                      </a:endParaRPr>
                    </a:p>
                  </a:txBody>
                  <a:tcPr marT="91440" marB="91440">
                    <a:lnL w="10157" cap="flat" cmpd="sng" algn="ctr">
                      <a:solidFill>
                        <a:srgbClr val="FFFFFF"/>
                      </a:solidFill>
                      <a:prstDash val="solid"/>
                      <a:round/>
                      <a:headEnd type="none" w="med" len="med"/>
                      <a:tailEnd type="none" w="med" len="med"/>
                    </a:lnL>
                    <a:lnR w="10157" cap="flat" cmpd="sng" algn="ctr">
                      <a:solidFill>
                        <a:srgbClr val="FFFFFF"/>
                      </a:solidFill>
                      <a:prstDash val="solid"/>
                      <a:round/>
                      <a:headEnd type="none" w="med" len="med"/>
                      <a:tailEnd type="none" w="med" len="med"/>
                    </a:lnR>
                    <a:lnT w="10157" cap="flat" cmpd="sng" algn="ctr">
                      <a:solidFill>
                        <a:srgbClr val="FFFFFF"/>
                      </a:solidFill>
                      <a:prstDash val="solid"/>
                      <a:round/>
                      <a:headEnd type="none" w="med" len="med"/>
                      <a:tailEnd type="none" w="med" len="med"/>
                    </a:lnT>
                    <a:lnB w="10157" cap="flat" cmpd="sng" algn="ctr">
                      <a:solidFill>
                        <a:srgbClr val="FFFFFF"/>
                      </a:solidFill>
                      <a:prstDash val="solid"/>
                      <a:round/>
                      <a:headEnd type="none" w="med" len="med"/>
                      <a:tailEnd type="none" w="med" len="med"/>
                    </a:lnB>
                    <a:solidFill>
                      <a:srgbClr val="27346F">
                        <a:alpha val="10196"/>
                      </a:srgbClr>
                    </a:solidFill>
                  </a:tcPr>
                </a:tc>
                <a:extLst>
                  <a:ext uri="{0D108BD9-81ED-4DB2-BD59-A6C34878D82A}">
                    <a16:rowId xmlns:a16="http://schemas.microsoft.com/office/drawing/2014/main" val="2846048888"/>
                  </a:ext>
                </a:extLst>
              </a:tr>
            </a:tbl>
          </a:graphicData>
        </a:graphic>
      </p:graphicFrame>
    </p:spTree>
    <p:extLst>
      <p:ext uri="{BB962C8B-B14F-4D97-AF65-F5344CB8AC3E}">
        <p14:creationId xmlns:p14="http://schemas.microsoft.com/office/powerpoint/2010/main" val="36000701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AAER Theme 2-29-24">
  <a:themeElements>
    <a:clrScheme name="PAAER">
      <a:dk1>
        <a:sysClr val="windowText" lastClr="000000"/>
      </a:dk1>
      <a:lt1>
        <a:sysClr val="window" lastClr="FFFFFF"/>
      </a:lt1>
      <a:dk2>
        <a:srgbClr val="44546A"/>
      </a:dk2>
      <a:lt2>
        <a:srgbClr val="E7E6E6"/>
      </a:lt2>
      <a:accent1>
        <a:srgbClr val="2E6EB7"/>
      </a:accent1>
      <a:accent2>
        <a:srgbClr val="A2CB4F"/>
      </a:accent2>
      <a:accent3>
        <a:srgbClr val="27346F"/>
      </a:accent3>
      <a:accent4>
        <a:srgbClr val="F15F22"/>
      </a:accent4>
      <a:accent5>
        <a:srgbClr val="FBAB18"/>
      </a:accent5>
      <a:accent6>
        <a:srgbClr val="000000"/>
      </a:accent6>
      <a:hlink>
        <a:srgbClr val="0563C1"/>
      </a:hlink>
      <a:folHlink>
        <a:srgbClr val="954F72"/>
      </a:folHlink>
    </a:clrScheme>
    <a:fontScheme name="PAAER Documents">
      <a:majorFont>
        <a:latin typeface="Robot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ER Theme 2-29-24" id="{AB76F043-16FA-4580-85AA-72DCF1289633}" vid="{B95618E9-8A1D-4372-9C68-908023BA5804}"/>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3769</TotalTime>
  <Words>1417</Words>
  <Application>Microsoft Office PowerPoint</Application>
  <PresentationFormat>Widescreen</PresentationFormat>
  <Paragraphs>140</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Roboto Black</vt:lpstr>
      <vt:lpstr>Roboto</vt:lpstr>
      <vt:lpstr>Arial</vt:lpstr>
      <vt:lpstr>Calibri</vt:lpstr>
      <vt:lpstr>Source Sans Pro</vt:lpstr>
      <vt:lpstr>Open Sans</vt:lpstr>
      <vt:lpstr>PAAER Theme 2-29-24</vt:lpstr>
      <vt:lpstr>Extended Response Lesson 4  GED® Exam</vt:lpstr>
      <vt:lpstr>Learning Goals</vt:lpstr>
      <vt:lpstr>Extended Response Review</vt:lpstr>
      <vt:lpstr>Your Background Knowledge </vt:lpstr>
      <vt:lpstr>Step 3: Writing the Extended Response</vt:lpstr>
      <vt:lpstr>Writing the Extended Response</vt:lpstr>
      <vt:lpstr>Organizing the Extended Response</vt:lpstr>
      <vt:lpstr>Tips for Writing Paragraphs</vt:lpstr>
      <vt:lpstr>Transition Words and Phrases</vt:lpstr>
      <vt:lpstr>Organizing the GED® Extended Response (Essay) Worksheet: Part 4</vt:lpstr>
      <vt:lpstr>Share – Organizing the GED® Extended Response (Essay) Worksheet: Part 4</vt:lpstr>
      <vt:lpstr>Example – Organizing the GED® Extended Response (Essay) Worksheet: Part 4</vt:lpstr>
      <vt:lpstr>Organizing the GED® Extended Response (Essay) Worksheet: Part 5A</vt:lpstr>
      <vt:lpstr>Share – Organizing the GED® Extended Response (Essay) Worksheet: Part 5A</vt:lpstr>
      <vt:lpstr>Review </vt:lpstr>
      <vt:lpstr>What’s Next?</vt:lpstr>
      <vt:lpstr>Additional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mjmanfred</dc:creator>
  <cp:lastModifiedBy>Matt Manfred</cp:lastModifiedBy>
  <cp:revision>12</cp:revision>
  <dcterms:created xsi:type="dcterms:W3CDTF">2023-09-23T14:48:19Z</dcterms:created>
  <dcterms:modified xsi:type="dcterms:W3CDTF">2025-02-06T20:19:47Z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