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18"/>
  </p:notesMasterIdLst>
  <p:sldIdLst>
    <p:sldId id="279" r:id="rId2"/>
    <p:sldId id="280" r:id="rId3"/>
    <p:sldId id="281" r:id="rId4"/>
    <p:sldId id="282" r:id="rId5"/>
    <p:sldId id="328" r:id="rId6"/>
    <p:sldId id="326" r:id="rId7"/>
    <p:sldId id="330" r:id="rId8"/>
    <p:sldId id="331" r:id="rId9"/>
    <p:sldId id="283" r:id="rId10"/>
    <p:sldId id="333" r:id="rId11"/>
    <p:sldId id="334" r:id="rId12"/>
    <p:sldId id="332" r:id="rId13"/>
    <p:sldId id="335" r:id="rId14"/>
    <p:sldId id="327" r:id="rId15"/>
    <p:sldId id="323" r:id="rId16"/>
    <p:sldId id="324" r:id="rId17"/>
  </p:sldIdLst>
  <p:sldSz cx="12192000" cy="6858000"/>
  <p:notesSz cx="6858000" cy="9144000"/>
  <p:embeddedFontLst>
    <p:embeddedFont>
      <p:font typeface="Open Sans" panose="020B0606030504020204" pitchFamily="34" charset="0"/>
      <p:regular r:id="rId19"/>
      <p:bold r:id="rId20"/>
      <p:italic r:id="rId21"/>
      <p:boldItalic r:id="rId22"/>
    </p:embeddedFont>
    <p:embeddedFont>
      <p:font typeface="Roboto" panose="02000000000000000000" pitchFamily="2" charset="0"/>
      <p:regular r:id="rId23"/>
      <p:bold r:id="rId24"/>
      <p:italic r:id="rId25"/>
      <p:boldItalic r:id="rId26"/>
    </p:embeddedFont>
    <p:embeddedFont>
      <p:font typeface="Roboto Black" panose="02000000000000000000" pitchFamily="2" charset="0"/>
      <p:bold r:id="rId27"/>
      <p:boldItalic r:id="rId28"/>
    </p:embeddedFont>
    <p:embeddedFont>
      <p:font typeface="Source Sans Pro" panose="020B0503030403020204"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gycnmhzz8yAx1iDHbeYDXQSz63/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89371D-0DA2-8BA0-1A07-F4F16B21A4EA}" name="Staci VanArt" initials="SV" userId="S::svanart@iu11.org::eacf06f6-97a6-46ac-bc5f-3ebf0c400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46F"/>
    <a:srgbClr val="2E6E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455E5-E831-4B01-87F0-999D99CF588F}" v="451" dt="2024-12-04T13:51:21.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8" d="100"/>
          <a:sy n="68" d="100"/>
        </p:scale>
        <p:origin x="84" y="132"/>
      </p:cViewPr>
      <p:guideLst/>
    </p:cSldViewPr>
  </p:slideViewPr>
  <p:outlineViewPr>
    <p:cViewPr>
      <p:scale>
        <a:sx n="33" d="100"/>
        <a:sy n="33" d="100"/>
      </p:scale>
      <p:origin x="0" y="-178"/>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51"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3.fntdata"/><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font" Target="fonts/font14.fntdata"/><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57" Type="http://schemas.microsoft.com/office/2018/10/relationships/authors" Target="author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font" Target="fonts/font13.fntdata"/><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 Id="rId56"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ged.com/wp-content/uploads/extended_response_classroom_practice.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endParaRPr lang="en-US" sz="12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3198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BBA40-2D70-0217-8FBA-23BD2B4CDA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92DD35-14C6-F191-7588-BED687A978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0ABBF4-CDF9-99D3-4EE9-718B27705D55}"/>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Ask for a few students/groups to share their claim and the supporting evidence.</a:t>
            </a:r>
          </a:p>
        </p:txBody>
      </p:sp>
      <p:sp>
        <p:nvSpPr>
          <p:cNvPr id="4" name="Slide Number Placeholder 3">
            <a:extLst>
              <a:ext uri="{FF2B5EF4-FFF2-40B4-BE49-F238E27FC236}">
                <a16:creationId xmlns:a16="http://schemas.microsoft.com/office/drawing/2014/main" id="{E17609A6-8D6A-3AA8-75B9-A201F447AA4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4097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F9B52-7291-876D-518C-3DBAA5FC1B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D6737E-502A-98BF-17A8-0CEB51C581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8E7CEB-3C4B-D2A8-86EF-4159B86F56A5}"/>
              </a:ext>
            </a:extLst>
          </p:cNvPr>
          <p:cNvSpPr>
            <a:spLocks noGrp="1"/>
          </p:cNvSpPr>
          <p:nvPr>
            <p:ph type="body" idx="1"/>
          </p:nvPr>
        </p:nvSpPr>
        <p:spPr/>
        <p:txBody>
          <a:bodyPr/>
          <a:lstStyle/>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Teacher should show a completed example of how a claim could be made that the supporting argument had better evidence.</a:t>
            </a:r>
          </a:p>
        </p:txBody>
      </p:sp>
      <p:sp>
        <p:nvSpPr>
          <p:cNvPr id="4" name="Slide Number Placeholder 3">
            <a:extLst>
              <a:ext uri="{FF2B5EF4-FFF2-40B4-BE49-F238E27FC236}">
                <a16:creationId xmlns:a16="http://schemas.microsoft.com/office/drawing/2014/main" id="{D839DAC5-3546-5393-1003-EEF4593E987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3902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4DB79-4FCC-1EB9-9DCE-BF01C22407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0A8B8F-EFD6-A8B5-E3AE-C7597092F1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27B670-D5BA-E89A-D014-043DBD79F8A8}"/>
              </a:ext>
            </a:extLst>
          </p:cNvPr>
          <p:cNvSpPr>
            <a:spLocks noGrp="1"/>
          </p:cNvSpPr>
          <p:nvPr>
            <p:ph type="body" idx="1"/>
          </p:nvPr>
        </p:nvSpPr>
        <p:spPr/>
        <p:txBody>
          <a:bodyPr/>
          <a:lstStyle/>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Teacher should show a completed example of how a claim could be made that the opposing argument had better evidence. Reinforce that there is not always a clear answer! Sometimes a claim can be made for either side. Often, there is valid evidence presented by both sides.</a:t>
            </a:r>
          </a:p>
        </p:txBody>
      </p:sp>
      <p:sp>
        <p:nvSpPr>
          <p:cNvPr id="4" name="Slide Number Placeholder 3">
            <a:extLst>
              <a:ext uri="{FF2B5EF4-FFF2-40B4-BE49-F238E27FC236}">
                <a16:creationId xmlns:a16="http://schemas.microsoft.com/office/drawing/2014/main" id="{3B279A1B-B470-072A-1E53-85D3FD472D0F}"/>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8582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F17CA-E5BB-4A32-94B6-B47BE6C4C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E98745-2B2E-A203-8CA0-A1492112D6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6DAFA8-B351-8D5F-4079-329B2794C116}"/>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2C26D5AF-717F-4E4E-DBF1-84C01B90188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1604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227FA-2C0E-8659-6E37-CAF0FE6384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5D82AC-1601-A07C-F1D1-CA560F54BE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23C13B-4C26-9860-9B41-20F62EAA888E}"/>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5F5D05FB-9E05-E790-9F39-5DB27C06F381}"/>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4865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2FB0E-64B8-F5B3-A3C3-321F8D616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9C656-EC41-D99E-3E38-684C219412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464412-BFDD-6EAB-7612-B8BDC9E07E14}"/>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If students need additional practice teachers could select another article or articles that present an argument, make a copy of the Organizing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Extended Response (Essay) worksheet, and ask students to read the article and complete Part 2 for both sides of the argument presented.</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Additional practice prompts, passages from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testing service: </a:t>
            </a:r>
            <a:r>
              <a:rPr lang="en-US" sz="1200" b="0" i="0" u="sng" strike="noStrike" dirty="0">
                <a:solidFill>
                  <a:srgbClr val="0563C1"/>
                </a:solidFill>
                <a:effectLst/>
                <a:latin typeface="Source Sans Pro" panose="020B0503030403020204" pitchFamily="34" charset="0"/>
                <a:ea typeface="Source Sans Pro" panose="020B0503030403020204" pitchFamily="34" charset="0"/>
                <a:hlinkClick r:id="rId3"/>
              </a:rPr>
              <a:t>https://ged.com/wp-content/uploads/extended_response_classroom_practice.pdf</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(just ensure that you don’t assign the same prompt/passage if using one of them for the summative assessment). </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Grammar instruction and practice: https://www.khanacademy.org/humanities/grammar</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795E43D0-50FB-4D44-70A2-910942DB4C2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460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2510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1" dirty="0">
                <a:latin typeface="Source Sans Pro" panose="020B0503030403020204" pitchFamily="34" charset="0"/>
                <a:ea typeface="Source Sans Pro" panose="020B0503030403020204" pitchFamily="34" charset="0"/>
              </a:rPr>
              <a:t>What is a claim?</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sz="1200" dirty="0">
                <a:latin typeface="Source Sans Pro" panose="020B0503030403020204" pitchFamily="34" charset="0"/>
                <a:ea typeface="Source Sans Pro" panose="020B0503030403020204" pitchFamily="34" charset="0"/>
              </a:rPr>
              <a:t>The GED</a:t>
            </a:r>
            <a:r>
              <a:rPr lang="en-US" sz="1200" baseline="30000" dirty="0">
                <a:latin typeface="Source Sans Pro" panose="020B0503030403020204" pitchFamily="34" charset="0"/>
                <a:ea typeface="Source Sans Pro" panose="020B0503030403020204" pitchFamily="34" charset="0"/>
              </a:rPr>
              <a:t>® </a:t>
            </a:r>
            <a:r>
              <a:rPr lang="en-US" sz="1200" baseline="0" dirty="0">
                <a:latin typeface="Source Sans Pro" panose="020B0503030403020204" pitchFamily="34" charset="0"/>
                <a:ea typeface="Source Sans Pro" panose="020B0503030403020204" pitchFamily="34" charset="0"/>
              </a:rPr>
              <a:t>defines a claim as an assertion of something as fact.</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sz="1200" baseline="0" dirty="0">
                <a:latin typeface="Source Sans Pro" panose="020B0503030403020204" pitchFamily="34" charset="0"/>
                <a:ea typeface="Source Sans Pro" panose="020B0503030403020204" pitchFamily="34" charset="0"/>
              </a:rPr>
              <a:t>An assertion is a statement made in an arguments.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sz="1200" baseline="0" dirty="0">
                <a:latin typeface="Source Sans Pro" panose="020B0503030403020204" pitchFamily="34" charset="0"/>
                <a:ea typeface="Source Sans Pro" panose="020B0503030403020204" pitchFamily="34" charset="0"/>
              </a:rPr>
              <a:t>Every well-constructed argument has a claim.</a:t>
            </a:r>
            <a:endParaRPr lang="en-US" sz="1200" baseline="300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3351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3986-C744-6C69-4357-7102427D8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3D0F43-7FF7-0156-3C7B-0AE1D6F98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062695-586B-819C-C016-48E0E92E558C}"/>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Students often think that one side is better than the other and will ask, "Which side is correct?” It is important for students to understand that either side can be better supported. It’s all in how the side is “argued with evidence.” However, if one side obviously has stronger evidence, it will be much easier to write the extended essay effectively if they take that position.  </a:t>
            </a: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It’s also important to emphasize that students need to present evidence from both sides of the argument (NOT just the one they selected as being stronger). </a:t>
            </a:r>
          </a:p>
        </p:txBody>
      </p:sp>
      <p:sp>
        <p:nvSpPr>
          <p:cNvPr id="4" name="Slide Number Placeholder 3">
            <a:extLst>
              <a:ext uri="{FF2B5EF4-FFF2-40B4-BE49-F238E27FC236}">
                <a16:creationId xmlns:a16="http://schemas.microsoft.com/office/drawing/2014/main" id="{8ACF72F7-C6CE-D594-42DE-6BDC83A0FBD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28305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DC285-9F09-FA29-18FE-2DCE461849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261416-B328-3147-610E-BE33A72CD3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48FF0-3927-3C3F-0DEE-E894B289E2F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Questions to </a:t>
            </a:r>
            <a:r>
              <a:rPr lang="en-US" sz="1200" b="0" i="0" u="none" strike="noStrike">
                <a:solidFill>
                  <a:srgbClr val="000000"/>
                </a:solidFill>
                <a:effectLst/>
                <a:latin typeface="Source Sans Pro" panose="020B0503030403020204" pitchFamily="34" charset="0"/>
                <a:ea typeface="Source Sans Pro" panose="020B0503030403020204" pitchFamily="34" charset="0"/>
              </a:rPr>
              <a:t>consider: once </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one student states one side is stronger with reasons, ask if anyone selected the other side and what their reasons were. Reinforce that there is not a correct answer. The key is to take a position and defend it with evidence provided by the author. </a:t>
            </a:r>
          </a:p>
        </p:txBody>
      </p:sp>
      <p:sp>
        <p:nvSpPr>
          <p:cNvPr id="4" name="Slide Number Placeholder 3">
            <a:extLst>
              <a:ext uri="{FF2B5EF4-FFF2-40B4-BE49-F238E27FC236}">
                <a16:creationId xmlns:a16="http://schemas.microsoft.com/office/drawing/2014/main" id="{C8FB619E-DEFC-6C44-B74D-60ACEC0146F5}"/>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3205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84200-7DCC-9668-87B0-A2970CE8C5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5E39C6-C93B-5E61-702B-C950EF28A3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791C3-D54B-FC38-B356-65982067CCAC}"/>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16987175-31EC-6D12-317A-34A1AC74E6B0}"/>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2188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823CD-89F4-EDCC-DA94-8E5865D7C8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7B82D3-D49D-A72D-05BF-0DDB7D39C1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23E238-8D61-CC56-CE0C-B8C8305F94DF}"/>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Students often have difficulty in writing a claim. One way to help students hone their skills at writing claims is to use writing frames. This allows the students to focus on the elements from the text that highlight the claim. Display this when students are working on Part 3 of their GED</a:t>
            </a:r>
            <a:r>
              <a:rPr lang="en-US" sz="1200" b="0" i="0" u="none" strike="noStrike" baseline="30000" dirty="0">
                <a:solidFill>
                  <a:srgbClr val="0563C1"/>
                </a:solidFill>
                <a:effectLst/>
                <a:latin typeface="Source Sans Pro" panose="020B0503030403020204" pitchFamily="34" charset="0"/>
                <a:ea typeface="Source Sans Pro" panose="020B0503030403020204" pitchFamily="34" charset="0"/>
              </a:rPr>
              <a:t>®</a:t>
            </a:r>
            <a:r>
              <a:rPr lang="en-US" sz="1200" b="0" i="0" u="none" strike="noStrike" dirty="0">
                <a:solidFill>
                  <a:srgbClr val="0563C1"/>
                </a:solidFill>
                <a:effectLst/>
                <a:latin typeface="Source Sans Pro" panose="020B0503030403020204" pitchFamily="34" charset="0"/>
                <a:ea typeface="Source Sans Pro" panose="020B0503030403020204" pitchFamily="34" charset="0"/>
              </a:rPr>
              <a:t> Extended Response Worksheet.</a:t>
            </a: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(Reference: GED</a:t>
            </a:r>
            <a:r>
              <a:rPr lang="en-US" sz="1200" b="0" i="0" u="none" strike="noStrike" baseline="30000" dirty="0">
                <a:solidFill>
                  <a:srgbClr val="0563C1"/>
                </a:solidFill>
                <a:effectLst/>
                <a:latin typeface="Source Sans Pro" panose="020B0503030403020204" pitchFamily="34" charset="0"/>
                <a:ea typeface="Source Sans Pro" panose="020B0503030403020204" pitchFamily="34" charset="0"/>
              </a:rPr>
              <a:t>®</a:t>
            </a:r>
            <a:r>
              <a:rPr lang="en-US" sz="1200" b="0" i="0" u="none" strike="noStrike" dirty="0">
                <a:solidFill>
                  <a:srgbClr val="0563C1"/>
                </a:solidFill>
                <a:effectLst/>
                <a:latin typeface="Source Sans Pro" panose="020B0503030403020204" pitchFamily="34" charset="0"/>
                <a:ea typeface="Source Sans Pro" panose="020B0503030403020204" pitchFamily="34" charset="0"/>
              </a:rPr>
              <a:t> Testing Service)</a:t>
            </a: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E90434C5-CBDA-62A0-1E84-53686EA19CD6}"/>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58345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Teacher should demonstrate how students might approach writing a claim for the supporting side. Then, facilitate a discussion and ask students for ideas about how to write a claim for the opposing side.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6016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EBEE1-6C6E-0126-8F5E-62FC14C4FB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BD740C-2C1C-15CD-E5D2-8D41AD4E8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3578E2-22FB-E727-EC41-1421FE7BC44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There is a lot of evidence for both sides of the argument. As you look at both sides again, which side do you feel is better supported? Identify which side you feel is better supported and write your decision. Next, provide three reasons why you selected that side.</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1" u="none" strike="noStrike" dirty="0">
                <a:solidFill>
                  <a:srgbClr val="000000"/>
                </a:solidFill>
                <a:effectLst/>
                <a:latin typeface="Source Sans Pro" panose="020B0503030403020204" pitchFamily="34" charset="0"/>
                <a:ea typeface="Source Sans Pro" panose="020B0503030403020204" pitchFamily="34" charset="0"/>
              </a:rPr>
              <a:t>Note: Have participants share their decisions with the group. The next two slides provide samples of claims for both sides which can be used to support the classwork.</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3F4F2FFB-D168-5466-5B5B-48A16FCABAC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5630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a:t>Click icon to add SmartArt graphic</a:t>
            </a:r>
            <a:endParaRPr lang="en-US" dirty="0"/>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a:t>Click icon to add SmartArt graphic</a:t>
            </a:r>
            <a:endParaRPr lang="en-US" dirty="0"/>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a:solidFill>
                  <a:schemeClr val="bg1"/>
                </a:solidFill>
                <a:latin typeface="Roboto" panose="02000000000000000000" pitchFamily="2" charset="0"/>
                <a:ea typeface="Roboto" panose="02000000000000000000" pitchFamily="2" charset="0"/>
              </a:rPr>
              <a:t>4</a:t>
            </a:r>
            <a:endParaRPr lang="en-US" sz="3600" b="1" i="0" dirty="0">
              <a:solidFill>
                <a:schemeClr val="bg1"/>
              </a:solidFill>
              <a:latin typeface="Roboto" panose="02000000000000000000" pitchFamily="2" charset="0"/>
              <a:ea typeface="Roboto" panose="02000000000000000000" pitchFamily="2" charset="0"/>
            </a:endParaRP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a:t>Click icon to add SmartArt graphic</a:t>
            </a:r>
            <a:endParaRPr lang="en-US" dirty="0"/>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a:t>Click icon to add picture</a:t>
            </a:r>
            <a:endParaRPr lang="en-US" dirty="0"/>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khanacademy.org/humanities/grammar"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hyperlink" Target="https://www.typing.com/student/less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Extended Response</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3</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GED</a:t>
            </a:r>
            <a:r>
              <a:rPr kumimoji="0" lang="en-US" sz="4800" b="1" i="0" u="none" strike="noStrike" kern="1200" cap="none" spc="0" normalizeH="0" baseline="30000" noProof="0" dirty="0">
                <a:ln>
                  <a:noFill/>
                </a:ln>
                <a:solidFill>
                  <a:srgbClr val="27346F"/>
                </a:solidFill>
                <a:effectLst/>
                <a:uLnTx/>
                <a:uFillTx/>
                <a:latin typeface="+mj-lt"/>
                <a:ea typeface="+mn-ea"/>
                <a:cs typeface="Arial" panose="020B0604020202020204" pitchFamily="34" charset="0"/>
                <a:sym typeface="Arial"/>
              </a:rPr>
              <a:t>®</a:t>
            </a: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 Exam</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34A0C-7598-F864-FD74-60CA3EA886D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A303714-6E1E-863F-F077-117CF46D76D3}"/>
              </a:ext>
            </a:extLst>
          </p:cNvPr>
          <p:cNvSpPr txBox="1">
            <a:spLocks noGrp="1"/>
          </p:cNvSpPr>
          <p:nvPr>
            <p:ph type="title" idx="4294967295"/>
          </p:nvPr>
        </p:nvSpPr>
        <p:spPr>
          <a:xfrm>
            <a:off x="432000" y="882901"/>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3</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9" name="Rectangle 8">
            <a:extLst>
              <a:ext uri="{FF2B5EF4-FFF2-40B4-BE49-F238E27FC236}">
                <a16:creationId xmlns:a16="http://schemas.microsoft.com/office/drawing/2014/main" id="{2613D954-B2BF-8E6B-92DD-C67BA8B29456}"/>
              </a:ext>
            </a:extLst>
          </p:cNvPr>
          <p:cNvSpPr/>
          <p:nvPr/>
        </p:nvSpPr>
        <p:spPr>
          <a:xfrm>
            <a:off x="365760" y="1865870"/>
            <a:ext cx="11340000" cy="3308558"/>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2800" b="1" dirty="0">
                <a:solidFill>
                  <a:schemeClr val="bg1"/>
                </a:solidFill>
              </a:rPr>
              <a:t>Directions: </a:t>
            </a:r>
            <a:r>
              <a:rPr lang="en-US" sz="2800" dirty="0">
                <a:solidFill>
                  <a:schemeClr val="bg1"/>
                </a:solidFill>
              </a:rPr>
              <a:t>Complete Part 3 of the Organizing the GED® Extended Response.</a:t>
            </a:r>
          </a:p>
          <a:p>
            <a:endParaRPr lang="en-US" sz="2800" dirty="0">
              <a:solidFill>
                <a:schemeClr val="bg1"/>
              </a:solidFill>
            </a:endParaRPr>
          </a:p>
          <a:p>
            <a:r>
              <a:rPr lang="en-US" sz="2800" dirty="0">
                <a:solidFill>
                  <a:schemeClr val="bg1"/>
                </a:solidFill>
              </a:rPr>
              <a:t>Now it’s your turn to write a claim (the argument you think is better supported) and provide three reasons. Include supporting evidence with each reason. </a:t>
            </a:r>
            <a:r>
              <a:rPr lang="en-US" sz="2800" b="1" dirty="0">
                <a:solidFill>
                  <a:schemeClr val="bg1"/>
                </a:solidFill>
              </a:rPr>
              <a:t>Be sure to include evidence from both sides of the argument.</a:t>
            </a:r>
          </a:p>
        </p:txBody>
      </p:sp>
    </p:spTree>
    <p:extLst>
      <p:ext uri="{BB962C8B-B14F-4D97-AF65-F5344CB8AC3E}">
        <p14:creationId xmlns:p14="http://schemas.microsoft.com/office/powerpoint/2010/main" val="316897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BE367-983E-47AB-D46A-CEE06C27D6A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379389EC-1635-7997-AB7D-0246990E509B}"/>
              </a:ext>
            </a:extLst>
          </p:cNvPr>
          <p:cNvSpPr txBox="1">
            <a:spLocks noGrp="1"/>
          </p:cNvSpPr>
          <p:nvPr>
            <p:ph type="title" idx="4294967295"/>
          </p:nvPr>
        </p:nvSpPr>
        <p:spPr>
          <a:xfrm>
            <a:off x="432000" y="752238"/>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3</a:t>
            </a:r>
          </a:p>
        </p:txBody>
      </p:sp>
      <p:sp>
        <p:nvSpPr>
          <p:cNvPr id="4" name="TextBox 3">
            <a:extLst>
              <a:ext uri="{FF2B5EF4-FFF2-40B4-BE49-F238E27FC236}">
                <a16:creationId xmlns:a16="http://schemas.microsoft.com/office/drawing/2014/main" id="{4F208A7F-B845-2250-56C5-CD46C46C14E8}"/>
              </a:ext>
            </a:extLst>
          </p:cNvPr>
          <p:cNvSpPr txBox="1"/>
          <p:nvPr/>
        </p:nvSpPr>
        <p:spPr>
          <a:xfrm>
            <a:off x="432000" y="1734105"/>
            <a:ext cx="11339999" cy="1205458"/>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What is your claim?</a:t>
            </a:r>
          </a:p>
          <a:p>
            <a:pPr marL="457200" indent="-457200" rtl="0" fontAlgn="base">
              <a:spcBef>
                <a:spcPts val="1000"/>
              </a:spcBef>
              <a:buFont typeface="Arial" panose="020B0604020202020204" pitchFamily="34" charset="0"/>
              <a:buChar char="•"/>
            </a:pPr>
            <a:r>
              <a:rPr lang="en-US" sz="3200" dirty="0">
                <a:latin typeface="+mn-lt"/>
              </a:rPr>
              <a:t>What is the supporting evidence?</a:t>
            </a:r>
            <a:endParaRPr lang="en-US" sz="3200" b="0" i="0" u="none" strike="noStrike" dirty="0">
              <a:solidFill>
                <a:srgbClr val="000000"/>
              </a:solidFill>
              <a:effectLst/>
              <a:latin typeface="+mn-lt"/>
            </a:endParaRPr>
          </a:p>
        </p:txBody>
      </p:sp>
    </p:spTree>
    <p:extLst>
      <p:ext uri="{BB962C8B-B14F-4D97-AF65-F5344CB8AC3E}">
        <p14:creationId xmlns:p14="http://schemas.microsoft.com/office/powerpoint/2010/main" val="3135091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3D023-F1BA-BF5A-F860-3EF51B3D2E7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F0E51C0-0C39-01D9-1853-BAEEF22C82D6}"/>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Example One</a:t>
            </a:r>
          </a:p>
        </p:txBody>
      </p:sp>
      <p:graphicFrame>
        <p:nvGraphicFramePr>
          <p:cNvPr id="5" name="Table 4">
            <a:extLst>
              <a:ext uri="{FF2B5EF4-FFF2-40B4-BE49-F238E27FC236}">
                <a16:creationId xmlns:a16="http://schemas.microsoft.com/office/drawing/2014/main" id="{A07DA7B5-4273-DBC1-97A0-B5EFE4FDE86F}"/>
              </a:ext>
            </a:extLst>
          </p:cNvPr>
          <p:cNvGraphicFramePr>
            <a:graphicFrameLocks noGrp="1"/>
          </p:cNvGraphicFramePr>
          <p:nvPr>
            <p:extLst>
              <p:ext uri="{D42A27DB-BD31-4B8C-83A1-F6EECF244321}">
                <p14:modId xmlns:p14="http://schemas.microsoft.com/office/powerpoint/2010/main" val="3176791034"/>
              </p:ext>
            </p:extLst>
          </p:nvPr>
        </p:nvGraphicFramePr>
        <p:xfrm>
          <a:off x="431999" y="1377863"/>
          <a:ext cx="11340000" cy="4589800"/>
        </p:xfrm>
        <a:graphic>
          <a:graphicData uri="http://schemas.openxmlformats.org/drawingml/2006/table">
            <a:tbl>
              <a:tblPr firstRow="1">
                <a:tableStyleId>{5C22544A-7EE6-4342-B048-85BDC9FD1C3A}</a:tableStyleId>
              </a:tblPr>
              <a:tblGrid>
                <a:gridCol w="2849083">
                  <a:extLst>
                    <a:ext uri="{9D8B030D-6E8A-4147-A177-3AD203B41FA5}">
                      <a16:colId xmlns:a16="http://schemas.microsoft.com/office/drawing/2014/main" val="3288039097"/>
                    </a:ext>
                  </a:extLst>
                </a:gridCol>
                <a:gridCol w="8490917">
                  <a:extLst>
                    <a:ext uri="{9D8B030D-6E8A-4147-A177-3AD203B41FA5}">
                      <a16:colId xmlns:a16="http://schemas.microsoft.com/office/drawing/2014/main" val="99935747"/>
                    </a:ext>
                  </a:extLst>
                </a:gridCol>
              </a:tblGrid>
              <a:tr h="579851">
                <a:tc>
                  <a:txBody>
                    <a:bodyPr/>
                    <a:lstStyle/>
                    <a:p>
                      <a:r>
                        <a:rPr lang="en-US" sz="2800" dirty="0">
                          <a:latin typeface="+mn-lt"/>
                        </a:rPr>
                        <a:t>Claim (Decision)</a:t>
                      </a:r>
                      <a:endParaRPr lang="en-US" sz="2800" b="1" dirty="0">
                        <a:latin typeface="+mn-lt"/>
                      </a:endParaRPr>
                    </a:p>
                  </a:txBody>
                  <a:tcPr>
                    <a:solidFill>
                      <a:srgbClr val="27346F"/>
                    </a:solidFill>
                  </a:tcPr>
                </a:tc>
                <a:tc>
                  <a:txBody>
                    <a:bodyPr/>
                    <a:lstStyle/>
                    <a:p>
                      <a:r>
                        <a:rPr lang="en-US" sz="2800" dirty="0"/>
                        <a:t>Information</a:t>
                      </a:r>
                      <a:endParaRPr sz="2800" dirty="0"/>
                    </a:p>
                  </a:txBody>
                  <a:tcPr>
                    <a:solidFill>
                      <a:srgbClr val="27346F"/>
                    </a:solidFill>
                  </a:tcPr>
                </a:tc>
                <a:extLst>
                  <a:ext uri="{0D108BD9-81ED-4DB2-BD59-A6C34878D82A}">
                    <a16:rowId xmlns:a16="http://schemas.microsoft.com/office/drawing/2014/main" val="1885626628"/>
                  </a:ext>
                </a:extLst>
              </a:tr>
              <a:tr h="426360">
                <a:tc>
                  <a:txBody>
                    <a:bodyPr/>
                    <a:lstStyle/>
                    <a:p>
                      <a:pPr rtl="0" fontAlgn="t"/>
                      <a:r>
                        <a:rPr lang="en-US" sz="2000" b="1" i="0" u="none" strike="noStrike" dirty="0">
                          <a:solidFill>
                            <a:schemeClr val="tx1"/>
                          </a:solidFill>
                          <a:effectLst/>
                          <a:latin typeface="+mn-lt"/>
                        </a:rPr>
                        <a:t>Reason 1</a:t>
                      </a: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996568919"/>
                  </a:ext>
                </a:extLst>
              </a:tr>
              <a:tr h="840389">
                <a:tc>
                  <a:txBody>
                    <a:bodyPr/>
                    <a:lstStyle/>
                    <a:p>
                      <a:pPr rtl="0" fontAlgn="t"/>
                      <a:r>
                        <a:rPr lang="en-US" sz="2000" b="1" i="0" u="none" strike="noStrike" dirty="0">
                          <a:solidFill>
                            <a:schemeClr val="tx1"/>
                          </a:solidFill>
                          <a:effectLst/>
                          <a:latin typeface="+mn-lt"/>
                        </a:rPr>
                        <a:t>Supporting Evidence</a:t>
                      </a:r>
                      <a:endParaRPr lang="en-US" sz="2000" dirty="0">
                        <a:solidFill>
                          <a:schemeClr val="tx1"/>
                        </a:solidFill>
                        <a:effectLst/>
                        <a:latin typeface="+mn-lt"/>
                      </a:endParaRP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797038265"/>
                  </a:ext>
                </a:extLst>
              </a:tr>
              <a:tr h="450153">
                <a:tc>
                  <a:txBody>
                    <a:bodyPr/>
                    <a:lstStyle/>
                    <a:p>
                      <a:pPr rtl="0" fontAlgn="t"/>
                      <a:r>
                        <a:rPr lang="en-US" sz="2000" b="1" i="0" u="none" strike="noStrike" dirty="0">
                          <a:solidFill>
                            <a:schemeClr val="tx1"/>
                          </a:solidFill>
                          <a:effectLst/>
                          <a:latin typeface="+mn-lt"/>
                        </a:rPr>
                        <a:t>Reason 2</a:t>
                      </a:r>
                      <a:endParaRPr lang="en-US" sz="2000" dirty="0">
                        <a:solidFill>
                          <a:schemeClr val="tx1"/>
                        </a:solidFill>
                        <a:effectLst/>
                        <a:latin typeface="+mn-lt"/>
                      </a:endParaRPr>
                    </a:p>
                  </a:txBody>
                  <a:tcPr marL="76200" marR="76200" marT="38100" marB="38100"/>
                </a:tc>
                <a:tc>
                  <a:txBody>
                    <a:bodyPr/>
                    <a:lstStyle/>
                    <a:p>
                      <a:pPr rtl="0" fontAlgn="t"/>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3571309087"/>
                  </a:ext>
                </a:extLst>
              </a:tr>
              <a:tr h="868461">
                <a:tc>
                  <a:txBody>
                    <a:bodyPr/>
                    <a:lstStyle/>
                    <a:p>
                      <a:pPr rtl="0" fontAlgn="t"/>
                      <a:r>
                        <a:rPr lang="en-US" sz="2000" b="1" i="0" u="none" strike="noStrike" dirty="0">
                          <a:solidFill>
                            <a:schemeClr val="tx1"/>
                          </a:solidFill>
                          <a:effectLst/>
                          <a:latin typeface="+mn-lt"/>
                        </a:rPr>
                        <a:t>Supporting Evidence</a:t>
                      </a:r>
                      <a:endParaRPr lang="en-US" sz="2000" dirty="0">
                        <a:solidFill>
                          <a:schemeClr val="tx1"/>
                        </a:solidFill>
                        <a:effectLst/>
                        <a:latin typeface="+mn-lt"/>
                      </a:endParaRPr>
                    </a:p>
                  </a:txBody>
                  <a:tcPr marL="76200" marR="76200" marT="38100" marB="38100"/>
                </a:tc>
                <a:tc>
                  <a:txBody>
                    <a:bodyPr/>
                    <a:lstStyle/>
                    <a:p>
                      <a:pPr rtl="0" fontAlgn="t"/>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2891220032"/>
                  </a:ext>
                </a:extLst>
              </a:tr>
              <a:tr h="458970">
                <a:tc>
                  <a:txBody>
                    <a:bodyPr/>
                    <a:lstStyle/>
                    <a:p>
                      <a:pPr rtl="0" fontAlgn="t"/>
                      <a:r>
                        <a:rPr lang="en-US" sz="2000" b="1" i="0" u="none" strike="noStrike" dirty="0">
                          <a:solidFill>
                            <a:schemeClr val="tx1"/>
                          </a:solidFill>
                          <a:effectLst/>
                          <a:latin typeface="+mn-lt"/>
                        </a:rPr>
                        <a:t>Reason 3</a:t>
                      </a:r>
                      <a:endParaRPr lang="en-US" sz="2000" dirty="0">
                        <a:solidFill>
                          <a:schemeClr val="tx1"/>
                        </a:solidFill>
                        <a:effectLst/>
                        <a:latin typeface="+mn-lt"/>
                      </a:endParaRP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3350164516"/>
                  </a:ext>
                </a:extLst>
              </a:tr>
              <a:tr h="965616">
                <a:tc>
                  <a:txBody>
                    <a:bodyPr/>
                    <a:lstStyle/>
                    <a:p>
                      <a:pPr rtl="0" fontAlgn="t"/>
                      <a:r>
                        <a:rPr lang="en-US" sz="2000" b="1" i="0" u="none" strike="noStrike" dirty="0">
                          <a:solidFill>
                            <a:srgbClr val="000000"/>
                          </a:solidFill>
                          <a:effectLst/>
                          <a:latin typeface="+mn-lt"/>
                        </a:rPr>
                        <a:t>Supporting Evidence</a:t>
                      </a:r>
                    </a:p>
                  </a:txBody>
                  <a:tcPr marL="76200" marR="76200" marT="38100" marB="38100">
                    <a:solidFill>
                      <a:srgbClr val="27346F">
                        <a:alpha val="20000"/>
                      </a:srgbClr>
                    </a:solidFill>
                  </a:tcPr>
                </a:tc>
                <a:tc>
                  <a:txBody>
                    <a:bodyPr/>
                    <a:lstStyle/>
                    <a:p>
                      <a:pPr rtl="0" fontAlgn="t"/>
                      <a:endParaRPr lang="en-US" sz="2000" dirty="0">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917331935"/>
                  </a:ext>
                </a:extLst>
              </a:tr>
            </a:tbl>
          </a:graphicData>
        </a:graphic>
      </p:graphicFrame>
    </p:spTree>
    <p:extLst>
      <p:ext uri="{BB962C8B-B14F-4D97-AF65-F5344CB8AC3E}">
        <p14:creationId xmlns:p14="http://schemas.microsoft.com/office/powerpoint/2010/main" val="951181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96C32-AA2A-8BF6-5FA3-87838A89B6B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370AF13C-1EA4-9F29-B5C8-6271300AA2AB}"/>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Example Two</a:t>
            </a:r>
          </a:p>
        </p:txBody>
      </p:sp>
      <p:graphicFrame>
        <p:nvGraphicFramePr>
          <p:cNvPr id="2" name="Table 1">
            <a:extLst>
              <a:ext uri="{FF2B5EF4-FFF2-40B4-BE49-F238E27FC236}">
                <a16:creationId xmlns:a16="http://schemas.microsoft.com/office/drawing/2014/main" id="{E0F9FACD-AFD5-5F1B-9143-9DDAC5161C5F}"/>
              </a:ext>
            </a:extLst>
          </p:cNvPr>
          <p:cNvGraphicFramePr>
            <a:graphicFrameLocks noGrp="1"/>
          </p:cNvGraphicFramePr>
          <p:nvPr>
            <p:extLst>
              <p:ext uri="{D42A27DB-BD31-4B8C-83A1-F6EECF244321}">
                <p14:modId xmlns:p14="http://schemas.microsoft.com/office/powerpoint/2010/main" val="738269235"/>
              </p:ext>
            </p:extLst>
          </p:nvPr>
        </p:nvGraphicFramePr>
        <p:xfrm>
          <a:off x="431999" y="1377863"/>
          <a:ext cx="11340000" cy="4589800"/>
        </p:xfrm>
        <a:graphic>
          <a:graphicData uri="http://schemas.openxmlformats.org/drawingml/2006/table">
            <a:tbl>
              <a:tblPr firstRow="1">
                <a:tableStyleId>{5C22544A-7EE6-4342-B048-85BDC9FD1C3A}</a:tableStyleId>
              </a:tblPr>
              <a:tblGrid>
                <a:gridCol w="2849083">
                  <a:extLst>
                    <a:ext uri="{9D8B030D-6E8A-4147-A177-3AD203B41FA5}">
                      <a16:colId xmlns:a16="http://schemas.microsoft.com/office/drawing/2014/main" val="3288039097"/>
                    </a:ext>
                  </a:extLst>
                </a:gridCol>
                <a:gridCol w="8490917">
                  <a:extLst>
                    <a:ext uri="{9D8B030D-6E8A-4147-A177-3AD203B41FA5}">
                      <a16:colId xmlns:a16="http://schemas.microsoft.com/office/drawing/2014/main" val="99935747"/>
                    </a:ext>
                  </a:extLst>
                </a:gridCol>
              </a:tblGrid>
              <a:tr h="579851">
                <a:tc>
                  <a:txBody>
                    <a:bodyPr/>
                    <a:lstStyle/>
                    <a:p>
                      <a:r>
                        <a:rPr lang="en-US" sz="2800" dirty="0">
                          <a:latin typeface="+mn-lt"/>
                        </a:rPr>
                        <a:t>Claim (Decision)</a:t>
                      </a:r>
                      <a:endParaRPr lang="en-US" sz="2800" b="1" dirty="0">
                        <a:latin typeface="+mn-lt"/>
                      </a:endParaRPr>
                    </a:p>
                  </a:txBody>
                  <a:tcPr>
                    <a:solidFill>
                      <a:srgbClr val="27346F"/>
                    </a:solidFill>
                  </a:tcPr>
                </a:tc>
                <a:tc>
                  <a:txBody>
                    <a:bodyPr/>
                    <a:lstStyle/>
                    <a:p>
                      <a:r>
                        <a:rPr lang="en-US" sz="2800" dirty="0"/>
                        <a:t>Information</a:t>
                      </a:r>
                      <a:endParaRPr sz="2800" dirty="0"/>
                    </a:p>
                  </a:txBody>
                  <a:tcPr>
                    <a:solidFill>
                      <a:srgbClr val="27346F"/>
                    </a:solidFill>
                  </a:tcPr>
                </a:tc>
                <a:extLst>
                  <a:ext uri="{0D108BD9-81ED-4DB2-BD59-A6C34878D82A}">
                    <a16:rowId xmlns:a16="http://schemas.microsoft.com/office/drawing/2014/main" val="1885626628"/>
                  </a:ext>
                </a:extLst>
              </a:tr>
              <a:tr h="426360">
                <a:tc>
                  <a:txBody>
                    <a:bodyPr/>
                    <a:lstStyle/>
                    <a:p>
                      <a:pPr rtl="0" fontAlgn="t"/>
                      <a:r>
                        <a:rPr lang="en-US" sz="2000" b="1" i="0" u="none" strike="noStrike" dirty="0">
                          <a:solidFill>
                            <a:schemeClr val="tx1"/>
                          </a:solidFill>
                          <a:effectLst/>
                          <a:latin typeface="+mn-lt"/>
                        </a:rPr>
                        <a:t>Reason 1</a:t>
                      </a: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996568919"/>
                  </a:ext>
                </a:extLst>
              </a:tr>
              <a:tr h="840389">
                <a:tc>
                  <a:txBody>
                    <a:bodyPr/>
                    <a:lstStyle/>
                    <a:p>
                      <a:pPr rtl="0" fontAlgn="t"/>
                      <a:r>
                        <a:rPr lang="en-US" sz="2000" b="1" i="0" u="none" strike="noStrike" dirty="0">
                          <a:solidFill>
                            <a:schemeClr val="tx1"/>
                          </a:solidFill>
                          <a:effectLst/>
                          <a:latin typeface="+mn-lt"/>
                        </a:rPr>
                        <a:t>Supporting Evidence</a:t>
                      </a:r>
                      <a:endParaRPr lang="en-US" sz="2000" dirty="0">
                        <a:solidFill>
                          <a:schemeClr val="tx1"/>
                        </a:solidFill>
                        <a:effectLst/>
                        <a:latin typeface="+mn-lt"/>
                      </a:endParaRP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797038265"/>
                  </a:ext>
                </a:extLst>
              </a:tr>
              <a:tr h="450153">
                <a:tc>
                  <a:txBody>
                    <a:bodyPr/>
                    <a:lstStyle/>
                    <a:p>
                      <a:pPr rtl="0" fontAlgn="t"/>
                      <a:r>
                        <a:rPr lang="en-US" sz="2000" b="1" i="0" u="none" strike="noStrike" dirty="0">
                          <a:solidFill>
                            <a:schemeClr val="tx1"/>
                          </a:solidFill>
                          <a:effectLst/>
                          <a:latin typeface="+mn-lt"/>
                        </a:rPr>
                        <a:t>Reason 2</a:t>
                      </a:r>
                      <a:endParaRPr lang="en-US" sz="2000" dirty="0">
                        <a:solidFill>
                          <a:schemeClr val="tx1"/>
                        </a:solidFill>
                        <a:effectLst/>
                        <a:latin typeface="+mn-lt"/>
                      </a:endParaRPr>
                    </a:p>
                  </a:txBody>
                  <a:tcPr marL="76200" marR="76200" marT="38100" marB="38100"/>
                </a:tc>
                <a:tc>
                  <a:txBody>
                    <a:bodyPr/>
                    <a:lstStyle/>
                    <a:p>
                      <a:pPr rtl="0" fontAlgn="t"/>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3571309087"/>
                  </a:ext>
                </a:extLst>
              </a:tr>
              <a:tr h="868461">
                <a:tc>
                  <a:txBody>
                    <a:bodyPr/>
                    <a:lstStyle/>
                    <a:p>
                      <a:pPr rtl="0" fontAlgn="t"/>
                      <a:r>
                        <a:rPr lang="en-US" sz="2000" b="1" i="0" u="none" strike="noStrike" dirty="0">
                          <a:solidFill>
                            <a:schemeClr val="tx1"/>
                          </a:solidFill>
                          <a:effectLst/>
                          <a:latin typeface="+mn-lt"/>
                        </a:rPr>
                        <a:t>Supporting Evidence</a:t>
                      </a:r>
                      <a:endParaRPr lang="en-US" sz="2000" dirty="0">
                        <a:solidFill>
                          <a:schemeClr val="tx1"/>
                        </a:solidFill>
                        <a:effectLst/>
                        <a:latin typeface="+mn-lt"/>
                      </a:endParaRPr>
                    </a:p>
                  </a:txBody>
                  <a:tcPr marL="76200" marR="76200" marT="38100" marB="38100"/>
                </a:tc>
                <a:tc>
                  <a:txBody>
                    <a:bodyPr/>
                    <a:lstStyle/>
                    <a:p>
                      <a:pPr rtl="0" fontAlgn="t"/>
                      <a:endParaRPr lang="en-US" sz="2000" b="0" dirty="0">
                        <a:solidFill>
                          <a:schemeClr val="tx1"/>
                        </a:solidFill>
                        <a:effectLst/>
                        <a:latin typeface="+mn-lt"/>
                      </a:endParaRPr>
                    </a:p>
                  </a:txBody>
                  <a:tcPr marL="76200" marR="76200" marT="38100" marB="38100"/>
                </a:tc>
                <a:extLst>
                  <a:ext uri="{0D108BD9-81ED-4DB2-BD59-A6C34878D82A}">
                    <a16:rowId xmlns:a16="http://schemas.microsoft.com/office/drawing/2014/main" val="2891220032"/>
                  </a:ext>
                </a:extLst>
              </a:tr>
              <a:tr h="458970">
                <a:tc>
                  <a:txBody>
                    <a:bodyPr/>
                    <a:lstStyle/>
                    <a:p>
                      <a:pPr rtl="0" fontAlgn="t"/>
                      <a:r>
                        <a:rPr lang="en-US" sz="2000" b="1" i="0" u="none" strike="noStrike" dirty="0">
                          <a:solidFill>
                            <a:schemeClr val="tx1"/>
                          </a:solidFill>
                          <a:effectLst/>
                          <a:latin typeface="+mn-lt"/>
                        </a:rPr>
                        <a:t>Reason 3</a:t>
                      </a:r>
                      <a:endParaRPr lang="en-US" sz="2000" dirty="0">
                        <a:solidFill>
                          <a:schemeClr val="tx1"/>
                        </a:solidFill>
                        <a:effectLst/>
                        <a:latin typeface="+mn-lt"/>
                      </a:endParaRPr>
                    </a:p>
                  </a:txBody>
                  <a:tcPr marL="76200" marR="76200" marT="38100" marB="38100">
                    <a:solidFill>
                      <a:srgbClr val="27346F">
                        <a:alpha val="20000"/>
                      </a:srgbClr>
                    </a:solidFill>
                  </a:tcPr>
                </a:tc>
                <a:tc>
                  <a:txBody>
                    <a:bodyPr/>
                    <a:lstStyle/>
                    <a:p>
                      <a:pPr rtl="0" fontAlgn="t"/>
                      <a:endParaRPr lang="en-US" sz="2000" b="0" dirty="0">
                        <a:solidFill>
                          <a:schemeClr val="tx1"/>
                        </a:solidFill>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3350164516"/>
                  </a:ext>
                </a:extLst>
              </a:tr>
              <a:tr h="965616">
                <a:tc>
                  <a:txBody>
                    <a:bodyPr/>
                    <a:lstStyle/>
                    <a:p>
                      <a:pPr rtl="0" fontAlgn="t"/>
                      <a:r>
                        <a:rPr lang="en-US" sz="2000" b="1" i="0" u="none" strike="noStrike" dirty="0">
                          <a:solidFill>
                            <a:srgbClr val="000000"/>
                          </a:solidFill>
                          <a:effectLst/>
                          <a:latin typeface="+mn-lt"/>
                        </a:rPr>
                        <a:t>Supporting Evidence</a:t>
                      </a:r>
                    </a:p>
                  </a:txBody>
                  <a:tcPr marL="76200" marR="76200" marT="38100" marB="38100">
                    <a:solidFill>
                      <a:srgbClr val="27346F">
                        <a:alpha val="20000"/>
                      </a:srgbClr>
                    </a:solidFill>
                  </a:tcPr>
                </a:tc>
                <a:tc>
                  <a:txBody>
                    <a:bodyPr/>
                    <a:lstStyle/>
                    <a:p>
                      <a:pPr rtl="0" fontAlgn="t"/>
                      <a:endParaRPr lang="en-US" sz="2000" dirty="0">
                        <a:effectLst/>
                        <a:latin typeface="+mn-lt"/>
                      </a:endParaRPr>
                    </a:p>
                  </a:txBody>
                  <a:tcPr marL="76200" marR="76200" marT="38100" marB="38100">
                    <a:solidFill>
                      <a:srgbClr val="27346F">
                        <a:alpha val="20000"/>
                      </a:srgbClr>
                    </a:solidFill>
                  </a:tcPr>
                </a:tc>
                <a:extLst>
                  <a:ext uri="{0D108BD9-81ED-4DB2-BD59-A6C34878D82A}">
                    <a16:rowId xmlns:a16="http://schemas.microsoft.com/office/drawing/2014/main" val="1917331935"/>
                  </a:ext>
                </a:extLst>
              </a:tr>
            </a:tbl>
          </a:graphicData>
        </a:graphic>
      </p:graphicFrame>
    </p:spTree>
    <p:extLst>
      <p:ext uri="{BB962C8B-B14F-4D97-AF65-F5344CB8AC3E}">
        <p14:creationId xmlns:p14="http://schemas.microsoft.com/office/powerpoint/2010/main" val="3801429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6FA90-7E71-4267-C1B3-44ABD0D34BE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BF31B44-E0D9-A376-D52E-DD2911A8DCA0}"/>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Review</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p>
        </p:txBody>
      </p:sp>
      <p:sp>
        <p:nvSpPr>
          <p:cNvPr id="5" name="TextBox 4">
            <a:extLst>
              <a:ext uri="{FF2B5EF4-FFF2-40B4-BE49-F238E27FC236}">
                <a16:creationId xmlns:a16="http://schemas.microsoft.com/office/drawing/2014/main" id="{B64649B2-9640-8545-8378-7A9BCB1DFC52}"/>
              </a:ext>
            </a:extLst>
          </p:cNvPr>
          <p:cNvSpPr txBox="1"/>
          <p:nvPr/>
        </p:nvSpPr>
        <p:spPr>
          <a:xfrm>
            <a:off x="432000" y="1552987"/>
            <a:ext cx="11340000" cy="3806170"/>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is a claim?</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You need to provide evidence from both passages to support your claim. True or False?</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8F9F062C-D00D-3AB2-2819-C0B23D808D3E}"/>
              </a:ext>
            </a:extLst>
          </p:cNvPr>
          <p:cNvSpPr txBox="1"/>
          <p:nvPr/>
        </p:nvSpPr>
        <p:spPr>
          <a:xfrm>
            <a:off x="420000" y="1993060"/>
            <a:ext cx="11340000" cy="2062103"/>
          </a:xfrm>
          <a:prstGeom prst="rect">
            <a:avLst/>
          </a:prstGeom>
          <a:noFill/>
        </p:spPr>
        <p:txBody>
          <a:bodyPr wrap="square">
            <a:spAutoFit/>
          </a:bodyPr>
          <a:lstStyle/>
          <a:p>
            <a:r>
              <a:rPr lang="en-US" sz="3200" dirty="0">
                <a:latin typeface="+mn-lt"/>
                <a:ea typeface="Open Sans"/>
                <a:cs typeface="Open Sans"/>
                <a:sym typeface="Open Sans"/>
              </a:rPr>
              <a:t>The claim is your point of view on the argument based on your evaluation of the evidence.</a:t>
            </a:r>
          </a:p>
          <a:p>
            <a:pPr marL="457200" lvl="1" indent="-457200">
              <a:buFont typeface="Arial" panose="020B0604020202020204" pitchFamily="34" charset="0"/>
              <a:buChar char="•"/>
            </a:pPr>
            <a:r>
              <a:rPr lang="en-US" sz="3200" dirty="0">
                <a:latin typeface="+mn-lt"/>
                <a:ea typeface="Open Sans"/>
                <a:cs typeface="Open Sans"/>
                <a:sym typeface="Open Sans"/>
              </a:rPr>
              <a:t>Makes your position clear.</a:t>
            </a:r>
          </a:p>
          <a:p>
            <a:pPr marL="457200" lvl="1" indent="-457200">
              <a:buFont typeface="Arial" panose="020B0604020202020204" pitchFamily="34" charset="0"/>
              <a:buChar char="•"/>
            </a:pPr>
            <a:r>
              <a:rPr lang="en-US" sz="3200" dirty="0">
                <a:latin typeface="+mn-lt"/>
                <a:ea typeface="Open Sans"/>
                <a:cs typeface="Open Sans"/>
                <a:sym typeface="Open Sans"/>
              </a:rPr>
              <a:t>Provides insight about what you’ll be discussing in your essay.</a:t>
            </a:r>
            <a:endParaRPr lang="en-US" sz="3200" dirty="0"/>
          </a:p>
        </p:txBody>
      </p:sp>
      <p:sp>
        <p:nvSpPr>
          <p:cNvPr id="12" name="TextBox 11">
            <a:extLst>
              <a:ext uri="{FF2B5EF4-FFF2-40B4-BE49-F238E27FC236}">
                <a16:creationId xmlns:a16="http://schemas.microsoft.com/office/drawing/2014/main" id="{9095B152-8ACA-43F3-7E29-01B9938694DE}"/>
              </a:ext>
            </a:extLst>
          </p:cNvPr>
          <p:cNvSpPr txBox="1"/>
          <p:nvPr/>
        </p:nvSpPr>
        <p:spPr>
          <a:xfrm>
            <a:off x="5321899" y="4755232"/>
            <a:ext cx="6021978" cy="584775"/>
          </a:xfrm>
          <a:prstGeom prst="rect">
            <a:avLst/>
          </a:prstGeom>
          <a:noFill/>
        </p:spPr>
        <p:txBody>
          <a:bodyPr wrap="square">
            <a:spAutoFit/>
          </a:bodyPr>
          <a:lstStyle/>
          <a:p>
            <a:r>
              <a:rPr lang="en-US" sz="3200" dirty="0">
                <a:latin typeface="+mn-lt"/>
                <a:ea typeface="Open Sans"/>
                <a:cs typeface="Open Sans"/>
                <a:sym typeface="Open Sans"/>
              </a:rPr>
              <a:t>True</a:t>
            </a:r>
            <a:endParaRPr lang="en-US" sz="3200" dirty="0"/>
          </a:p>
        </p:txBody>
      </p:sp>
    </p:spTree>
    <p:extLst>
      <p:ext uri="{BB962C8B-B14F-4D97-AF65-F5344CB8AC3E}">
        <p14:creationId xmlns:p14="http://schemas.microsoft.com/office/powerpoint/2010/main" val="7199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026AB-6484-7771-83D3-D962C7EA36C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FC1764A-E30C-A9C9-86B0-7E90E01A8F3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What’s Next?</a:t>
            </a:r>
          </a:p>
        </p:txBody>
      </p:sp>
      <p:sp>
        <p:nvSpPr>
          <p:cNvPr id="4" name="TextBox 3">
            <a:extLst>
              <a:ext uri="{FF2B5EF4-FFF2-40B4-BE49-F238E27FC236}">
                <a16:creationId xmlns:a16="http://schemas.microsoft.com/office/drawing/2014/main" id="{257E4526-DCFC-6177-D62F-DD93E4E9F79A}"/>
              </a:ext>
            </a:extLst>
          </p:cNvPr>
          <p:cNvSpPr txBox="1"/>
          <p:nvPr/>
        </p:nvSpPr>
        <p:spPr>
          <a:xfrm>
            <a:off x="431999" y="1399860"/>
            <a:ext cx="11466490" cy="4588436"/>
          </a:xfrm>
          <a:prstGeom prst="rect">
            <a:avLst/>
          </a:prstGeom>
          <a:noFill/>
        </p:spPr>
        <p:txBody>
          <a:bodyPr wrap="square">
            <a:spAutoFit/>
          </a:bodyPr>
          <a:lstStyle/>
          <a:p>
            <a:pPr marL="457200" indent="-457200" rtl="0" fontAlgn="base">
              <a:buFont typeface="Arial" panose="020B0604020202020204" pitchFamily="34" charset="0"/>
              <a:buChar char="•"/>
            </a:pPr>
            <a:r>
              <a:rPr lang="en-US" sz="3200" b="0" i="0" u="none" strike="noStrike" dirty="0">
                <a:solidFill>
                  <a:srgbClr val="000000"/>
                </a:solidFill>
                <a:effectLst/>
                <a:latin typeface="+mn-lt"/>
              </a:rPr>
              <a:t>Write a four- to five-paragraph extended response that includes an introduction, three body paragraphs with evidence to support the claim, and a conclusion.  </a:t>
            </a:r>
          </a:p>
          <a:p>
            <a:pPr marL="457200" indent="-457200" rtl="0" fontAlgn="base">
              <a:buFont typeface="Arial" panose="020B0604020202020204" pitchFamily="34" charset="0"/>
              <a:buChar char="•"/>
            </a:pPr>
            <a:r>
              <a:rPr lang="en-US" sz="3200" b="0" i="0" u="none" strike="noStrike" dirty="0">
                <a:solidFill>
                  <a:srgbClr val="000000"/>
                </a:solidFill>
                <a:effectLst/>
                <a:latin typeface="+mn-lt"/>
              </a:rPr>
              <a:t>Self-evaluate extended response using Traits 1 and 2 of the Extended </a:t>
            </a:r>
            <a:r>
              <a:rPr lang="en-US" sz="3200" dirty="0">
                <a:latin typeface="+mn-lt"/>
              </a:rPr>
              <a:t>R</a:t>
            </a:r>
            <a:r>
              <a:rPr lang="en-US" sz="3200" b="0" i="0" u="none" strike="noStrike" dirty="0">
                <a:solidFill>
                  <a:srgbClr val="000000"/>
                </a:solidFill>
                <a:effectLst/>
                <a:latin typeface="+mn-lt"/>
              </a:rPr>
              <a:t>esponse </a:t>
            </a:r>
            <a:r>
              <a:rPr lang="en-US" sz="3200" dirty="0">
                <a:latin typeface="+mn-lt"/>
              </a:rPr>
              <a:t>R</a:t>
            </a:r>
            <a:r>
              <a:rPr lang="en-US" sz="3200" b="0" i="0" u="none" strike="noStrike" dirty="0">
                <a:solidFill>
                  <a:srgbClr val="000000"/>
                </a:solidFill>
                <a:effectLst/>
                <a:latin typeface="+mn-lt"/>
              </a:rPr>
              <a:t>ubric from GED®. </a:t>
            </a:r>
          </a:p>
          <a:p>
            <a:pPr marL="914400" lvl="1" indent="-457200" rtl="0" fontAlgn="base">
              <a:buFont typeface="Arial" panose="020B0604020202020204" pitchFamily="34" charset="0"/>
              <a:buChar char="•"/>
            </a:pPr>
            <a:r>
              <a:rPr lang="en-US" sz="3200" b="0" i="0" u="none" strike="noStrike" dirty="0">
                <a:solidFill>
                  <a:srgbClr val="000000"/>
                </a:solidFill>
                <a:effectLst/>
                <a:latin typeface="+mn-lt"/>
              </a:rPr>
              <a:t>Complete Part 4 of the Organizing the GED® Extended Response (Essay) worksheet.</a:t>
            </a:r>
          </a:p>
          <a:p>
            <a:pPr marL="914400" lvl="1" indent="-457200" rtl="0" fontAlgn="base">
              <a:spcBef>
                <a:spcPts val="500"/>
              </a:spcBef>
              <a:buFont typeface="Arial" panose="020B0604020202020204" pitchFamily="34" charset="0"/>
              <a:buChar char="•"/>
            </a:pPr>
            <a:r>
              <a:rPr lang="en-US" sz="3200" b="0" i="0" u="none" strike="noStrike" dirty="0">
                <a:solidFill>
                  <a:srgbClr val="000000"/>
                </a:solidFill>
                <a:effectLst/>
                <a:latin typeface="+mn-lt"/>
              </a:rPr>
              <a:t>Complete Part 5A of the Organizing the GED® Extended Response (Essay) worksheet.</a:t>
            </a:r>
            <a:endParaRPr lang="en-US" sz="3200" dirty="0">
              <a:latin typeface="+mn-lt"/>
            </a:endParaRPr>
          </a:p>
        </p:txBody>
      </p:sp>
    </p:spTree>
    <p:extLst>
      <p:ext uri="{BB962C8B-B14F-4D97-AF65-F5344CB8AC3E}">
        <p14:creationId xmlns:p14="http://schemas.microsoft.com/office/powerpoint/2010/main" val="159179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F7740-3985-C7A4-BFFC-9CD23CCB817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F8FB1BB-82AE-EFE4-F4C8-261C98B5220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Additional Practice</a:t>
            </a:r>
          </a:p>
        </p:txBody>
      </p:sp>
      <p:sp>
        <p:nvSpPr>
          <p:cNvPr id="4" name="TextBox 3">
            <a:extLst>
              <a:ext uri="{FF2B5EF4-FFF2-40B4-BE49-F238E27FC236}">
                <a16:creationId xmlns:a16="http://schemas.microsoft.com/office/drawing/2014/main" id="{6866A973-BD67-0BA5-950D-D26AE3EFB6C0}"/>
              </a:ext>
            </a:extLst>
          </p:cNvPr>
          <p:cNvSpPr txBox="1"/>
          <p:nvPr/>
        </p:nvSpPr>
        <p:spPr>
          <a:xfrm>
            <a:off x="431999" y="1399860"/>
            <a:ext cx="11466490" cy="1205458"/>
          </a:xfrm>
          <a:prstGeom prst="rect">
            <a:avLst/>
          </a:prstGeom>
          <a:noFill/>
        </p:spPr>
        <p:txBody>
          <a:bodyPr wrap="square">
            <a:spAutoFit/>
          </a:bodyPr>
          <a:lstStyle/>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3"/>
              </a:rPr>
              <a:t>Grammar instruction and practice from Khan Academy</a:t>
            </a:r>
            <a:endParaRPr lang="en-US" sz="3200" b="0" dirty="0">
              <a:effectLst/>
              <a:latin typeface="+mn-lt"/>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4"/>
              </a:rPr>
              <a:t>Typing practice from Typing.com</a:t>
            </a:r>
            <a:endParaRPr lang="en-US" sz="3200" b="0" dirty="0">
              <a:effectLst/>
              <a:latin typeface="+mn-lt"/>
            </a:endParaRPr>
          </a:p>
        </p:txBody>
      </p:sp>
    </p:spTree>
    <p:extLst>
      <p:ext uri="{BB962C8B-B14F-4D97-AF65-F5344CB8AC3E}">
        <p14:creationId xmlns:p14="http://schemas.microsoft.com/office/powerpoint/2010/main" val="418211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2E6EB7"/>
                </a:solidFill>
                <a:effectLst/>
                <a:uLnTx/>
                <a:uFillTx/>
                <a:latin typeface="Roboto" panose="02000000000000000000" pitchFamily="2" charset="0"/>
                <a:ea typeface="Roboto" panose="02000000000000000000" pitchFamily="2" charset="0"/>
                <a:cs typeface="+mj-cs"/>
                <a:sym typeface="Arial"/>
              </a:rPr>
              <a:t>Learning Goals</a:t>
            </a:r>
          </a:p>
        </p:txBody>
      </p:sp>
      <p:sp>
        <p:nvSpPr>
          <p:cNvPr id="2" name="Google Shape;129;p21">
            <a:extLst>
              <a:ext uri="{FF2B5EF4-FFF2-40B4-BE49-F238E27FC236}">
                <a16:creationId xmlns:a16="http://schemas.microsoft.com/office/drawing/2014/main" id="{34790EFF-7F03-0BEE-74CB-D8D1FA9463C2}"/>
              </a:ext>
              <a:ext uri="{C183D7F6-B498-43B3-948B-1728B52AA6E4}">
                <adec:decorative xmlns:adec="http://schemas.microsoft.com/office/drawing/2017/decorative" val="1"/>
              </a:ext>
            </a:extLst>
          </p:cNvPr>
          <p:cNvSpPr/>
          <p:nvPr/>
        </p:nvSpPr>
        <p:spPr>
          <a:xfrm>
            <a:off x="444525" y="3430865"/>
            <a:ext cx="11339999" cy="1435462"/>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grpSp>
        <p:nvGrpSpPr>
          <p:cNvPr id="46" name="Google Shape;128;p21">
            <a:extLst>
              <a:ext uri="{FF2B5EF4-FFF2-40B4-BE49-F238E27FC236}">
                <a16:creationId xmlns:a16="http://schemas.microsoft.com/office/drawing/2014/main" id="{7F5C8101-2328-6266-F0DF-4DF3C5F04EF1}"/>
              </a:ext>
              <a:ext uri="{C183D7F6-B498-43B3-948B-1728B52AA6E4}">
                <adec:decorative xmlns:adec="http://schemas.microsoft.com/office/drawing/2017/decorative" val="1"/>
              </a:ext>
            </a:extLst>
          </p:cNvPr>
          <p:cNvGrpSpPr/>
          <p:nvPr/>
        </p:nvGrpSpPr>
        <p:grpSpPr>
          <a:xfrm>
            <a:off x="431999" y="1662740"/>
            <a:ext cx="11339999" cy="3203587"/>
            <a:chOff x="0" y="1805"/>
            <a:chExt cx="10515600" cy="3203587"/>
          </a:xfrm>
        </p:grpSpPr>
        <p:sp>
          <p:nvSpPr>
            <p:cNvPr id="47" name="Google Shape;129;p21">
              <a:extLst>
                <a:ext uri="{FF2B5EF4-FFF2-40B4-BE49-F238E27FC236}">
                  <a16:creationId xmlns:a16="http://schemas.microsoft.com/office/drawing/2014/main" id="{05EBA477-12CE-C96A-A3E2-5599B8FE4F81}"/>
                </a:ext>
              </a:extLst>
            </p:cNvPr>
            <p:cNvSpPr/>
            <p:nvPr/>
          </p:nvSpPr>
          <p:spPr>
            <a:xfrm>
              <a:off x="0" y="1805"/>
              <a:ext cx="10515600" cy="1435462"/>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49" name="Google Shape;131;p21">
              <a:extLst>
                <a:ext uri="{FF2B5EF4-FFF2-40B4-BE49-F238E27FC236}">
                  <a16:creationId xmlns:a16="http://schemas.microsoft.com/office/drawing/2014/main" id="{5CCD29E5-13F7-AFC4-54EC-69BE383F4F94}"/>
                </a:ext>
              </a:extLst>
            </p:cNvPr>
            <p:cNvSpPr/>
            <p:nvPr/>
          </p:nvSpPr>
          <p:spPr>
            <a:xfrm>
              <a:off x="1057183" y="1805"/>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Google Shape;132;p21">
              <a:extLst>
                <a:ext uri="{FF2B5EF4-FFF2-40B4-BE49-F238E27FC236}">
                  <a16:creationId xmlns:a16="http://schemas.microsoft.com/office/drawing/2014/main" id="{6238629F-E7A5-D975-0020-6AFF57F77013}"/>
                </a:ext>
                <a:ext uri="{C183D7F6-B498-43B3-948B-1728B52AA6E4}">
                  <adec:decorative xmlns:adec="http://schemas.microsoft.com/office/drawing/2017/decorative" val="1"/>
                </a:ext>
              </a:extLst>
            </p:cNvPr>
            <p:cNvSpPr txBox="1"/>
            <p:nvPr/>
          </p:nvSpPr>
          <p:spPr>
            <a:xfrm>
              <a:off x="854020" y="238481"/>
              <a:ext cx="966157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Evaluate evidence from supporting and opposing arguments.</a:t>
              </a:r>
              <a:endParaRPr kumimoji="0" sz="3600" b="0" i="0" u="none" strike="noStrike" kern="0" cap="none" spc="0" normalizeH="0" baseline="0" noProof="0" dirty="0">
                <a:ln>
                  <a:noFill/>
                </a:ln>
                <a:solidFill>
                  <a:schemeClr val="bg1"/>
                </a:solidFill>
                <a:effectLst/>
                <a:uLnTx/>
                <a:uFillTx/>
                <a:latin typeface="+mn-lt"/>
              </a:endParaRPr>
            </a:p>
          </p:txBody>
        </p:sp>
        <p:sp>
          <p:nvSpPr>
            <p:cNvPr id="53" name="Google Shape;135;p21">
              <a:extLst>
                <a:ext uri="{FF2B5EF4-FFF2-40B4-BE49-F238E27FC236}">
                  <a16:creationId xmlns:a16="http://schemas.microsoft.com/office/drawing/2014/main" id="{021680A2-8F12-C22E-910F-3DA7DFDF6F18}"/>
                </a:ext>
              </a:extLst>
            </p:cNvPr>
            <p:cNvSpPr/>
            <p:nvPr/>
          </p:nvSpPr>
          <p:spPr>
            <a:xfrm>
              <a:off x="1057183" y="1145944"/>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7" name="Google Shape;139;p21">
              <a:extLst>
                <a:ext uri="{FF2B5EF4-FFF2-40B4-BE49-F238E27FC236}">
                  <a16:creationId xmlns:a16="http://schemas.microsoft.com/office/drawing/2014/main" id="{425AA605-B86D-6BB2-4A46-7BF4540AD580}"/>
                </a:ext>
              </a:extLst>
            </p:cNvPr>
            <p:cNvSpPr/>
            <p:nvPr/>
          </p:nvSpPr>
          <p:spPr>
            <a:xfrm>
              <a:off x="1057183" y="2290082"/>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8" name="Google Shape;140;p21">
              <a:extLst>
                <a:ext uri="{FF2B5EF4-FFF2-40B4-BE49-F238E27FC236}">
                  <a16:creationId xmlns:a16="http://schemas.microsoft.com/office/drawing/2014/main" id="{718394B2-42F5-C3BC-FB5C-09EB4A9E4A1E}"/>
                </a:ext>
                <a:ext uri="{C183D7F6-B498-43B3-948B-1728B52AA6E4}">
                  <adec:decorative xmlns:adec="http://schemas.microsoft.com/office/drawing/2017/decorative" val="1"/>
                </a:ext>
              </a:extLst>
            </p:cNvPr>
            <p:cNvSpPr txBox="1"/>
            <p:nvPr/>
          </p:nvSpPr>
          <p:spPr>
            <a:xfrm>
              <a:off x="836981" y="1773714"/>
              <a:ext cx="9678618" cy="1431678"/>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Write a claim that includes supporting evidence.</a:t>
              </a:r>
              <a:endParaRPr kumimoji="0" sz="3600" b="0" i="0" u="none" strike="noStrike" kern="0" cap="none" spc="0" normalizeH="0" baseline="0" noProof="0" dirty="0">
                <a:ln>
                  <a:noFill/>
                </a:ln>
                <a:solidFill>
                  <a:schemeClr val="bg1"/>
                </a:solidFill>
                <a:effectLst/>
                <a:uLnTx/>
                <a:uFillTx/>
                <a:latin typeface="+mn-lt"/>
              </a:endParaRPr>
            </a:p>
          </p:txBody>
        </p:sp>
      </p:grpSp>
      <p:pic>
        <p:nvPicPr>
          <p:cNvPr id="64" name="Graphic 63" descr="Checkmark with solid fill">
            <a:extLst>
              <a:ext uri="{FF2B5EF4-FFF2-40B4-BE49-F238E27FC236}">
                <a16:creationId xmlns:a16="http://schemas.microsoft.com/office/drawing/2014/main" id="{B9DD22D1-322B-F5D7-2C83-7EE96EFB2A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4499" y="1872408"/>
            <a:ext cx="495974" cy="495974"/>
          </a:xfrm>
          <a:prstGeom prst="rect">
            <a:avLst/>
          </a:prstGeom>
        </p:spPr>
      </p:pic>
      <p:pic>
        <p:nvPicPr>
          <p:cNvPr id="69" name="Graphic 68" descr="Checkmark with solid fill">
            <a:extLst>
              <a:ext uri="{FF2B5EF4-FFF2-40B4-BE49-F238E27FC236}">
                <a16:creationId xmlns:a16="http://schemas.microsoft.com/office/drawing/2014/main" id="{161A72A9-BC48-EF41-F0FA-C26AA5D2A3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3913261"/>
            <a:ext cx="495974" cy="49597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85788"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Extended Response Review</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485A3BE2-C8A7-A07D-6053-286CC972C358}"/>
              </a:ext>
            </a:extLst>
          </p:cNvPr>
          <p:cNvSpPr txBox="1"/>
          <p:nvPr/>
        </p:nvSpPr>
        <p:spPr>
          <a:xfrm>
            <a:off x="432000" y="1552987"/>
            <a:ext cx="11340000" cy="3420424"/>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Why is it important to practice summarizing and organizing the evidence in a passage? </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endParaRPr lang="en-US" sz="24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What are the four steps for completing the extended response for the GED®?</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C9615625-9BA1-9746-9B16-F84BA07EA138}"/>
              </a:ext>
            </a:extLst>
          </p:cNvPr>
          <p:cNvSpPr txBox="1"/>
          <p:nvPr/>
        </p:nvSpPr>
        <p:spPr>
          <a:xfrm>
            <a:off x="432000" y="2471775"/>
            <a:ext cx="11328000" cy="1077218"/>
          </a:xfrm>
          <a:prstGeom prst="rect">
            <a:avLst/>
          </a:prstGeom>
          <a:noFill/>
        </p:spPr>
        <p:txBody>
          <a:bodyPr wrap="square">
            <a:spAutoFit/>
          </a:bodyPr>
          <a:lstStyle/>
          <a:p>
            <a:r>
              <a:rPr lang="en-US" sz="3200" dirty="0">
                <a:latin typeface="+mn-lt"/>
                <a:ea typeface="Open Sans"/>
                <a:cs typeface="Open Sans"/>
                <a:sym typeface="Open Sans"/>
              </a:rPr>
              <a:t>To practice choosing your own words and not taking phrases word for word from the passage.</a:t>
            </a:r>
            <a:endParaRPr lang="en-US" sz="3200" dirty="0"/>
          </a:p>
        </p:txBody>
      </p:sp>
      <p:sp>
        <p:nvSpPr>
          <p:cNvPr id="12" name="TextBox 11">
            <a:extLst>
              <a:ext uri="{FF2B5EF4-FFF2-40B4-BE49-F238E27FC236}">
                <a16:creationId xmlns:a16="http://schemas.microsoft.com/office/drawing/2014/main" id="{AE96A545-3FA9-FF7C-2C5D-CBC656F1FC52}"/>
              </a:ext>
            </a:extLst>
          </p:cNvPr>
          <p:cNvSpPr txBox="1"/>
          <p:nvPr/>
        </p:nvSpPr>
        <p:spPr>
          <a:xfrm>
            <a:off x="432000" y="4901596"/>
            <a:ext cx="11328000" cy="584775"/>
          </a:xfrm>
          <a:prstGeom prst="rect">
            <a:avLst/>
          </a:prstGeom>
          <a:noFill/>
        </p:spPr>
        <p:txBody>
          <a:bodyPr wrap="square">
            <a:spAutoFit/>
          </a:bodyPr>
          <a:lstStyle/>
          <a:p>
            <a:r>
              <a:rPr lang="en-US" sz="3200" dirty="0">
                <a:latin typeface="+mn-lt"/>
                <a:ea typeface="Open Sans"/>
                <a:cs typeface="Open Sans"/>
                <a:sym typeface="Open Sans"/>
              </a:rPr>
              <a:t>Reading, Organizing Evidence, Writing, Proofreading and Editing</a:t>
            </a:r>
            <a:endParaRPr lang="en-US" sz="3200" dirty="0"/>
          </a:p>
        </p:txBody>
      </p:sp>
    </p:spTree>
    <p:extLst>
      <p:ext uri="{BB962C8B-B14F-4D97-AF65-F5344CB8AC3E}">
        <p14:creationId xmlns:p14="http://schemas.microsoft.com/office/powerpoint/2010/main" val="168621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4" name="Google Shape;544;p4">
            <a:extLst>
              <a:ext uri="{FF2B5EF4-FFF2-40B4-BE49-F238E27FC236}">
                <a16:creationId xmlns:a16="http://schemas.microsoft.com/office/drawing/2014/main" id="{A0C29AAC-A196-4851-DD07-F93A9DC27693}"/>
              </a:ext>
            </a:extLst>
          </p:cNvPr>
          <p:cNvSpPr txBox="1">
            <a:spLocks/>
          </p:cNvSpPr>
          <p:nvPr/>
        </p:nvSpPr>
        <p:spPr>
          <a:xfrm>
            <a:off x="432000" y="1678193"/>
            <a:ext cx="11340000" cy="51636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t>What is a claim?</a:t>
            </a:r>
            <a:endParaRPr lang="en-US" sz="3200" dirty="0"/>
          </a:p>
          <a:p>
            <a:pPr marL="266700" indent="-152400">
              <a:buClr>
                <a:srgbClr val="3F3F3F"/>
              </a:buClr>
              <a:buSzPts val="1800"/>
              <a:buFont typeface="Arial" panose="020B0604020202020204" pitchFamily="34" charset="0"/>
              <a:buNone/>
            </a:pPr>
            <a:endParaRPr lang="en-US" dirty="0"/>
          </a:p>
        </p:txBody>
      </p:sp>
      <p:sp>
        <p:nvSpPr>
          <p:cNvPr id="2" name="TextBox 1">
            <a:extLst>
              <a:ext uri="{FF2B5EF4-FFF2-40B4-BE49-F238E27FC236}">
                <a16:creationId xmlns:a16="http://schemas.microsoft.com/office/drawing/2014/main" id="{BB78D960-ACA9-7ECC-1C47-DBBA4158F50A}"/>
              </a:ext>
            </a:extLst>
          </p:cNvPr>
          <p:cNvSpPr txBox="1"/>
          <p:nvPr/>
        </p:nvSpPr>
        <p:spPr>
          <a:xfrm>
            <a:off x="323181" y="2153168"/>
            <a:ext cx="11340000" cy="1569660"/>
          </a:xfrm>
          <a:prstGeom prst="rect">
            <a:avLst/>
          </a:prstGeom>
          <a:noFill/>
        </p:spPr>
        <p:txBody>
          <a:bodyPr wrap="square">
            <a:spAutoFit/>
          </a:bodyPr>
          <a:lstStyle/>
          <a:p>
            <a:r>
              <a:rPr lang="en-US" sz="3200" dirty="0">
                <a:latin typeface="+mn-lt"/>
                <a:ea typeface="Open Sans"/>
                <a:cs typeface="Open Sans"/>
                <a:sym typeface="Open Sans"/>
              </a:rPr>
              <a:t>A claim is an assertion that something is true. It is typically one to two sentences long. Authors use claims to set up their arguments: the claim is the central point that they argue. </a:t>
            </a:r>
            <a:endParaRPr lang="en-US" sz="3200" dirty="0"/>
          </a:p>
        </p:txBody>
      </p:sp>
      <p:sp>
        <p:nvSpPr>
          <p:cNvPr id="5" name="Google Shape;544;p4">
            <a:extLst>
              <a:ext uri="{FF2B5EF4-FFF2-40B4-BE49-F238E27FC236}">
                <a16:creationId xmlns:a16="http://schemas.microsoft.com/office/drawing/2014/main" id="{22A142FB-0FC9-6EC5-59A3-56CC84306C71}"/>
              </a:ext>
            </a:extLst>
          </p:cNvPr>
          <p:cNvSpPr txBox="1">
            <a:spLocks/>
          </p:cNvSpPr>
          <p:nvPr/>
        </p:nvSpPr>
        <p:spPr>
          <a:xfrm>
            <a:off x="426000" y="3939619"/>
            <a:ext cx="11340000" cy="51636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t>Dogs are better pets than cats? Claim (yes or no)?</a:t>
            </a:r>
            <a:endParaRPr lang="en-US" dirty="0"/>
          </a:p>
        </p:txBody>
      </p:sp>
      <p:sp>
        <p:nvSpPr>
          <p:cNvPr id="6" name="TextBox 5">
            <a:extLst>
              <a:ext uri="{FF2B5EF4-FFF2-40B4-BE49-F238E27FC236}">
                <a16:creationId xmlns:a16="http://schemas.microsoft.com/office/drawing/2014/main" id="{09F05712-AD14-5F7B-96F1-30C63ACCC8E9}"/>
              </a:ext>
            </a:extLst>
          </p:cNvPr>
          <p:cNvSpPr txBox="1"/>
          <p:nvPr/>
        </p:nvSpPr>
        <p:spPr>
          <a:xfrm>
            <a:off x="9353604" y="3861727"/>
            <a:ext cx="672523" cy="584775"/>
          </a:xfrm>
          <a:prstGeom prst="rect">
            <a:avLst/>
          </a:prstGeom>
          <a:noFill/>
        </p:spPr>
        <p:txBody>
          <a:bodyPr wrap="square">
            <a:spAutoFit/>
          </a:bodyPr>
          <a:lstStyle/>
          <a:p>
            <a:r>
              <a:rPr lang="en-US" sz="3200" dirty="0">
                <a:latin typeface="+mn-lt"/>
                <a:ea typeface="Open Sans"/>
                <a:cs typeface="Open Sans"/>
                <a:sym typeface="Open Sans"/>
              </a:rPr>
              <a:t>No</a:t>
            </a:r>
            <a:endParaRPr lang="en-US" sz="3200" dirty="0"/>
          </a:p>
        </p:txBody>
      </p:sp>
      <p:sp>
        <p:nvSpPr>
          <p:cNvPr id="7" name="Google Shape;544;p4">
            <a:extLst>
              <a:ext uri="{FF2B5EF4-FFF2-40B4-BE49-F238E27FC236}">
                <a16:creationId xmlns:a16="http://schemas.microsoft.com/office/drawing/2014/main" id="{25B7033D-F3A6-209A-14D0-5C1FC1B5BCBE}"/>
              </a:ext>
            </a:extLst>
          </p:cNvPr>
          <p:cNvSpPr txBox="1">
            <a:spLocks/>
          </p:cNvSpPr>
          <p:nvPr/>
        </p:nvSpPr>
        <p:spPr>
          <a:xfrm>
            <a:off x="426000" y="4672777"/>
            <a:ext cx="11340000" cy="51636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t>75% of dog owners say that they like dogs better than cats. Claim (yes or no)?</a:t>
            </a:r>
            <a:endParaRPr lang="en-US" sz="3200" dirty="0"/>
          </a:p>
          <a:p>
            <a:pPr marL="266700" indent="-152400">
              <a:buClr>
                <a:srgbClr val="3F3F3F"/>
              </a:buClr>
              <a:buSzPts val="1800"/>
              <a:buFont typeface="Arial" panose="020B0604020202020204" pitchFamily="34" charset="0"/>
              <a:buNone/>
            </a:pPr>
            <a:endParaRPr lang="en-US" dirty="0"/>
          </a:p>
        </p:txBody>
      </p:sp>
      <p:sp>
        <p:nvSpPr>
          <p:cNvPr id="8" name="TextBox 7">
            <a:extLst>
              <a:ext uri="{FF2B5EF4-FFF2-40B4-BE49-F238E27FC236}">
                <a16:creationId xmlns:a16="http://schemas.microsoft.com/office/drawing/2014/main" id="{B7AC01BC-34CC-0E8F-16C2-BF78EB4D0A64}"/>
              </a:ext>
            </a:extLst>
          </p:cNvPr>
          <p:cNvSpPr txBox="1"/>
          <p:nvPr/>
        </p:nvSpPr>
        <p:spPr>
          <a:xfrm>
            <a:off x="3770386" y="5027486"/>
            <a:ext cx="887675" cy="584775"/>
          </a:xfrm>
          <a:prstGeom prst="rect">
            <a:avLst/>
          </a:prstGeom>
          <a:noFill/>
        </p:spPr>
        <p:txBody>
          <a:bodyPr wrap="square">
            <a:spAutoFit/>
          </a:bodyPr>
          <a:lstStyle/>
          <a:p>
            <a:r>
              <a:rPr lang="en-US" sz="3200" dirty="0">
                <a:latin typeface="+mn-lt"/>
                <a:ea typeface="Open Sans"/>
                <a:cs typeface="Open Sans"/>
                <a:sym typeface="Open Sans"/>
              </a:rPr>
              <a:t>No</a:t>
            </a:r>
            <a:endParaRPr lang="en-US" sz="3200" dirty="0"/>
          </a:p>
        </p:txBody>
      </p:sp>
    </p:spTree>
    <p:extLst>
      <p:ext uri="{BB962C8B-B14F-4D97-AF65-F5344CB8AC3E}">
        <p14:creationId xmlns:p14="http://schemas.microsoft.com/office/powerpoint/2010/main" val="10864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C6A93-D235-D1EE-D47E-79AB68F93C2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0BE8C5D-0791-6C7B-7CF6-DB18952E5A1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Analyzing Evidence </a:t>
            </a:r>
            <a:r>
              <a:rPr lang="en-US" dirty="0">
                <a:sym typeface="Arial"/>
              </a:rPr>
              <a:t>and</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Stating a Claim</a:t>
            </a:r>
          </a:p>
        </p:txBody>
      </p:sp>
      <p:sp>
        <p:nvSpPr>
          <p:cNvPr id="4" name="TextBox 3">
            <a:extLst>
              <a:ext uri="{FF2B5EF4-FFF2-40B4-BE49-F238E27FC236}">
                <a16:creationId xmlns:a16="http://schemas.microsoft.com/office/drawing/2014/main" id="{9D3C6704-39E5-B1A5-7B16-391E4B34FB44}"/>
              </a:ext>
            </a:extLst>
          </p:cNvPr>
          <p:cNvSpPr txBox="1"/>
          <p:nvPr/>
        </p:nvSpPr>
        <p:spPr>
          <a:xfrm>
            <a:off x="431999" y="1524039"/>
            <a:ext cx="11339999" cy="2811026"/>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Sometimes evidence will be strong in both passages. Other times, there will be strong evidence on both sides. </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Your job to analyze the evidence, take a stand, and support it with evidence from BOTH passages.</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There is not necessarily a correct answer!</a:t>
            </a:r>
          </a:p>
        </p:txBody>
      </p:sp>
    </p:spTree>
    <p:extLst>
      <p:ext uri="{BB962C8B-B14F-4D97-AF65-F5344CB8AC3E}">
        <p14:creationId xmlns:p14="http://schemas.microsoft.com/office/powerpoint/2010/main" val="273735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57334-6F5A-2AA2-4798-5C9B2E2B4B1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9CBA904-ECB3-2445-6E8D-04100A6149AA}"/>
              </a:ext>
            </a:extLst>
          </p:cNvPr>
          <p:cNvSpPr txBox="1">
            <a:spLocks noGrp="1"/>
          </p:cNvSpPr>
          <p:nvPr>
            <p:ph type="title" idx="4294967295"/>
          </p:nvPr>
        </p:nvSpPr>
        <p:spPr>
          <a:xfrm>
            <a:off x="432000" y="821116"/>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Practice Analyzing the Evidence Together</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9" name="Rectangle 8">
            <a:extLst>
              <a:ext uri="{FF2B5EF4-FFF2-40B4-BE49-F238E27FC236}">
                <a16:creationId xmlns:a16="http://schemas.microsoft.com/office/drawing/2014/main" id="{2B76C134-780F-C79D-EF9D-1F54DA38C3C6}"/>
              </a:ext>
            </a:extLst>
          </p:cNvPr>
          <p:cNvSpPr/>
          <p:nvPr/>
        </p:nvSpPr>
        <p:spPr>
          <a:xfrm>
            <a:off x="365760" y="1648327"/>
            <a:ext cx="11340000" cy="4565992"/>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2800" b="1" dirty="0">
                <a:solidFill>
                  <a:schemeClr val="bg1"/>
                </a:solidFill>
              </a:rPr>
              <a:t>Directions: </a:t>
            </a:r>
            <a:r>
              <a:rPr lang="en-US" sz="2800" dirty="0">
                <a:solidFill>
                  <a:schemeClr val="bg1"/>
                </a:solidFill>
              </a:rPr>
              <a:t>Together, we will review the evidence we gathered from both sides of the argument in Parts 2A and 2B of your worksheets. </a:t>
            </a:r>
          </a:p>
          <a:p>
            <a:pPr marL="457200" indent="-457200">
              <a:buClr>
                <a:schemeClr val="bg1"/>
              </a:buClr>
              <a:buFont typeface="Arial" panose="020B0604020202020204" pitchFamily="34" charset="0"/>
              <a:buChar char="•"/>
            </a:pPr>
            <a:r>
              <a:rPr lang="en-US" sz="2800" dirty="0">
                <a:solidFill>
                  <a:schemeClr val="bg1"/>
                </a:solidFill>
              </a:rPr>
              <a:t>Determine which position is better supported based on your analysis of the evidence.</a:t>
            </a:r>
          </a:p>
          <a:p>
            <a:pPr marL="457200" indent="-457200">
              <a:buClr>
                <a:schemeClr val="bg1"/>
              </a:buClr>
              <a:buFont typeface="Arial" panose="020B0604020202020204" pitchFamily="34" charset="0"/>
              <a:buChar char="•"/>
            </a:pPr>
            <a:r>
              <a:rPr lang="en-US" sz="2800" dirty="0">
                <a:solidFill>
                  <a:schemeClr val="bg1"/>
                </a:solidFill>
              </a:rPr>
              <a:t>Questions to consider:</a:t>
            </a:r>
          </a:p>
          <a:p>
            <a:pPr marL="457200" indent="-457200">
              <a:buClr>
                <a:schemeClr val="bg1"/>
              </a:buClr>
              <a:buFont typeface="Arial" panose="020B0604020202020204" pitchFamily="34" charset="0"/>
              <a:buChar char="•"/>
            </a:pPr>
            <a:endParaRPr lang="en-US" sz="2800" dirty="0">
              <a:solidFill>
                <a:schemeClr val="bg1"/>
              </a:solidFill>
            </a:endParaRPr>
          </a:p>
          <a:p>
            <a:pPr marL="457200" indent="-457200">
              <a:buClr>
                <a:schemeClr val="bg1"/>
              </a:buClr>
              <a:buFont typeface="Arial" panose="020B0604020202020204" pitchFamily="34" charset="0"/>
              <a:buChar char="•"/>
            </a:pPr>
            <a:endParaRPr lang="en-US" sz="2800" dirty="0">
              <a:solidFill>
                <a:schemeClr val="bg1"/>
              </a:solidFill>
            </a:endParaRPr>
          </a:p>
          <a:p>
            <a:pPr marL="457200" indent="-457200">
              <a:buClr>
                <a:schemeClr val="bg1"/>
              </a:buClr>
              <a:buFont typeface="Arial" panose="020B0604020202020204" pitchFamily="34" charset="0"/>
              <a:buChar char="•"/>
            </a:pPr>
            <a:r>
              <a:rPr lang="en-US" sz="2800" dirty="0">
                <a:solidFill>
                  <a:schemeClr val="bg1"/>
                </a:solidFill>
              </a:rPr>
              <a:t>It might help to rank the evidence identified in sections 2(A) and 2(B) of your worksheets.</a:t>
            </a:r>
          </a:p>
          <a:p>
            <a:pPr marL="457200" indent="-457200">
              <a:buClr>
                <a:schemeClr val="bg1"/>
              </a:buClr>
              <a:buFont typeface="Arial" panose="020B0604020202020204" pitchFamily="34" charset="0"/>
              <a:buChar char="•"/>
            </a:pPr>
            <a:r>
              <a:rPr lang="en-US" sz="2800" dirty="0">
                <a:solidFill>
                  <a:schemeClr val="bg1"/>
                </a:solidFill>
              </a:rPr>
              <a:t>Remember there is not necessarily a correct answer.</a:t>
            </a:r>
          </a:p>
        </p:txBody>
      </p:sp>
      <p:sp>
        <p:nvSpPr>
          <p:cNvPr id="5" name="TextBox 4">
            <a:extLst>
              <a:ext uri="{FF2B5EF4-FFF2-40B4-BE49-F238E27FC236}">
                <a16:creationId xmlns:a16="http://schemas.microsoft.com/office/drawing/2014/main" id="{A5977EE6-1811-9AC9-4677-2C689DBF82C5}"/>
              </a:ext>
            </a:extLst>
          </p:cNvPr>
          <p:cNvSpPr txBox="1"/>
          <p:nvPr/>
        </p:nvSpPr>
        <p:spPr>
          <a:xfrm>
            <a:off x="956854" y="3879074"/>
            <a:ext cx="10564586" cy="954107"/>
          </a:xfrm>
          <a:prstGeom prst="rect">
            <a:avLst/>
          </a:prstGeom>
          <a:noFill/>
        </p:spPr>
        <p:txBody>
          <a:bodyPr wrap="square">
            <a:spAutoFit/>
          </a:bodyPr>
          <a:lstStyle/>
          <a:p>
            <a:pPr marL="457200" lvl="4" indent="-457200">
              <a:buClr>
                <a:schemeClr val="bg1"/>
              </a:buClr>
              <a:buFont typeface="Arial" panose="020B0604020202020204" pitchFamily="34" charset="0"/>
              <a:buChar char="•"/>
            </a:pPr>
            <a:r>
              <a:rPr lang="en-US" sz="2800" dirty="0">
                <a:solidFill>
                  <a:schemeClr val="bg1"/>
                </a:solidFill>
                <a:latin typeface="+mn-lt"/>
              </a:rPr>
              <a:t>Which side presented stronger evidence?</a:t>
            </a:r>
          </a:p>
          <a:p>
            <a:pPr marL="457200" lvl="4" indent="-457200">
              <a:buClr>
                <a:schemeClr val="bg1"/>
              </a:buClr>
              <a:buFont typeface="Arial" panose="020B0604020202020204" pitchFamily="34" charset="0"/>
              <a:buChar char="•"/>
            </a:pPr>
            <a:r>
              <a:rPr lang="en-US" sz="2800" dirty="0">
                <a:solidFill>
                  <a:schemeClr val="bg1"/>
                </a:solidFill>
                <a:latin typeface="+mn-lt"/>
              </a:rPr>
              <a:t>Why is the evidence stronger?</a:t>
            </a:r>
          </a:p>
        </p:txBody>
      </p:sp>
    </p:spTree>
    <p:extLst>
      <p:ext uri="{BB962C8B-B14F-4D97-AF65-F5344CB8AC3E}">
        <p14:creationId xmlns:p14="http://schemas.microsoft.com/office/powerpoint/2010/main" val="374285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F7771-DCA0-B61F-C00C-FE089A06446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51A43BD-D7E9-1E64-F055-D995C24495E9}"/>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Stating a Claim</a:t>
            </a:r>
          </a:p>
        </p:txBody>
      </p:sp>
      <p:sp>
        <p:nvSpPr>
          <p:cNvPr id="4" name="TextBox 3">
            <a:extLst>
              <a:ext uri="{FF2B5EF4-FFF2-40B4-BE49-F238E27FC236}">
                <a16:creationId xmlns:a16="http://schemas.microsoft.com/office/drawing/2014/main" id="{576E6EF7-C851-1CD6-24BC-46FA44CD2013}"/>
              </a:ext>
            </a:extLst>
          </p:cNvPr>
          <p:cNvSpPr txBox="1"/>
          <p:nvPr/>
        </p:nvSpPr>
        <p:spPr>
          <a:xfrm>
            <a:off x="431999" y="1524039"/>
            <a:ext cx="11339999" cy="2939266"/>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The claim is your point of view on the argument based on your evaluation of the evidence.</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Make your position clear.</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Provide insight to what you’ll be discussing in your essay.</a:t>
            </a:r>
          </a:p>
          <a:p>
            <a:pPr marL="457200" indent="-457200" rtl="0" fontAlgn="base">
              <a:spcBef>
                <a:spcPts val="1000"/>
              </a:spcBef>
              <a:buFont typeface="Arial" panose="020B0604020202020204" pitchFamily="34" charset="0"/>
              <a:buChar char="•"/>
            </a:pPr>
            <a:r>
              <a:rPr lang="en-US" sz="3200" b="0" i="0" u="none" strike="noStrike" dirty="0">
                <a:solidFill>
                  <a:srgbClr val="000000"/>
                </a:solidFill>
                <a:effectLst/>
                <a:latin typeface="+mn-lt"/>
              </a:rPr>
              <a:t>Use evidence from both passages to support your claim.</a:t>
            </a:r>
          </a:p>
        </p:txBody>
      </p:sp>
    </p:spTree>
    <p:extLst>
      <p:ext uri="{BB962C8B-B14F-4D97-AF65-F5344CB8AC3E}">
        <p14:creationId xmlns:p14="http://schemas.microsoft.com/office/powerpoint/2010/main" val="4241851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36F5A6-F59C-F8A2-6C6D-4CF8E55BDF3F}"/>
            </a:ext>
          </a:extLst>
        </p:cNvPr>
        <p:cNvGrpSpPr/>
        <p:nvPr/>
      </p:nvGrpSpPr>
      <p:grpSpPr>
        <a:xfrm>
          <a:off x="0" y="0"/>
          <a:ext cx="0" cy="0"/>
          <a:chOff x="0" y="0"/>
          <a:chExt cx="0" cy="0"/>
        </a:xfrm>
      </p:grpSpPr>
      <p:sp>
        <p:nvSpPr>
          <p:cNvPr id="14" name="Google Shape;129;p21">
            <a:extLst>
              <a:ext uri="{FF2B5EF4-FFF2-40B4-BE49-F238E27FC236}">
                <a16:creationId xmlns:a16="http://schemas.microsoft.com/office/drawing/2014/main" id="{2DADF79C-DF93-211C-AD3E-BC1D241535B8}"/>
              </a:ext>
              <a:ext uri="{C183D7F6-B498-43B3-948B-1728B52AA6E4}">
                <adec:decorative xmlns:adec="http://schemas.microsoft.com/office/drawing/2017/decorative" val="1"/>
              </a:ext>
            </a:extLst>
          </p:cNvPr>
          <p:cNvSpPr/>
          <p:nvPr/>
        </p:nvSpPr>
        <p:spPr>
          <a:xfrm>
            <a:off x="392470" y="3649288"/>
            <a:ext cx="11339998" cy="1585396"/>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5" name="Google Shape;129;p21">
            <a:extLst>
              <a:ext uri="{FF2B5EF4-FFF2-40B4-BE49-F238E27FC236}">
                <a16:creationId xmlns:a16="http://schemas.microsoft.com/office/drawing/2014/main" id="{CC854960-E9FB-FBEC-2622-83CBCA141D5E}"/>
              </a:ext>
              <a:ext uri="{C183D7F6-B498-43B3-948B-1728B52AA6E4}">
                <adec:decorative xmlns:adec="http://schemas.microsoft.com/office/drawing/2017/decorative" val="1"/>
              </a:ext>
            </a:extLst>
          </p:cNvPr>
          <p:cNvSpPr/>
          <p:nvPr/>
        </p:nvSpPr>
        <p:spPr>
          <a:xfrm>
            <a:off x="392468" y="5399367"/>
            <a:ext cx="11339999" cy="1056041"/>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3" name="Google Shape;129;p21">
            <a:extLst>
              <a:ext uri="{FF2B5EF4-FFF2-40B4-BE49-F238E27FC236}">
                <a16:creationId xmlns:a16="http://schemas.microsoft.com/office/drawing/2014/main" id="{AF53296D-BEB4-4FAD-4CFD-D75E19896A43}"/>
              </a:ext>
              <a:ext uri="{C183D7F6-B498-43B3-948B-1728B52AA6E4}">
                <adec:decorative xmlns:adec="http://schemas.microsoft.com/office/drawing/2017/decorative" val="1"/>
              </a:ext>
            </a:extLst>
          </p:cNvPr>
          <p:cNvSpPr/>
          <p:nvPr/>
        </p:nvSpPr>
        <p:spPr>
          <a:xfrm>
            <a:off x="392470" y="1550772"/>
            <a:ext cx="11339999" cy="1921476"/>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3" name="Google Shape;526;p2">
            <a:extLst>
              <a:ext uri="{FF2B5EF4-FFF2-40B4-BE49-F238E27FC236}">
                <a16:creationId xmlns:a16="http://schemas.microsoft.com/office/drawing/2014/main" id="{8DEC6A10-CA78-BC0B-F489-8EF20A95ACF1}"/>
              </a:ext>
            </a:extLst>
          </p:cNvPr>
          <p:cNvSpPr txBox="1">
            <a:spLocks noGrp="1"/>
          </p:cNvSpPr>
          <p:nvPr>
            <p:ph type="title" idx="4294967295"/>
          </p:nvPr>
        </p:nvSpPr>
        <p:spPr>
          <a:xfrm>
            <a:off x="432000" y="756598"/>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Need Help Writing Your Claim? Incorporate Writing Frames</a:t>
            </a:r>
          </a:p>
        </p:txBody>
      </p:sp>
      <p:sp>
        <p:nvSpPr>
          <p:cNvPr id="9" name="TextBox 8">
            <a:extLst>
              <a:ext uri="{FF2B5EF4-FFF2-40B4-BE49-F238E27FC236}">
                <a16:creationId xmlns:a16="http://schemas.microsoft.com/office/drawing/2014/main" id="{8F7095B1-C54B-F964-85B1-DE273F964CD6}"/>
              </a:ext>
            </a:extLst>
          </p:cNvPr>
          <p:cNvSpPr txBox="1"/>
          <p:nvPr/>
        </p:nvSpPr>
        <p:spPr>
          <a:xfrm>
            <a:off x="466341" y="1586245"/>
            <a:ext cx="11165365" cy="4832092"/>
          </a:xfrm>
          <a:prstGeom prst="rect">
            <a:avLst/>
          </a:prstGeom>
          <a:noFill/>
        </p:spPr>
        <p:txBody>
          <a:bodyPr wrap="square">
            <a:spAutoFit/>
          </a:bodyPr>
          <a:lstStyle/>
          <a:p>
            <a:r>
              <a:rPr lang="en-US" sz="2800" dirty="0">
                <a:solidFill>
                  <a:schemeClr val="bg1"/>
                </a:solidFill>
                <a:latin typeface="+mn-lt"/>
              </a:rPr>
              <a:t>Although _____________________ (believes, demonstrates, argues) that ____________________________________, _________________ supports/provides the clearest evidence _________________________ because ________________.</a:t>
            </a:r>
          </a:p>
          <a:p>
            <a:endParaRPr lang="en-US" sz="2800" dirty="0">
              <a:latin typeface="+mn-lt"/>
            </a:endParaRPr>
          </a:p>
          <a:p>
            <a:r>
              <a:rPr lang="en-US" sz="2800" dirty="0">
                <a:solidFill>
                  <a:schemeClr val="bg1"/>
                </a:solidFill>
                <a:latin typeface="+mn-lt"/>
              </a:rPr>
              <a:t>When comparing the two positions in this article, ____________ provides the clearest evidence that ___________________________ because ___________.</a:t>
            </a:r>
          </a:p>
          <a:p>
            <a:endParaRPr lang="en-US" sz="2800" dirty="0">
              <a:latin typeface="+mn-lt"/>
            </a:endParaRPr>
          </a:p>
          <a:p>
            <a:r>
              <a:rPr lang="en-US" sz="2800" dirty="0">
                <a:solidFill>
                  <a:schemeClr val="bg1"/>
                </a:solidFill>
                <a:latin typeface="+mn-lt"/>
              </a:rPr>
              <a:t>Looking at the arguments regarding ____________, it is clear that _____________________________________________.</a:t>
            </a:r>
          </a:p>
        </p:txBody>
      </p:sp>
    </p:spTree>
    <p:extLst>
      <p:ext uri="{BB962C8B-B14F-4D97-AF65-F5344CB8AC3E}">
        <p14:creationId xmlns:p14="http://schemas.microsoft.com/office/powerpoint/2010/main" val="671063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Guided Practice: Example Claims</a:t>
            </a:r>
          </a:p>
        </p:txBody>
      </p:sp>
      <p:sp>
        <p:nvSpPr>
          <p:cNvPr id="4" name="Google Shape;179;p25">
            <a:extLst>
              <a:ext uri="{FF2B5EF4-FFF2-40B4-BE49-F238E27FC236}">
                <a16:creationId xmlns:a16="http://schemas.microsoft.com/office/drawing/2014/main" id="{7F1517C9-C9DD-B103-5BB3-1C58A3755FA8}"/>
              </a:ext>
            </a:extLst>
          </p:cNvPr>
          <p:cNvSpPr txBox="1">
            <a:spLocks/>
          </p:cNvSpPr>
          <p:nvPr/>
        </p:nvSpPr>
        <p:spPr>
          <a:xfrm>
            <a:off x="6268020" y="1646417"/>
            <a:ext cx="5506222" cy="641032"/>
          </a:xfrm>
          <a:prstGeom prst="rect">
            <a:avLst/>
          </a:prstGeom>
          <a:solidFill>
            <a:srgbClr val="27346F"/>
          </a:solidFill>
          <a:ln>
            <a:noFill/>
          </a:ln>
        </p:spPr>
        <p:txBody>
          <a:bodyPr spcFirstLastPara="1" wrap="square" lIns="91425" tIns="45700" rIns="91425" bIns="45700" anchor="b"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Clr>
                <a:schemeClr val="lt1"/>
              </a:buClr>
              <a:buSzPts val="4000"/>
              <a:buFont typeface="Arial" panose="020B0604020202020204" pitchFamily="34" charset="0"/>
              <a:buNone/>
            </a:pPr>
            <a:r>
              <a:rPr lang="en-US" sz="3600" b="1" dirty="0">
                <a:solidFill>
                  <a:schemeClr val="lt1"/>
                </a:solidFill>
                <a:latin typeface="+mn-lt"/>
                <a:ea typeface="Open Sans"/>
                <a:cs typeface="Open Sans"/>
                <a:sym typeface="Open Sans"/>
              </a:rPr>
              <a:t>Claim (Decision)</a:t>
            </a:r>
            <a:endParaRPr lang="en-US" sz="3600" dirty="0">
              <a:solidFill>
                <a:schemeClr val="lt1"/>
              </a:solidFill>
              <a:latin typeface="+mn-lt"/>
              <a:ea typeface="Open Sans"/>
              <a:cs typeface="Open Sans"/>
              <a:sym typeface="Open Sans"/>
            </a:endParaRPr>
          </a:p>
        </p:txBody>
      </p:sp>
      <p:sp>
        <p:nvSpPr>
          <p:cNvPr id="6" name="Google Shape;180;p25">
            <a:extLst>
              <a:ext uri="{FF2B5EF4-FFF2-40B4-BE49-F238E27FC236}">
                <a16:creationId xmlns:a16="http://schemas.microsoft.com/office/drawing/2014/main" id="{199BBBC7-BA7B-8E55-0658-B90CE623813E}"/>
              </a:ext>
            </a:extLst>
          </p:cNvPr>
          <p:cNvSpPr txBox="1">
            <a:spLocks/>
          </p:cNvSpPr>
          <p:nvPr/>
        </p:nvSpPr>
        <p:spPr>
          <a:xfrm>
            <a:off x="6268020" y="2287448"/>
            <a:ext cx="5494227" cy="2074487"/>
          </a:xfrm>
          <a:prstGeom prst="rect">
            <a:avLst/>
          </a:prstGeom>
          <a:noFill/>
          <a:ln w="9525" cap="flat" cmpd="sng">
            <a:solidFill>
              <a:srgbClr val="27346F"/>
            </a:solidFill>
            <a:prstDash val="solid"/>
            <a:round/>
            <a:headEnd type="none" w="sm" len="sm"/>
            <a:tailEnd type="none" w="sm" len="sm"/>
          </a:ln>
        </p:spPr>
        <p:txBody>
          <a:bodyPr spcFirstLastPara="1" wrap="square" lIns="182880" tIns="182880" rIns="182880" bIns="18288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chemeClr val="dk1"/>
              </a:buClr>
              <a:buSzPts val="2800"/>
              <a:buFont typeface="Arial" panose="020B0604020202020204" pitchFamily="34" charset="0"/>
              <a:buNone/>
            </a:pPr>
            <a:r>
              <a:rPr lang="en-US" sz="3200" dirty="0">
                <a:latin typeface="+mn-lt"/>
                <a:ea typeface="Open Sans"/>
                <a:cs typeface="Open Sans"/>
                <a:sym typeface="Open Sans"/>
              </a:rPr>
              <a:t>When comparing the two positions, the author that opposed _________ had better evidence.</a:t>
            </a:r>
            <a:endParaRPr lang="en-US" sz="2800" dirty="0">
              <a:latin typeface="+mn-lt"/>
            </a:endParaRPr>
          </a:p>
        </p:txBody>
      </p:sp>
      <p:sp>
        <p:nvSpPr>
          <p:cNvPr id="7" name="Google Shape;179;p25">
            <a:extLst>
              <a:ext uri="{FF2B5EF4-FFF2-40B4-BE49-F238E27FC236}">
                <a16:creationId xmlns:a16="http://schemas.microsoft.com/office/drawing/2014/main" id="{12853936-2B98-5C59-6615-4D5801548851}"/>
              </a:ext>
            </a:extLst>
          </p:cNvPr>
          <p:cNvSpPr txBox="1">
            <a:spLocks/>
          </p:cNvSpPr>
          <p:nvPr/>
        </p:nvSpPr>
        <p:spPr>
          <a:xfrm>
            <a:off x="589778" y="1646417"/>
            <a:ext cx="5506222" cy="641032"/>
          </a:xfrm>
          <a:prstGeom prst="rect">
            <a:avLst/>
          </a:prstGeom>
          <a:solidFill>
            <a:srgbClr val="27346F"/>
          </a:solidFill>
          <a:ln>
            <a:noFill/>
          </a:ln>
        </p:spPr>
        <p:txBody>
          <a:bodyPr spcFirstLastPara="1" wrap="square" lIns="91425" tIns="45700" rIns="91425" bIns="45700" anchor="b"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Clr>
                <a:schemeClr val="lt1"/>
              </a:buClr>
              <a:buSzPts val="4000"/>
              <a:buFont typeface="Arial" panose="020B0604020202020204" pitchFamily="34" charset="0"/>
              <a:buNone/>
            </a:pPr>
            <a:r>
              <a:rPr lang="en-US" sz="3600" b="1" dirty="0">
                <a:solidFill>
                  <a:schemeClr val="lt1"/>
                </a:solidFill>
                <a:latin typeface="+mn-lt"/>
                <a:ea typeface="Open Sans"/>
                <a:cs typeface="Open Sans"/>
                <a:sym typeface="Open Sans"/>
              </a:rPr>
              <a:t>Claim (Decision)</a:t>
            </a:r>
            <a:endParaRPr lang="en-US" sz="3600" dirty="0">
              <a:solidFill>
                <a:schemeClr val="lt1"/>
              </a:solidFill>
              <a:latin typeface="+mn-lt"/>
              <a:ea typeface="Open Sans"/>
              <a:cs typeface="Open Sans"/>
              <a:sym typeface="Open Sans"/>
            </a:endParaRPr>
          </a:p>
        </p:txBody>
      </p:sp>
      <p:sp>
        <p:nvSpPr>
          <p:cNvPr id="8" name="Google Shape;180;p25">
            <a:extLst>
              <a:ext uri="{FF2B5EF4-FFF2-40B4-BE49-F238E27FC236}">
                <a16:creationId xmlns:a16="http://schemas.microsoft.com/office/drawing/2014/main" id="{A57E96D9-B57C-7EDD-5CC4-9E0CB13AFE3D}"/>
              </a:ext>
            </a:extLst>
          </p:cNvPr>
          <p:cNvSpPr txBox="1">
            <a:spLocks/>
          </p:cNvSpPr>
          <p:nvPr/>
        </p:nvSpPr>
        <p:spPr>
          <a:xfrm>
            <a:off x="589778" y="2287448"/>
            <a:ext cx="5494227" cy="2074487"/>
          </a:xfrm>
          <a:prstGeom prst="rect">
            <a:avLst/>
          </a:prstGeom>
          <a:noFill/>
          <a:ln w="9525" cap="flat" cmpd="sng">
            <a:solidFill>
              <a:srgbClr val="27346F"/>
            </a:solidFill>
            <a:prstDash val="solid"/>
            <a:round/>
            <a:headEnd type="none" w="sm" len="sm"/>
            <a:tailEnd type="none" w="sm" len="sm"/>
          </a:ln>
        </p:spPr>
        <p:txBody>
          <a:bodyPr spcFirstLastPara="1" wrap="square" lIns="182880" tIns="182880" rIns="182880" bIns="18288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chemeClr val="dk1"/>
              </a:buClr>
              <a:buSzPts val="2800"/>
              <a:buFont typeface="Arial" panose="020B0604020202020204" pitchFamily="34" charset="0"/>
              <a:buNone/>
            </a:pPr>
            <a:r>
              <a:rPr lang="en-US" sz="3200" dirty="0">
                <a:latin typeface="+mn-lt"/>
                <a:ea typeface="Open Sans"/>
                <a:cs typeface="Open Sans"/>
                <a:sym typeface="Open Sans"/>
              </a:rPr>
              <a:t>When comparing the two positions, the author that supports _________ had better evidence.</a:t>
            </a:r>
            <a:endParaRPr lang="en-US" sz="2800" dirty="0">
              <a:latin typeface="+mn-lt"/>
            </a:endParaRPr>
          </a:p>
        </p:txBody>
      </p:sp>
    </p:spTree>
    <p:extLst>
      <p:ext uri="{BB962C8B-B14F-4D97-AF65-F5344CB8AC3E}">
        <p14:creationId xmlns:p14="http://schemas.microsoft.com/office/powerpoint/2010/main" val="37727933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3472</TotalTime>
  <Words>1362</Words>
  <Application>Microsoft Office PowerPoint</Application>
  <PresentationFormat>Widescreen</PresentationFormat>
  <Paragraphs>130</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Roboto</vt:lpstr>
      <vt:lpstr>Arial</vt:lpstr>
      <vt:lpstr>Calibri</vt:lpstr>
      <vt:lpstr>Source Sans Pro</vt:lpstr>
      <vt:lpstr>Open Sans</vt:lpstr>
      <vt:lpstr>Roboto Black</vt:lpstr>
      <vt:lpstr>PAAER Theme 2-29-24</vt:lpstr>
      <vt:lpstr>Extended Response Lesson 3  GED® Exam</vt:lpstr>
      <vt:lpstr>Learning Goals</vt:lpstr>
      <vt:lpstr>Extended Response Review</vt:lpstr>
      <vt:lpstr>Your Background Knowledge </vt:lpstr>
      <vt:lpstr>Analyzing Evidence and Stating a Claim</vt:lpstr>
      <vt:lpstr>Practice Analyzing the Evidence Together</vt:lpstr>
      <vt:lpstr>Stating a Claim</vt:lpstr>
      <vt:lpstr>Need Help Writing Your Claim? Incorporate Writing Frames</vt:lpstr>
      <vt:lpstr>Guided Practice: Example Claims</vt:lpstr>
      <vt:lpstr>Organizing the GED® Extended Response (Essay) Worksheet: Part 3</vt:lpstr>
      <vt:lpstr>Share – Organizing the GED® Extended Response (Essay) Worksheet: Part 3</vt:lpstr>
      <vt:lpstr>Example One</vt:lpstr>
      <vt:lpstr>Example Two</vt:lpstr>
      <vt:lpstr>Review </vt:lpstr>
      <vt:lpstr>What’s Next?</vt:lpstr>
      <vt:lpstr>Additional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11</cp:revision>
  <dcterms:created xsi:type="dcterms:W3CDTF">2023-09-23T14:48:19Z</dcterms:created>
  <dcterms:modified xsi:type="dcterms:W3CDTF">2025-02-06T17:21:22Z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