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36"/>
  </p:notesMasterIdLst>
  <p:sldIdLst>
    <p:sldId id="279" r:id="rId2"/>
    <p:sldId id="280" r:id="rId3"/>
    <p:sldId id="281" r:id="rId4"/>
    <p:sldId id="282" r:id="rId5"/>
    <p:sldId id="303" r:id="rId6"/>
    <p:sldId id="283" r:id="rId7"/>
    <p:sldId id="284" r:id="rId8"/>
    <p:sldId id="285" r:id="rId9"/>
    <p:sldId id="286" r:id="rId10"/>
    <p:sldId id="289" r:id="rId11"/>
    <p:sldId id="287" r:id="rId12"/>
    <p:sldId id="304" r:id="rId13"/>
    <p:sldId id="305" r:id="rId14"/>
    <p:sldId id="290" r:id="rId15"/>
    <p:sldId id="291"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Lst>
  <p:sldSz cx="12192000" cy="6858000"/>
  <p:notesSz cx="6858000" cy="9144000"/>
  <p:embeddedFontLst>
    <p:embeddedFont>
      <p:font typeface="Open Sans" panose="020B060603050402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
      <p:font typeface="Roboto Black" panose="02000000000000000000" pitchFamily="2" charset="0"/>
      <p:bold r:id="rId45"/>
      <p:boldItalic r:id="rId46"/>
    </p:embeddedFont>
    <p:embeddedFont>
      <p:font typeface="Source Sans Pro" panose="020B0503030403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ycnmhzz8yAx1iDHbeYDXQSz63/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89371D-0DA2-8BA0-1A07-F4F16B21A4EA}" name="Staci VanArt" initials="SV" userId="S::svanart@iu11.org::eacf06f6-97a6-46ac-bc5f-3ebf0c400b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EB7"/>
    <a:srgbClr val="2734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5FE209-8CE8-4ABE-9055-0E34FBBC1F53}" v="1030" dt="2024-12-03T15:41:43.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86405" autoAdjust="0"/>
  </p:normalViewPr>
  <p:slideViewPr>
    <p:cSldViewPr snapToGrid="0">
      <p:cViewPr varScale="1">
        <p:scale>
          <a:sx n="68" d="100"/>
          <a:sy n="68" d="100"/>
        </p:scale>
        <p:origin x="84" y="132"/>
      </p:cViewPr>
      <p:guideLst/>
    </p:cSldViewPr>
  </p:slideViewPr>
  <p:outlineViewPr>
    <p:cViewPr>
      <p:scale>
        <a:sx n="33" d="100"/>
        <a:sy n="33" d="100"/>
      </p:scale>
      <p:origin x="0" y="-2832"/>
    </p:cViewPr>
    <p:sldLst>
      <p:sld r:id="rId1" collapse="1"/>
    </p:sldLst>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microsoft.com/office/2015/10/relationships/revisionInfo" Target="revisionInfo.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khanacademy.org/humanities/grammar"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ged.com/wp-content/uploads/extended_response_classroom_practice.pdf" TargetMode="External"/><Relationship Id="rId4" Type="http://schemas.openxmlformats.org/officeDocument/2006/relationships/hyperlink" Target="https://www.typing.com/student/less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endParaRPr lang="en-US" sz="1200" dirty="0">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3198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Emphasize that it is very important to stay on task. If you do what the writing prompt is asking, you should get 2/2 points for trait #1. You will learn strategies to develop an argument connected to the prompt, cite relevant evidence from the text, and evaluate the validity of both arguments.</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Full rubric with explanations: https://ged.com/wp-content/uploads/Annotated-Rubric_-English.pdf</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A Trait 1: Responses are scored according to the criteria outlined in all three bullets. Each bullet represents a distinct dimension or quality of writing that involves the creation of arguments and use of evidence. Each score point describes the same dimensions, but at varying levels of mastery. Responses may exhibit qualities indicative of more than one score point. For instance, a response may contain a logical text based argument and sufficient support (a 4-point response), but the integration of claims might be simplistic (a 2-point response). When a response shows mixed evidence of proficiency levels, it will receive a score that reflects a balanced consideration of each quality, with no one dimension weighted more than the others. </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B The first dimension relates to making claims or assertions. At higher score points, arguments will be focused on close reading and analysis of the source texts. As responses ascend the scale in this dimension, they will become more focused on making arguments. </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C The second dimension focuses on a student’s ability to use information from the source texts to support their claims or assertions. As responses ascend the scale in this dimension, they will use evidence that is progressively more tied to the text. At lower score points, the student may rely more heavily on evidence drawn from personal experience with the topic rather then from text-based evidence. While responses that argue the student’s own opinion on the issue are acceptable, students who focus more specifically on the task outlined in the prompt, which asks them to analyze source texts to determine which position is better supported, will be more likely to score highly on this dimension. More specifically, responses that establish criteria for the evaluation of the source texts and then apply these criteria to specific text-based evidence are most likely to score highest in this dimension. </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D The third dimension focuses on a student’s ability to critically evaluate the rhetorical strategies and argumentation demonstrated by the authors of the source texts. While responses that argue the student’s own opinion on the issue are acceptable, students who focus more specifically on the task outlined in the prompt, which asks them to analyze source texts to determine which position is better supported, will be more likely to score highly on this dimension. More specifically, responses that establish criteria for the evaluation of the source texts and then apply these criteria to specific text-based evidence are most likely to score highest in this dimension.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2131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4E8D-8C69-DCE0-EFF6-8C5A8DDFA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48C11-EDF8-EEA3-B3D9-9C8977829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C9866-266D-D558-FF45-C7EA05BAA147}"/>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latin typeface="Source Sans Pro" panose="020B0503030403020204" pitchFamily="34" charset="0"/>
                <a:ea typeface="Source Sans Pro" panose="020B0503030403020204" pitchFamily="34" charset="0"/>
              </a:rPr>
              <a:t>Full rubric with explanations: https://ged.com/wp-content/uploads/Annotated-Rubric_-English.pdf</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E. The five bullets, or dimensions, in Trait 2 must be considered together to determine the score of any individual response. No one dimension is weighted more than any other. Each score point describes the same dimensions, but at varying levels of mastery. </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F. The first dimension relates to the depth and breadth of explanation exhibited in the response. While support for ideas should come from the source texts (like in Trait 1), fully developed ideas are often extended with additional evidence that builds upon central assertions. High-scoring papers will tend to contain multiple ideas that are fully elaborated upon and help articulate a central thesis. Responses that develop ideas insufficiently, unevenly, or illogically fall into the lower score ranges with regard to this dimension. </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G. The second dimension focuses on how effectively the response builds from one idea to the next as well as the degree in which details and central ideas are linked. High-scoring responses will maintain coherence and a sense of progression that help convey the writer’s central thesis. Responses at lower score points demonstrate an increasingly disjointed or unclear progression of ideas. Details are increasingly unrelated to central ideas, or even absent. </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H. The third dimension relates to how well the response is organized. Though paragraphs may lend structure to many responses, it is possible for a well organized, logical, non-paragraphed response to receive a high score. However, responses that contain circular, list-like, or scattered organizational structure, as well as those that do not fully integrate effective transitions between ideas, are often indicative of lower score points. </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J. The fourth dimension is associated with how well the response demonstrates an understanding of audience and purpose. Responses that score highly in this dimension will establish and maintain a formal style and objective tone while attending to the norms and conventions of argumentative writing. </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K. The fifth dimension focuses on word choice. Effective word choice does not necessarily suggest that students must employ a great deal of advanced vocabulary. Advanced vocabulary used correctly is often associated with a higher score on Trait 2, but responses that reflect a precision in word choice are just as likely to score well in this dimension. At lower score points, imprecise, vague and/or misused words are more prevalent.</a:t>
            </a:r>
          </a:p>
        </p:txBody>
      </p:sp>
      <p:sp>
        <p:nvSpPr>
          <p:cNvPr id="4" name="Slide Number Placeholder 3">
            <a:extLst>
              <a:ext uri="{FF2B5EF4-FFF2-40B4-BE49-F238E27FC236}">
                <a16:creationId xmlns:a16="http://schemas.microsoft.com/office/drawing/2014/main" id="{3DA3EAC3-8858-90ED-5D73-C0627D4A615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451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4ABB3-6B7F-EA76-2BB3-F665D36E5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E1EF2-7D4A-15DE-291B-082FF3AA5F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29B47-A52D-3E63-1AC3-24924078FC6B}"/>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latin typeface="Source Sans Pro" panose="020B0503030403020204" pitchFamily="34" charset="0"/>
                <a:ea typeface="Source Sans Pro" panose="020B0503030403020204" pitchFamily="34" charset="0"/>
              </a:rPr>
              <a:t>Highlight that you can make grammatical errors and still get 2 points. It’s understood that this is a timed test, so some errors are inevitable. This is also why it is so important to proofread and edit your work to make sure you catch any typos.</a:t>
            </a:r>
          </a:p>
          <a:p>
            <a:pPr marL="0" marR="0" lvl="0" indent="0" algn="l" rtl="0">
              <a:lnSpc>
                <a:spcPct val="100000"/>
              </a:lnSpc>
              <a:spcBef>
                <a:spcPts val="0"/>
              </a:spcBef>
              <a:spcAft>
                <a:spcPts val="0"/>
              </a:spcAft>
              <a:buClr>
                <a:schemeClr val="dk1"/>
              </a:buClr>
              <a:buSzPts val="1200"/>
              <a:buFont typeface="Calibri"/>
              <a:buNone/>
            </a:pPr>
            <a:endParaRPr lang="en-US" dirty="0">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Clr>
                <a:schemeClr val="dk1"/>
              </a:buClr>
              <a:buSzPts val="1200"/>
              <a:buFont typeface="Calibri"/>
              <a:buNone/>
            </a:pPr>
            <a:r>
              <a:rPr lang="en-US" dirty="0">
                <a:latin typeface="Source Sans Pro" panose="020B0503030403020204" pitchFamily="34" charset="0"/>
                <a:ea typeface="Source Sans Pro" panose="020B0503030403020204" pitchFamily="34" charset="0"/>
              </a:rPr>
              <a:t>Full rubric with explanations: https://ged.com/wp-content/uploads/Annotated-Rubric_-English.pdf</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L As in the previous two traits, each of the three dimensions of Trait 3 must be weighed together to determine the score. Each score point describes the same dimensions, but at varying levels of mastery. </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M This dimension relates to sentence structure and variety. Scoring will focus only on these skills essential to the development of sentence structure. High-scoring responses mix simple and compound sentences and purposefully incorporate a variety of clauses to enhance overall fluidity. Repetitive, choppy, rambling, and/or awkward sentence constructions are indicative of responses at the lower score points. </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N The second dimension focuses on how well the response maintains specific conventions of standard English. Responses will be scored on the basis of a student’s demonstrated mastery over the particular language skills listed in this dimension. Though there are many other conventions that come into play in a student’s writing, these essential skills are the ones on which they will be scored. Further, the longer the response, the greater tolerance for errors. For example, 10 errors in a 10-line response will likely receive a lower score than a response that contains 20 errors but is 60 lines long. </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P The third dimension pertains to overall fluency with conventions and mechanics. In order to receive a score higher than 1, students must sustain their writing long enough to demonstrate their level of proficiency with all the skills listed in the two previous dimensions. Then, writing samples are evaluated for level of grammatical and syntactical fluency appropriate for on-demand, draft writing.</a:t>
            </a:r>
          </a:p>
        </p:txBody>
      </p:sp>
      <p:sp>
        <p:nvSpPr>
          <p:cNvPr id="4" name="Slide Number Placeholder 3">
            <a:extLst>
              <a:ext uri="{FF2B5EF4-FFF2-40B4-BE49-F238E27FC236}">
                <a16:creationId xmlns:a16="http://schemas.microsoft.com/office/drawing/2014/main" id="{147E5C71-9484-68CA-77F8-6E6E3D83206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5495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latin typeface="Source Sans Pro" panose="020B0503030403020204" pitchFamily="34" charset="0"/>
                <a:ea typeface="Source Sans Pro" panose="020B0503030403020204" pitchFamily="34" charset="0"/>
                <a:cs typeface="Open Sans"/>
                <a:sym typeface="Open Sans"/>
              </a:rPr>
              <a:t>Ask students: </a:t>
            </a: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cs typeface="Open Sans"/>
                <a:sym typeface="Open Sans"/>
              </a:rPr>
              <a:t>How many minutes do you have to write the extended response? (45 mins)</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cs typeface="Open Sans"/>
              <a:sym typeface="Open Sans"/>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cs typeface="Open Sans"/>
                <a:sym typeface="Open Sans"/>
              </a:rPr>
              <a:t>What percentage of the Reasoning with Language Arts test score is the extended response? (20%)</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cs typeface="Open Sans"/>
              <a:sym typeface="Open Sans"/>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cs typeface="Open Sans"/>
                <a:sym typeface="Open Sans"/>
              </a:rPr>
              <a:t>What will you be asked to write about for the extended response? (Determine which argument is better supported with the evidence provided)</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cs typeface="Open Sans"/>
              <a:sym typeface="Open Sans"/>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cs typeface="Open Sans"/>
                <a:sym typeface="Open Sans"/>
              </a:rPr>
              <a:t>What are the three traits on the rubric for scoring the extended response? (Trait 1: Creation of arguments and use of evidence, Trait 2: Development of ideas and structure, Trait 3: Clarity and command of standard English conventions.)</a:t>
            </a: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cs typeface="Open Sans"/>
              <a:sym typeface="Open Sans"/>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cs typeface="Open Sans"/>
                <a:sym typeface="Open Sans"/>
              </a:rPr>
              <a:t>Ask students: “What questions do you have about the expectations, guidelines, and scoring for the extended response test?”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2485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Source Sans Pro" panose="020B0503030403020204" pitchFamily="34" charset="0"/>
                <a:ea typeface="Source Sans Pro" panose="020B0503030403020204" pitchFamily="34" charset="0"/>
              </a:rPr>
              <a:t>Answer B</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0176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Source Sans Pro" panose="020B0503030403020204" pitchFamily="34" charset="0"/>
                <a:ea typeface="Source Sans Pro" panose="020B0503030403020204" pitchFamily="34" charset="0"/>
              </a:rPr>
              <a:t>Answer C</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0621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latin typeface="Source Sans Pro" panose="020B0503030403020204" pitchFamily="34" charset="0"/>
                <a:ea typeface="Source Sans Pro" panose="020B0503030403020204" pitchFamily="34" charset="0"/>
              </a:rPr>
              <a:t>Answer 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8030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Answers A, C, and D</a:t>
            </a:r>
            <a:endParaRPr lang="en-US" sz="1200" b="0" dirty="0">
              <a:effectLst/>
              <a:latin typeface="Source Sans Pro" panose="020B0503030403020204" pitchFamily="34" charset="0"/>
              <a:ea typeface="Source Sans Pro" panose="020B0503030403020204" pitchFamily="34" charset="0"/>
            </a:endParaRPr>
          </a:p>
          <a:p>
            <a:pPr marL="0"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Reinforce that for the GED</a:t>
            </a:r>
            <a:r>
              <a:rPr lang="en-US" baseline="30000" dirty="0">
                <a:latin typeface="Source Sans Pro" panose="020B0503030403020204" pitchFamily="34" charset="0"/>
                <a:ea typeface="Source Sans Pro" panose="020B0503030403020204" pitchFamily="34" charset="0"/>
              </a:rPr>
              <a:t>®</a:t>
            </a:r>
            <a:r>
              <a:rPr lang="en-US" sz="1200" b="0" i="0" u="none" strike="noStrike" dirty="0">
                <a:solidFill>
                  <a:srgbClr val="000000"/>
                </a:solidFill>
                <a:effectLst/>
                <a:latin typeface="Source Sans Pro" panose="020B0503030403020204" pitchFamily="34" charset="0"/>
                <a:ea typeface="Source Sans Pro" panose="020B0503030403020204" pitchFamily="34" charset="0"/>
              </a:rPr>
              <a:t>, students must determine which argument is best supported based on evidence provided in the passage(s). </a:t>
            </a:r>
            <a:endParaRPr lang="en-US" sz="1200" b="0" dirty="0">
              <a:effectLst/>
              <a:latin typeface="Source Sans Pro" panose="020B0503030403020204" pitchFamily="34" charset="0"/>
              <a:ea typeface="Source Sans Pro" panose="020B0503030403020204" pitchFamily="34" charset="0"/>
            </a:endParaRPr>
          </a:p>
          <a:p>
            <a:pPr marL="0" indent="0" rtl="0"/>
            <a:endParaRPr lang="en-US" sz="1200" b="0" i="0" u="none" strike="noStrike" dirty="0">
              <a:solidFill>
                <a:srgbClr val="000000"/>
              </a:solidFill>
              <a:effectLst/>
              <a:latin typeface="Source Sans Pro" panose="020B0503030403020204" pitchFamily="34" charset="0"/>
              <a:ea typeface="Source Sans Pro" panose="020B0503030403020204" pitchFamily="34" charset="0"/>
            </a:endParaRPr>
          </a:p>
          <a:p>
            <a:pPr marL="0" lvl="0" indent="0" algn="l"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This is where the </a:t>
            </a:r>
            <a:r>
              <a:rPr lang="en-US" sz="1200" b="0" i="0" u="none" strike="noStrike" dirty="0" err="1">
                <a:solidFill>
                  <a:srgbClr val="000000"/>
                </a:solidFill>
                <a:effectLst/>
                <a:latin typeface="Source Sans Pro" panose="020B0503030403020204" pitchFamily="34" charset="0"/>
                <a:ea typeface="Source Sans Pro" panose="020B0503030403020204" pitchFamily="34" charset="0"/>
              </a:rPr>
              <a:t>HiSET</a:t>
            </a:r>
            <a:r>
              <a:rPr lang="en-US" baseline="30000" dirty="0">
                <a:latin typeface="Source Sans Pro" panose="020B0503030403020204" pitchFamily="34" charset="0"/>
                <a:ea typeface="Source Sans Pro" panose="020B0503030403020204" pitchFamily="34" charset="0"/>
              </a:rPr>
              <a:t>®</a:t>
            </a:r>
            <a:r>
              <a:rPr lang="en-US" sz="1200" b="0" i="0" u="none" strike="noStrike" dirty="0">
                <a:solidFill>
                  <a:srgbClr val="000000"/>
                </a:solidFill>
                <a:effectLst/>
                <a:latin typeface="Source Sans Pro" panose="020B0503030403020204" pitchFamily="34" charset="0"/>
                <a:ea typeface="Source Sans Pro" panose="020B0503030403020204" pitchFamily="34" charset="0"/>
              </a:rPr>
              <a:t> test differs. On the </a:t>
            </a:r>
            <a:r>
              <a:rPr lang="en-US" sz="1200" b="0" i="0" u="none" strike="noStrike" dirty="0" err="1">
                <a:solidFill>
                  <a:srgbClr val="000000"/>
                </a:solidFill>
                <a:effectLst/>
                <a:latin typeface="Source Sans Pro" panose="020B0503030403020204" pitchFamily="34" charset="0"/>
                <a:ea typeface="Source Sans Pro" panose="020B0503030403020204" pitchFamily="34" charset="0"/>
              </a:rPr>
              <a:t>HiSET</a:t>
            </a:r>
            <a:r>
              <a:rPr lang="en-US" baseline="30000" dirty="0">
                <a:latin typeface="Source Sans Pro" panose="020B0503030403020204" pitchFamily="34" charset="0"/>
                <a:ea typeface="Source Sans Pro" panose="020B0503030403020204" pitchFamily="34" charset="0"/>
              </a:rPr>
              <a:t>®</a:t>
            </a:r>
            <a:r>
              <a:rPr lang="en-US" sz="1200" b="0" i="0" u="none" strike="noStrike" dirty="0">
                <a:solidFill>
                  <a:srgbClr val="000000"/>
                </a:solidFill>
                <a:effectLst/>
                <a:latin typeface="Source Sans Pro" panose="020B0503030403020204" pitchFamily="34" charset="0"/>
                <a:ea typeface="Source Sans Pro" panose="020B0503030403020204" pitchFamily="34" charset="0"/>
              </a:rPr>
              <a:t> test students are asked to include their own knowledge and experience about the topic as well as evidence from the passage(s).</a:t>
            </a:r>
            <a:endParaRPr lang="en-US" dirty="0">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0385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latin typeface="Source Sans Pro" panose="020B0503030403020204" pitchFamily="34" charset="0"/>
                <a:ea typeface="Source Sans Pro" panose="020B0503030403020204" pitchFamily="34" charset="0"/>
              </a:rPr>
              <a:t>Answer C</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8808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latin typeface="Source Sans Pro" panose="020B0503030403020204" pitchFamily="34" charset="0"/>
                <a:ea typeface="Source Sans Pro" panose="020B0503030403020204" pitchFamily="34" charset="0"/>
              </a:rPr>
              <a:t>Answers A, C and 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728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Open Sans"/>
              <a:buNone/>
            </a:pPr>
            <a:r>
              <a:rPr lang="en-US" b="1" dirty="0">
                <a:latin typeface="Source Sans Pro" panose="020B0503030403020204" pitchFamily="34" charset="0"/>
                <a:ea typeface="Source Sans Pro" panose="020B0503030403020204" pitchFamily="34" charset="0"/>
                <a:cs typeface="Open Sans"/>
                <a:sym typeface="Open Sans"/>
              </a:rPr>
              <a:t>What is evidence? </a:t>
            </a:r>
            <a:endParaRPr lang="en-US" dirty="0">
              <a:latin typeface="Source Sans Pro" panose="020B0503030403020204" pitchFamily="34" charset="0"/>
              <a:ea typeface="Source Sans Pro" panose="020B0503030403020204" pitchFamily="34" charset="0"/>
            </a:endParaRPr>
          </a:p>
          <a:p>
            <a:pPr marL="171450" lvl="0" indent="-171450" algn="l" rtl="0">
              <a:spcBef>
                <a:spcPts val="0"/>
              </a:spcBef>
              <a:spcAft>
                <a:spcPts val="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Open Sans"/>
                <a:sym typeface="Open Sans"/>
              </a:rPr>
              <a:t>The GED</a:t>
            </a:r>
            <a:r>
              <a:rPr lang="en-US" baseline="30000" dirty="0">
                <a:latin typeface="Source Sans Pro" panose="020B0503030403020204" pitchFamily="34" charset="0"/>
                <a:ea typeface="Source Sans Pro" panose="020B0503030403020204" pitchFamily="34" charset="0"/>
                <a:cs typeface="Open Sans"/>
                <a:sym typeface="Open Sans"/>
              </a:rPr>
              <a:t>®</a:t>
            </a:r>
            <a:r>
              <a:rPr lang="en-US" dirty="0">
                <a:latin typeface="Source Sans Pro" panose="020B0503030403020204" pitchFamily="34" charset="0"/>
                <a:ea typeface="Source Sans Pro" panose="020B0503030403020204" pitchFamily="34" charset="0"/>
                <a:cs typeface="Open Sans"/>
                <a:sym typeface="Open Sans"/>
              </a:rPr>
              <a:t> defines evidence as that which tends to prove or disprove something; grounds for belief.</a:t>
            </a:r>
            <a:endParaRPr lang="en-US" dirty="0">
              <a:latin typeface="Source Sans Pro" panose="020B0503030403020204" pitchFamily="34" charset="0"/>
              <a:ea typeface="Source Sans Pro" panose="020B0503030403020204" pitchFamily="34" charset="0"/>
            </a:endParaRPr>
          </a:p>
          <a:p>
            <a:pPr marL="171450" lvl="0" indent="-171450" algn="l" rtl="0">
              <a:spcBef>
                <a:spcPts val="0"/>
              </a:spcBef>
              <a:spcAft>
                <a:spcPts val="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Open Sans"/>
                <a:sym typeface="Open Sans"/>
              </a:rPr>
              <a:t>Grounds for belief is an idiom that means a basis for belief.</a:t>
            </a:r>
            <a:endParaRPr lang="en-US" dirty="0">
              <a:latin typeface="Source Sans Pro" panose="020B0503030403020204" pitchFamily="34" charset="0"/>
              <a:ea typeface="Source Sans Pro" panose="020B0503030403020204" pitchFamily="34" charset="0"/>
            </a:endParaRPr>
          </a:p>
          <a:p>
            <a:pPr marL="171450" lvl="0" indent="-171450" algn="l" rtl="0">
              <a:spcBef>
                <a:spcPts val="0"/>
              </a:spcBef>
              <a:spcAft>
                <a:spcPts val="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Open Sans"/>
                <a:sym typeface="Open Sans"/>
              </a:rPr>
              <a:t>Every well-constructed argument includes multiple types of evidence.</a:t>
            </a:r>
            <a:endParaRPr lang="en-US" dirty="0">
              <a:latin typeface="Source Sans Pro" panose="020B0503030403020204" pitchFamily="34" charset="0"/>
              <a:ea typeface="Source Sans Pro" panose="020B0503030403020204" pitchFamily="34" charset="0"/>
            </a:endParaRPr>
          </a:p>
          <a:p>
            <a:endParaRPr lang="en-US" dirty="0">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510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600D5-7F5E-4BBD-9AE2-24AB3EDC5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3F9DF-F9EE-0E5D-876F-1F43CB9D7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DFEC1-7FFB-4E16-F7C8-94BB18A4F378}"/>
              </a:ext>
            </a:extLst>
          </p:cNvPr>
          <p:cNvSpPr>
            <a:spLocks noGrp="1"/>
          </p:cNvSpPr>
          <p:nvPr>
            <p:ph type="body" idx="1"/>
          </p:nvPr>
        </p:nvSpPr>
        <p:spPr/>
        <p:txBody>
          <a:bodyPr/>
          <a:lstStyle/>
          <a:p>
            <a:pPr marL="0"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Approach the extended essay with a four-step process. </a:t>
            </a:r>
            <a:endParaRPr lang="en-US" sz="1200" b="0" dirty="0">
              <a:effectLst/>
              <a:latin typeface="Source Sans Pro" panose="020B0503030403020204" pitchFamily="34" charset="0"/>
              <a:ea typeface="Source Sans Pro" panose="020B0503030403020204" pitchFamily="34" charset="0"/>
            </a:endParaRPr>
          </a:p>
          <a:p>
            <a:pPr marL="0" indent="0" rtl="0" fontAlgn="base">
              <a:buFont typeface="+mj-lt"/>
              <a:buAutoNum type="arabicPeriod"/>
            </a:pPr>
            <a:r>
              <a:rPr lang="en-US" sz="1200" b="0" i="0" u="none" strike="noStrike" dirty="0">
                <a:solidFill>
                  <a:srgbClr val="000000"/>
                </a:solidFill>
                <a:effectLst/>
                <a:latin typeface="Source Sans Pro" panose="020B0503030403020204" pitchFamily="34" charset="0"/>
                <a:ea typeface="Source Sans Pro" panose="020B0503030403020204" pitchFamily="34" charset="0"/>
              </a:rPr>
              <a:t> Reading (the titles of the passage(s), writing prompt and the passage(s)</a:t>
            </a:r>
          </a:p>
          <a:p>
            <a:pPr marL="0" indent="0" rtl="0" fontAlgn="base">
              <a:buFont typeface="+mj-lt"/>
              <a:buAutoNum type="arabicPeriod"/>
            </a:pPr>
            <a:r>
              <a:rPr lang="en-US" sz="1200" b="0" i="0" u="none" strike="noStrike" dirty="0">
                <a:solidFill>
                  <a:srgbClr val="000000"/>
                </a:solidFill>
                <a:effectLst/>
                <a:latin typeface="Source Sans Pro" panose="020B0503030403020204" pitchFamily="34" charset="0"/>
                <a:ea typeface="Source Sans Pro" panose="020B0503030403020204" pitchFamily="34" charset="0"/>
              </a:rPr>
              <a:t> Organize evidence </a:t>
            </a:r>
          </a:p>
          <a:p>
            <a:pPr marL="0" indent="0" rtl="0" fontAlgn="base">
              <a:buFont typeface="+mj-lt"/>
              <a:buAutoNum type="arabicPeriod"/>
            </a:pPr>
            <a:r>
              <a:rPr lang="en-US" sz="1200" b="0" i="0" u="none" strike="noStrike" dirty="0">
                <a:solidFill>
                  <a:srgbClr val="000000"/>
                </a:solidFill>
                <a:effectLst/>
                <a:latin typeface="Source Sans Pro" panose="020B0503030403020204" pitchFamily="34" charset="0"/>
                <a:ea typeface="Source Sans Pro" panose="020B0503030403020204" pitchFamily="34" charset="0"/>
              </a:rPr>
              <a:t> Writing</a:t>
            </a:r>
          </a:p>
          <a:p>
            <a:pPr marL="0" indent="0" rtl="0" fontAlgn="base">
              <a:buFont typeface="+mj-lt"/>
              <a:buAutoNum type="arabicPeriod"/>
            </a:pPr>
            <a:r>
              <a:rPr lang="en-US" sz="1200" b="0" i="0" u="none" strike="noStrike" dirty="0">
                <a:solidFill>
                  <a:srgbClr val="000000"/>
                </a:solidFill>
                <a:effectLst/>
                <a:latin typeface="Source Sans Pro" panose="020B0503030403020204" pitchFamily="34" charset="0"/>
                <a:ea typeface="Source Sans Pro" panose="020B0503030403020204" pitchFamily="34" charset="0"/>
              </a:rPr>
              <a:t> Proofreading and editing</a:t>
            </a:r>
          </a:p>
        </p:txBody>
      </p:sp>
      <p:sp>
        <p:nvSpPr>
          <p:cNvPr id="4" name="Slide Number Placeholder 3">
            <a:extLst>
              <a:ext uri="{FF2B5EF4-FFF2-40B4-BE49-F238E27FC236}">
                <a16:creationId xmlns:a16="http://schemas.microsoft.com/office/drawing/2014/main" id="{EFAB8B03-0128-751A-6301-717101DB6E1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5286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31FBA-0694-A0E0-56FB-818FDEDCCE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4BC36-9FEA-0F9A-11CB-14674D52A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881C1-AF99-2507-F39A-98E399FD2D3E}"/>
              </a:ext>
            </a:extLst>
          </p:cNvPr>
          <p:cNvSpPr>
            <a:spLocks noGrp="1"/>
          </p:cNvSpPr>
          <p:nvPr>
            <p:ph type="body" idx="1"/>
          </p:nvPr>
        </p:nvSpPr>
        <p:spPr/>
        <p:txBody>
          <a:bodyPr/>
          <a:lstStyle/>
          <a:p>
            <a:pPr marL="0"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First, we will work through step one, reading the title of the passage(s), writing prompt, and passage. The writing prompt describes what you’re supposed to write about and the passage you read will present an argument. </a:t>
            </a:r>
            <a:endParaRPr lang="en-US" sz="1200" b="0" dirty="0">
              <a:effectLst/>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6E76CD1A-5B63-BFDB-B911-DE4FF3ED964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9926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30FDB-503B-65C2-CE0D-EDC72B630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23FF7-5CB9-5F1A-5766-77B4F32E0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7454F-4CDD-943B-6A4E-CC5E6463762A}"/>
              </a:ext>
            </a:extLst>
          </p:cNvPr>
          <p:cNvSpPr>
            <a:spLocks noGrp="1"/>
          </p:cNvSpPr>
          <p:nvPr>
            <p:ph type="body" idx="1"/>
          </p:nvPr>
        </p:nvSpPr>
        <p:spPr/>
        <p:txBody>
          <a:bodyPr/>
          <a:lstStyle/>
          <a:p>
            <a:pPr marL="0"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The first task in the four step process is closely reading the writing prompt and passage(s) presenting the argument. Sometimes an argument is presented in one passage, while other times, the argument is presented in two passages.</a:t>
            </a:r>
            <a:endParaRPr lang="en-US" sz="1200" b="0" dirty="0">
              <a:effectLst/>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8ED8AF10-0444-FD52-AD39-C5754B7D9F2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6095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B8F7A-FAEE-22A1-7FFA-DBF0845DC7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2FFED-C13F-BF74-790A-F4CC3CF13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B37079-12E9-1AAD-B748-18D80418ADB7}"/>
              </a:ext>
            </a:extLst>
          </p:cNvPr>
          <p:cNvSpPr>
            <a:spLocks noGrp="1"/>
          </p:cNvSpPr>
          <p:nvPr>
            <p:ph type="body" idx="1"/>
          </p:nvPr>
        </p:nvSpPr>
        <p:spPr/>
        <p:txBody>
          <a:bodyPr/>
          <a:lstStyle/>
          <a:p>
            <a:pPr marL="0" lvl="1"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Show extended response prompt example. </a:t>
            </a:r>
            <a:endParaRPr lang="en-US" sz="1200" b="0" dirty="0">
              <a:effectLst/>
              <a:latin typeface="Source Sans Pro" panose="020B0503030403020204" pitchFamily="34" charset="0"/>
              <a:ea typeface="Source Sans Pro" panose="020B0503030403020204" pitchFamily="34" charset="0"/>
            </a:endParaRPr>
          </a:p>
          <a:p>
            <a:pPr marL="0" lvl="1"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Optional texts: </a:t>
            </a:r>
            <a:endParaRPr lang="en-US" sz="1200" b="0" dirty="0">
              <a:effectLst/>
              <a:latin typeface="Source Sans Pro" panose="020B0503030403020204" pitchFamily="34" charset="0"/>
              <a:ea typeface="Source Sans Pro" panose="020B0503030403020204" pitchFamily="34" charset="0"/>
            </a:endParaRPr>
          </a:p>
          <a:p>
            <a:pPr marL="0" lvl="1"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1. New Readers Press Fracking Articles</a:t>
            </a:r>
            <a:endParaRPr lang="en-US" sz="1200" b="0" dirty="0">
              <a:effectLst/>
              <a:latin typeface="Source Sans Pro" panose="020B0503030403020204" pitchFamily="34" charset="0"/>
              <a:ea typeface="Source Sans Pro" panose="020B0503030403020204" pitchFamily="34" charset="0"/>
            </a:endParaRPr>
          </a:p>
          <a:p>
            <a:pPr marL="0" lvl="1"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2. GED</a:t>
            </a:r>
            <a:r>
              <a:rPr lang="en-US" baseline="30000" dirty="0">
                <a:latin typeface="Source Sans Pro" panose="020B0503030403020204" pitchFamily="34" charset="0"/>
                <a:ea typeface="Source Sans Pro" panose="020B0503030403020204" pitchFamily="34" charset="0"/>
              </a:rPr>
              <a:t>®</a:t>
            </a:r>
            <a:r>
              <a:rPr lang="en-US" sz="1200" b="0" i="0" u="none" strike="noStrike" dirty="0">
                <a:solidFill>
                  <a:srgbClr val="000000"/>
                </a:solidFill>
                <a:effectLst/>
                <a:latin typeface="Source Sans Pro" panose="020B0503030403020204" pitchFamily="34" charset="0"/>
                <a:ea typeface="Source Sans Pro" panose="020B0503030403020204" pitchFamily="34" charset="0"/>
              </a:rPr>
              <a:t> Sample Extended Response Passages. </a:t>
            </a:r>
            <a:endParaRPr lang="en-US" sz="1200" b="0" dirty="0">
              <a:effectLst/>
              <a:latin typeface="Source Sans Pro" panose="020B0503030403020204" pitchFamily="34" charset="0"/>
              <a:ea typeface="Source Sans Pro" panose="020B0503030403020204" pitchFamily="34" charset="0"/>
            </a:endParaRPr>
          </a:p>
          <a:p>
            <a:pPr marL="0" lvl="1"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You’ll need one text for the instructional and practice parts of this lesson and another for the summative assessment. </a:t>
            </a:r>
            <a:endParaRPr lang="en-US" sz="1200" b="0" dirty="0">
              <a:effectLst/>
              <a:latin typeface="Source Sans Pro" panose="020B0503030403020204" pitchFamily="34" charset="0"/>
              <a:ea typeface="Source Sans Pro" panose="020B0503030403020204" pitchFamily="34" charset="0"/>
            </a:endParaRPr>
          </a:p>
          <a:p>
            <a:pPr marL="0" lvl="1" indent="0" rtl="0"/>
            <a:br>
              <a:rPr lang="en-US" sz="1200" b="1" dirty="0">
                <a:effectLst/>
                <a:latin typeface="Source Sans Pro" panose="020B0503030403020204" pitchFamily="34" charset="0"/>
                <a:ea typeface="Source Sans Pro" panose="020B0503030403020204" pitchFamily="34" charset="0"/>
              </a:rPr>
            </a:br>
            <a:r>
              <a:rPr lang="en-US" sz="1200" b="1" i="0" u="none" strike="noStrike" dirty="0">
                <a:solidFill>
                  <a:srgbClr val="000000"/>
                </a:solidFill>
                <a:effectLst/>
                <a:latin typeface="Source Sans Pro" panose="020B0503030403020204" pitchFamily="34" charset="0"/>
                <a:ea typeface="Source Sans Pro" panose="020B0503030403020204" pitchFamily="34" charset="0"/>
              </a:rPr>
              <a:t>For students taking the </a:t>
            </a:r>
            <a:r>
              <a:rPr lang="en-US" sz="1200" b="1" i="0" u="none" strike="noStrike" dirty="0" err="1">
                <a:solidFill>
                  <a:srgbClr val="000000"/>
                </a:solidFill>
                <a:effectLst/>
                <a:latin typeface="Source Sans Pro" panose="020B0503030403020204" pitchFamily="34" charset="0"/>
                <a:ea typeface="Source Sans Pro" panose="020B0503030403020204" pitchFamily="34" charset="0"/>
              </a:rPr>
              <a:t>HiSET</a:t>
            </a:r>
            <a:r>
              <a:rPr lang="en-US" b="1" baseline="30000" dirty="0">
                <a:latin typeface="Source Sans Pro" panose="020B0503030403020204" pitchFamily="34" charset="0"/>
                <a:ea typeface="Source Sans Pro" panose="020B0503030403020204" pitchFamily="34" charset="0"/>
              </a:rPr>
              <a:t>®</a:t>
            </a:r>
            <a:endParaRPr lang="en-US" sz="1200" b="1" dirty="0">
              <a:effectLst/>
              <a:latin typeface="Source Sans Pro" panose="020B0503030403020204" pitchFamily="34" charset="0"/>
              <a:ea typeface="Source Sans Pro" panose="020B0503030403020204" pitchFamily="34" charset="0"/>
            </a:endParaRPr>
          </a:p>
          <a:p>
            <a:pPr marL="0" lvl="1"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Instructors can use one of the above referenced example passages, but the prompt must be updated. The prompt for the </a:t>
            </a:r>
            <a:r>
              <a:rPr lang="en-US" sz="1200" b="0" i="0" u="none" strike="noStrike" dirty="0" err="1">
                <a:solidFill>
                  <a:srgbClr val="000000"/>
                </a:solidFill>
                <a:effectLst/>
                <a:latin typeface="Source Sans Pro" panose="020B0503030403020204" pitchFamily="34" charset="0"/>
                <a:ea typeface="Source Sans Pro" panose="020B0503030403020204" pitchFamily="34" charset="0"/>
              </a:rPr>
              <a:t>HiSET</a:t>
            </a:r>
            <a:r>
              <a:rPr lang="en-US" baseline="30000" dirty="0">
                <a:latin typeface="Source Sans Pro" panose="020B0503030403020204" pitchFamily="34" charset="0"/>
                <a:ea typeface="Source Sans Pro" panose="020B0503030403020204" pitchFamily="34" charset="0"/>
              </a:rPr>
              <a:t>®</a:t>
            </a:r>
            <a:r>
              <a:rPr lang="en-US" sz="1200" b="0" i="0" u="none" strike="noStrike" dirty="0">
                <a:solidFill>
                  <a:srgbClr val="000000"/>
                </a:solidFill>
                <a:effectLst/>
                <a:latin typeface="Source Sans Pro" panose="020B0503030403020204" pitchFamily="34" charset="0"/>
                <a:ea typeface="Source Sans Pro" panose="020B0503030403020204" pitchFamily="34" charset="0"/>
              </a:rPr>
              <a:t> must read, “Below you will find two passages in which the authors put forth differing perspectives on an issue of importance. Read both passages carefully, noting the strengths and weaknesses of each discussion. Then, you will write an essay in which you explain your own opinion on the issue. Be sure to use evidence from the text passages provided as well as specific reasons and examples from your own experience and knowledge to support your position.” It is also likely they’ll see this in a separate paragraph, “Remember that every position exists within the context of a larger discussion of the issue, so your essay should, at minimum, acknowledge alternate and/or opposing ideas. When you have finished your essay, review your writing to check for correct spelling, punctuation and grammar.” The main difference between the GED</a:t>
            </a:r>
            <a:r>
              <a:rPr lang="en-US" baseline="30000" dirty="0">
                <a:latin typeface="Source Sans Pro" panose="020B0503030403020204" pitchFamily="34" charset="0"/>
                <a:ea typeface="Source Sans Pro" panose="020B0503030403020204" pitchFamily="34" charset="0"/>
              </a:rPr>
              <a:t>®</a:t>
            </a:r>
            <a:r>
              <a:rPr lang="en-US" sz="1200" b="0" i="0" u="none" strike="noStrike" dirty="0">
                <a:solidFill>
                  <a:srgbClr val="000000"/>
                </a:solidFill>
                <a:effectLst/>
                <a:latin typeface="Source Sans Pro" panose="020B0503030403020204" pitchFamily="34" charset="0"/>
                <a:ea typeface="Source Sans Pro" panose="020B0503030403020204" pitchFamily="34" charset="0"/>
              </a:rPr>
              <a:t> and </a:t>
            </a:r>
            <a:r>
              <a:rPr lang="en-US" sz="1200" b="0" i="0" u="none" strike="noStrike" dirty="0" err="1">
                <a:solidFill>
                  <a:srgbClr val="000000"/>
                </a:solidFill>
                <a:effectLst/>
                <a:latin typeface="Source Sans Pro" panose="020B0503030403020204" pitchFamily="34" charset="0"/>
                <a:ea typeface="Source Sans Pro" panose="020B0503030403020204" pitchFamily="34" charset="0"/>
              </a:rPr>
              <a:t>HiSET</a:t>
            </a:r>
            <a:r>
              <a:rPr lang="en-US" baseline="30000" dirty="0">
                <a:latin typeface="Source Sans Pro" panose="020B0503030403020204" pitchFamily="34" charset="0"/>
                <a:ea typeface="Source Sans Pro" panose="020B0503030403020204" pitchFamily="34" charset="0"/>
              </a:rPr>
              <a:t>®</a:t>
            </a:r>
            <a:r>
              <a:rPr lang="en-US" sz="1200" b="0" i="0" u="none" strike="noStrike" dirty="0">
                <a:solidFill>
                  <a:srgbClr val="000000"/>
                </a:solidFill>
                <a:effectLst/>
                <a:latin typeface="Source Sans Pro" panose="020B0503030403020204" pitchFamily="34" charset="0"/>
                <a:ea typeface="Source Sans Pro" panose="020B0503030403020204" pitchFamily="34" charset="0"/>
              </a:rPr>
              <a:t> essay is the prompt. GED</a:t>
            </a:r>
            <a:r>
              <a:rPr lang="en-US" baseline="30000" dirty="0">
                <a:latin typeface="Source Sans Pro" panose="020B0503030403020204" pitchFamily="34" charset="0"/>
                <a:ea typeface="Source Sans Pro" panose="020B0503030403020204" pitchFamily="34" charset="0"/>
              </a:rPr>
              <a:t>®</a:t>
            </a:r>
            <a:r>
              <a:rPr lang="en-US" sz="1200" b="0" i="0" u="none" strike="noStrike" dirty="0">
                <a:solidFill>
                  <a:srgbClr val="000000"/>
                </a:solidFill>
                <a:effectLst/>
                <a:latin typeface="Source Sans Pro" panose="020B0503030403020204" pitchFamily="34" charset="0"/>
                <a:ea typeface="Source Sans Pro" panose="020B0503030403020204" pitchFamily="34" charset="0"/>
              </a:rPr>
              <a:t> test takers are asked to analyze the facts presented only, </a:t>
            </a:r>
            <a:r>
              <a:rPr lang="en-US" sz="1200" b="0" i="0" u="none" strike="noStrike">
                <a:solidFill>
                  <a:srgbClr val="000000"/>
                </a:solidFill>
                <a:effectLst/>
                <a:latin typeface="Source Sans Pro" panose="020B0503030403020204" pitchFamily="34" charset="0"/>
                <a:ea typeface="Source Sans Pro" panose="020B0503030403020204" pitchFamily="34" charset="0"/>
              </a:rPr>
              <a:t>while HISET</a:t>
            </a:r>
            <a:r>
              <a:rPr lang="en-US" baseline="30000">
                <a:latin typeface="Source Sans Pro" panose="020B0503030403020204" pitchFamily="34" charset="0"/>
                <a:ea typeface="Source Sans Pro" panose="020B0503030403020204" pitchFamily="34" charset="0"/>
              </a:rPr>
              <a:t>®</a:t>
            </a:r>
            <a:r>
              <a:rPr lang="en-US" sz="1200" b="0" i="0" u="none" strike="noStrike">
                <a:solidFill>
                  <a:srgbClr val="000000"/>
                </a:solidFill>
                <a:effectLst/>
                <a:latin typeface="Source Sans Pro" panose="020B0503030403020204" pitchFamily="34" charset="0"/>
                <a:ea typeface="Source Sans Pro" panose="020B0503030403020204" pitchFamily="34" charset="0"/>
              </a:rPr>
              <a:t> </a:t>
            </a:r>
            <a:r>
              <a:rPr lang="en-US" sz="1200" b="0" i="0" u="none" strike="noStrike" dirty="0">
                <a:solidFill>
                  <a:srgbClr val="000000"/>
                </a:solidFill>
                <a:effectLst/>
                <a:latin typeface="Source Sans Pro" panose="020B0503030403020204" pitchFamily="34" charset="0"/>
                <a:ea typeface="Source Sans Pro" panose="020B0503030403020204" pitchFamily="34" charset="0"/>
              </a:rPr>
              <a:t>test takers are asked to analyze the facts presented but also to include their knowledge and experience on the topic.” </a:t>
            </a:r>
            <a:endParaRPr lang="en-US" sz="1200" b="0" dirty="0">
              <a:effectLst/>
              <a:latin typeface="Source Sans Pro" panose="020B0503030403020204" pitchFamily="34" charset="0"/>
              <a:ea typeface="Source Sans Pro" panose="020B0503030403020204" pitchFamily="34" charset="0"/>
            </a:endParaRPr>
          </a:p>
          <a:p>
            <a:pPr marL="0" lvl="1" indent="0" rtl="0"/>
            <a:br>
              <a:rPr lang="en-US" sz="1200" b="0" dirty="0">
                <a:effectLst/>
                <a:latin typeface="Source Sans Pro" panose="020B0503030403020204" pitchFamily="34" charset="0"/>
                <a:ea typeface="Source Sans Pro" panose="020B0503030403020204" pitchFamily="34" charset="0"/>
              </a:rPr>
            </a:br>
            <a:r>
              <a:rPr lang="en-US" sz="1200" b="0" i="0" u="none" strike="noStrike" dirty="0">
                <a:solidFill>
                  <a:srgbClr val="000000"/>
                </a:solidFill>
                <a:effectLst/>
                <a:latin typeface="Source Sans Pro" panose="020B0503030403020204" pitchFamily="34" charset="0"/>
                <a:ea typeface="Source Sans Pro" panose="020B0503030403020204" pitchFamily="34" charset="0"/>
              </a:rPr>
              <a:t>Remember that when teaching each of these strategies, you will want to first model for your students each routine and then have them practice the routine with you until they are able to complete the task independently.</a:t>
            </a:r>
            <a:endParaRPr lang="en-US" sz="1200" b="0" dirty="0">
              <a:effectLst/>
              <a:latin typeface="Source Sans Pro" panose="020B0503030403020204" pitchFamily="34" charset="0"/>
              <a:ea typeface="Source Sans Pro" panose="020B0503030403020204" pitchFamily="34" charset="0"/>
            </a:endParaRPr>
          </a:p>
          <a:p>
            <a:pPr marL="0" lvl="1" indent="0" rtl="0"/>
            <a:br>
              <a:rPr lang="en-US" sz="1200" b="0" dirty="0">
                <a:effectLst/>
                <a:latin typeface="Source Sans Pro" panose="020B0503030403020204" pitchFamily="34" charset="0"/>
                <a:ea typeface="Source Sans Pro" panose="020B0503030403020204" pitchFamily="34" charset="0"/>
              </a:rPr>
            </a:br>
            <a:r>
              <a:rPr lang="en-US" sz="1200" b="0" i="0" u="none" strike="noStrike" dirty="0">
                <a:solidFill>
                  <a:srgbClr val="000000"/>
                </a:solidFill>
                <a:effectLst/>
                <a:latin typeface="Source Sans Pro" panose="020B0503030403020204" pitchFamily="34" charset="0"/>
                <a:ea typeface="Source Sans Pro" panose="020B0503030403020204" pitchFamily="34" charset="0"/>
              </a:rPr>
              <a:t>Review the steps on the slide.</a:t>
            </a:r>
            <a:endParaRPr lang="en-US" sz="1200" b="0" dirty="0">
              <a:effectLst/>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C93B7752-A807-AF05-3B8C-7B3EDA198F4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0111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8B06F-021E-1279-FBA1-99F6F01DFC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6DE046-8D13-53F7-E142-9F989EF42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9A122D-BBB6-8F43-530E-92598136EA3F}"/>
              </a:ext>
            </a:extLst>
          </p:cNvPr>
          <p:cNvSpPr>
            <a:spLocks noGrp="1"/>
          </p:cNvSpPr>
          <p:nvPr>
            <p:ph type="body" idx="1"/>
          </p:nvPr>
        </p:nvSpPr>
        <p:spPr/>
        <p:txBody>
          <a:bodyPr/>
          <a:lstStyle/>
          <a:p>
            <a:pPr marL="0" lvl="1"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It is important that students understand the concept of analyzing a prompt. One routine is to use Do/What to unpack a prompt.</a:t>
            </a:r>
            <a:endParaRPr lang="en-US" sz="1200" b="0" dirty="0">
              <a:effectLst/>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8C9CC18F-AFA0-8549-058C-0C64F8E06EF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3161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365D0-3942-9CD1-3066-A23651028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41C05-D058-4C21-1BC5-BE100417A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58966-8771-2D59-C9FA-85F4D9B07FBC}"/>
              </a:ext>
            </a:extLst>
          </p:cNvPr>
          <p:cNvSpPr>
            <a:spLocks noGrp="1"/>
          </p:cNvSpPr>
          <p:nvPr>
            <p:ph type="body" idx="1"/>
          </p:nvPr>
        </p:nvSpPr>
        <p:spPr/>
        <p:txBody>
          <a:bodyPr/>
          <a:lstStyle/>
          <a:p>
            <a:pPr marL="0" lvl="1"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Give each student a copy of the Organizing the GED</a:t>
            </a:r>
            <a:r>
              <a:rPr lang="en-US" baseline="30000" dirty="0">
                <a:latin typeface="Source Sans Pro" panose="020B0503030403020204" pitchFamily="34" charset="0"/>
                <a:ea typeface="Source Sans Pro" panose="020B0503030403020204" pitchFamily="34" charset="0"/>
              </a:rPr>
              <a:t>®</a:t>
            </a:r>
            <a:r>
              <a:rPr lang="en-US" sz="1200" b="0" i="0" u="none" strike="noStrike" dirty="0">
                <a:solidFill>
                  <a:srgbClr val="000000"/>
                </a:solidFill>
                <a:effectLst/>
                <a:latin typeface="Source Sans Pro" panose="020B0503030403020204" pitchFamily="34" charset="0"/>
                <a:ea typeface="Source Sans Pro" panose="020B0503030403020204" pitchFamily="34" charset="0"/>
              </a:rPr>
              <a:t> Extended Response Worksheet: https://docs.google.com/document/d/1u0Rz4OgHk6CiEC9Udi-j770KYTuvuvydVhmyovLDd6k/copy</a:t>
            </a:r>
            <a:endParaRPr lang="en-US" sz="1200" b="0" dirty="0">
              <a:effectLst/>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1D755FA9-7B82-1748-034F-8851C74CCCC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8283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00BBD-5A9D-818F-BC76-BA2ADC0A3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A5788-822C-3CFD-08D4-1E27D2D99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3E6C3-E9A2-C842-6298-A8AB474F1889}"/>
              </a:ext>
            </a:extLst>
          </p:cNvPr>
          <p:cNvSpPr>
            <a:spLocks noGrp="1"/>
          </p:cNvSpPr>
          <p:nvPr>
            <p:ph type="body" idx="1"/>
          </p:nvPr>
        </p:nvSpPr>
        <p:spPr/>
        <p:txBody>
          <a:bodyPr/>
          <a:lstStyle/>
          <a:p>
            <a:pPr marL="0"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As we read the first passage together, you will want to think about these questions (go through these questions with students). Then we will answer the questions on part #1 of your Organizing the Extended Response worksheet for passage 1.</a:t>
            </a:r>
            <a:endParaRPr lang="en-US" sz="1200" b="0" dirty="0">
              <a:effectLst/>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89A1DC44-4DBF-A2A4-3E82-11130450BC0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7845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CDBFF-38E8-106E-64AD-E2D658384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E6BDA-F4F4-0920-39C4-CA2EB51EA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E5F955-3825-4527-04A8-8BB0145659D8}"/>
              </a:ext>
            </a:extLst>
          </p:cNvPr>
          <p:cNvSpPr>
            <a:spLocks noGrp="1"/>
          </p:cNvSpPr>
          <p:nvPr>
            <p:ph type="body" idx="1"/>
          </p:nvPr>
        </p:nvSpPr>
        <p:spPr/>
        <p:txBody>
          <a:bodyPr/>
          <a:lstStyle/>
          <a:p>
            <a:pPr marL="0"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Now you will read passage 2 on your own. As you read, think about these questions. Then you will answer part #1 of your Organizing the Extended Response worksheet for passage 2 with a partner (or small group). Reinforce that even though working in partners, every student should complete their own worksheet. After everyone is finished, we will review your responses together. </a:t>
            </a:r>
            <a:endParaRPr lang="en-US" sz="1200" b="0" dirty="0">
              <a:effectLst/>
              <a:latin typeface="Source Sans Pro" panose="020B0503030403020204" pitchFamily="34" charset="0"/>
              <a:ea typeface="Source Sans Pro" panose="020B0503030403020204" pitchFamily="34" charset="0"/>
            </a:endParaRPr>
          </a:p>
          <a:p>
            <a:pPr marL="0" indent="0" rtl="0"/>
            <a:br>
              <a:rPr lang="en-US" sz="1200" b="0" dirty="0">
                <a:effectLst/>
                <a:latin typeface="Source Sans Pro" panose="020B0503030403020204" pitchFamily="34" charset="0"/>
                <a:ea typeface="Source Sans Pro" panose="020B0503030403020204" pitchFamily="34" charset="0"/>
              </a:rPr>
            </a:br>
            <a:r>
              <a:rPr lang="en-US" sz="1200" b="0" i="0" u="none" strike="noStrike" dirty="0">
                <a:solidFill>
                  <a:srgbClr val="000000"/>
                </a:solidFill>
                <a:effectLst/>
                <a:latin typeface="Source Sans Pro" panose="020B0503030403020204" pitchFamily="34" charset="0"/>
                <a:ea typeface="Source Sans Pro" panose="020B0503030403020204" pitchFamily="34" charset="0"/>
              </a:rPr>
              <a:t>Read the first passage together and guide students through these questions as they complete part 1 of the organizing the extended response worksheet: https://docs.google.com/document/d/1u0Rz4OgHk6CiEC9Udi-j770KYTuvuvydVhmyovLDd6k/edit?usp=sharing. </a:t>
            </a:r>
            <a:endParaRPr lang="en-US" sz="1200" b="0" dirty="0">
              <a:effectLst/>
              <a:latin typeface="Source Sans Pro" panose="020B0503030403020204" pitchFamily="34" charset="0"/>
              <a:ea typeface="Source Sans Pro" panose="020B0503030403020204" pitchFamily="34" charset="0"/>
            </a:endParaRPr>
          </a:p>
          <a:p>
            <a:pPr marL="0" indent="0" rtl="0"/>
            <a:br>
              <a:rPr lang="en-US" sz="1200" b="0" dirty="0">
                <a:effectLst/>
                <a:latin typeface="Source Sans Pro" panose="020B0503030403020204" pitchFamily="34" charset="0"/>
                <a:ea typeface="Source Sans Pro" panose="020B0503030403020204" pitchFamily="34" charset="0"/>
              </a:rPr>
            </a:br>
            <a:r>
              <a:rPr lang="en-US" sz="1200" b="0" i="0" u="none" strike="noStrike" dirty="0">
                <a:solidFill>
                  <a:srgbClr val="000000"/>
                </a:solidFill>
                <a:effectLst/>
                <a:latin typeface="Source Sans Pro" panose="020B0503030403020204" pitchFamily="34" charset="0"/>
                <a:ea typeface="Source Sans Pro" panose="020B0503030403020204" pitchFamily="34" charset="0"/>
              </a:rPr>
              <a:t>Additional graphic organizers: https://ged.com/wp-content/uploads/GEDTS-Graphic-Organizers-2018-1.pdf</a:t>
            </a:r>
            <a:endParaRPr lang="en-US" sz="1200" b="0" dirty="0">
              <a:effectLst/>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E0C4D0A3-CB08-FF9C-8762-CFE66FF7E2B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5497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60885-7C1E-719F-7396-D2D82E34A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8068D-24A0-632D-FC5E-710B9297A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FF66D-569D-AD22-96F6-EAB4EC92DC90}"/>
              </a:ext>
            </a:extLst>
          </p:cNvPr>
          <p:cNvSpPr>
            <a:spLocks noGrp="1"/>
          </p:cNvSpPr>
          <p:nvPr>
            <p:ph type="body" idx="1"/>
          </p:nvPr>
        </p:nvSpPr>
        <p:spPr/>
        <p:txBody>
          <a:bodyPr/>
          <a:lstStyle/>
          <a:p>
            <a:pPr marL="0" lvl="1"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Go through each of these six questions and ask for volunteers from different groups to share their answers.</a:t>
            </a:r>
            <a:endParaRPr lang="en-US" sz="1200" b="0" dirty="0">
              <a:effectLst/>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729F0B8D-2504-2C49-3A14-DFC1E5B2BD4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9442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08A11-7BF5-A7C0-C185-61DA8FFA9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4A8DB-C8CA-E208-C94C-90C83D662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4FF6F6-8B33-B72C-DDC9-E958B817FC85}"/>
              </a:ext>
            </a:extLst>
          </p:cNvPr>
          <p:cNvSpPr>
            <a:spLocks noGrp="1"/>
          </p:cNvSpPr>
          <p:nvPr>
            <p:ph type="body" idx="1"/>
          </p:nvPr>
        </p:nvSpPr>
        <p:spPr/>
        <p:txBody>
          <a:bodyPr/>
          <a:lstStyle/>
          <a:p>
            <a:pPr marL="0" lvl="1" indent="0" rtl="0"/>
            <a:endParaRPr lang="en-US" sz="1200" b="0" dirty="0">
              <a:effectLst/>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94494D60-7A3E-4AAD-6A5B-E58DCFB6174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729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Source Sans Pro" panose="020B0503030403020204" pitchFamily="34" charset="0"/>
                <a:ea typeface="Source Sans Pro" panose="020B0503030403020204" pitchFamily="34" charset="0"/>
              </a:rPr>
              <a:t>Ask students what they already know about the GED</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extended response.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3351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8B866-3A2E-70A0-F4AD-7185CB762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65A80-E5F5-336C-3CAA-6243F39D0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77112-FED2-783A-5A6C-7224F2DC4FA8}"/>
              </a:ext>
            </a:extLst>
          </p:cNvPr>
          <p:cNvSpPr>
            <a:spLocks noGrp="1"/>
          </p:cNvSpPr>
          <p:nvPr>
            <p:ph type="body" idx="1"/>
          </p:nvPr>
        </p:nvSpPr>
        <p:spPr/>
        <p:txBody>
          <a:bodyPr/>
          <a:lstStyle/>
          <a:p>
            <a:pPr marL="0" lvl="1" indent="0" rtl="0"/>
            <a:endParaRPr lang="en-US" sz="1200" b="0" dirty="0">
              <a:effectLst/>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C59590DD-0582-19B8-2716-B2BEACFC828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7221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227FA-2C0E-8659-6E37-CAF0FE638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D82AC-1601-A07C-F1D1-CA560F54B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3C13B-4C26-9860-9B41-20F62EAA888E}"/>
              </a:ext>
            </a:extLst>
          </p:cNvPr>
          <p:cNvSpPr>
            <a:spLocks noGrp="1"/>
          </p:cNvSpPr>
          <p:nvPr>
            <p:ph type="body" idx="1"/>
          </p:nvPr>
        </p:nvSpPr>
        <p:spPr/>
        <p:txBody>
          <a:bodyPr/>
          <a:lstStyle/>
          <a:p>
            <a:pPr marL="0" lvl="1" indent="0" rtl="0"/>
            <a:endParaRPr lang="en-US" sz="1200" b="0" dirty="0">
              <a:effectLst/>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5F5D05FB-9E05-E790-9F39-5DB27C06F381}"/>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4865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2FB0E-64B8-F5B3-A3C3-321F8D616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E9C656-EC41-D99E-3E38-684C21941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64412-BFDD-6EAB-7612-B8BDC9E07E14}"/>
              </a:ext>
            </a:extLst>
          </p:cNvPr>
          <p:cNvSpPr>
            <a:spLocks noGrp="1"/>
          </p:cNvSpPr>
          <p:nvPr>
            <p:ph type="body" idx="1"/>
          </p:nvPr>
        </p:nvSpPr>
        <p:spPr/>
        <p:txBody>
          <a:bodyPr/>
          <a:lstStyle/>
          <a:p>
            <a:pPr marL="0"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Grammar instruction and practice: </a:t>
            </a:r>
            <a:r>
              <a:rPr lang="en-US" sz="1200" b="0" i="0" u="sng" strike="noStrike" dirty="0">
                <a:solidFill>
                  <a:srgbClr val="0563C1"/>
                </a:solidFill>
                <a:effectLst/>
                <a:latin typeface="Source Sans Pro" panose="020B0503030403020204" pitchFamily="34" charset="0"/>
                <a:ea typeface="Source Sans Pro" panose="020B0503030403020204" pitchFamily="34" charset="0"/>
                <a:hlinkClick r:id="rId3"/>
              </a:rPr>
              <a:t>https://www.khanacademy.org/humanities/grammar</a:t>
            </a:r>
            <a:endParaRPr lang="en-US" sz="1200" b="0" dirty="0">
              <a:effectLst/>
              <a:latin typeface="Source Sans Pro" panose="020B0503030403020204" pitchFamily="34" charset="0"/>
              <a:ea typeface="Source Sans Pro" panose="020B0503030403020204" pitchFamily="34" charset="0"/>
            </a:endParaRPr>
          </a:p>
          <a:p>
            <a:pPr marL="0" indent="0" rtl="0"/>
            <a:r>
              <a:rPr lang="en-US" sz="1200" b="0" i="0" u="none" strike="noStrike" dirty="0">
                <a:solidFill>
                  <a:srgbClr val="000000"/>
                </a:solidFill>
                <a:effectLst/>
                <a:latin typeface="Source Sans Pro" panose="020B0503030403020204" pitchFamily="34" charset="0"/>
                <a:ea typeface="Source Sans Pro" panose="020B0503030403020204" pitchFamily="34" charset="0"/>
              </a:rPr>
              <a:t>Typing practice: </a:t>
            </a:r>
            <a:r>
              <a:rPr lang="en-US" sz="1200" b="0" i="0" u="sng" strike="noStrike" dirty="0">
                <a:solidFill>
                  <a:srgbClr val="0563C1"/>
                </a:solidFill>
                <a:effectLst/>
                <a:latin typeface="Source Sans Pro" panose="020B0503030403020204" pitchFamily="34" charset="0"/>
                <a:ea typeface="Source Sans Pro" panose="020B0503030403020204" pitchFamily="34" charset="0"/>
                <a:hlinkClick r:id="rId4"/>
              </a:rPr>
              <a:t>Typing.com</a:t>
            </a:r>
            <a:endParaRPr lang="en-US" sz="1200" b="0" dirty="0">
              <a:effectLst/>
              <a:latin typeface="Source Sans Pro" panose="020B0503030403020204" pitchFamily="34" charset="0"/>
              <a:ea typeface="Source Sans Pro" panose="020B0503030403020204" pitchFamily="34" charset="0"/>
            </a:endParaRPr>
          </a:p>
          <a:p>
            <a:pPr marL="0" indent="0" rtl="0"/>
            <a:br>
              <a:rPr lang="en-US" sz="1200" b="0" dirty="0">
                <a:effectLst/>
                <a:latin typeface="Source Sans Pro" panose="020B0503030403020204" pitchFamily="34" charset="0"/>
                <a:ea typeface="Source Sans Pro" panose="020B0503030403020204" pitchFamily="34" charset="0"/>
              </a:rPr>
            </a:br>
            <a:r>
              <a:rPr lang="en-US" sz="1200" b="0" i="0" u="none" strike="noStrike" dirty="0">
                <a:solidFill>
                  <a:srgbClr val="000000"/>
                </a:solidFill>
                <a:effectLst/>
                <a:latin typeface="Source Sans Pro" panose="020B0503030403020204" pitchFamily="34" charset="0"/>
                <a:ea typeface="Source Sans Pro" panose="020B0503030403020204" pitchFamily="34" charset="0"/>
              </a:rPr>
              <a:t>If students need additional practice teachers could select another article or articles that present an argument, make a copy of the Organizing the GED</a:t>
            </a:r>
            <a:r>
              <a:rPr lang="en-US" sz="1200" b="0" i="0" u="none" strike="noStrike" baseline="30000" dirty="0">
                <a:solidFill>
                  <a:srgbClr val="000000"/>
                </a:solidFill>
                <a:effectLst/>
                <a:latin typeface="Source Sans Pro" panose="020B0503030403020204" pitchFamily="34" charset="0"/>
                <a:ea typeface="Source Sans Pro" panose="020B0503030403020204" pitchFamily="34" charset="0"/>
              </a:rPr>
              <a:t>®</a:t>
            </a:r>
            <a:r>
              <a:rPr lang="en-US" sz="1200" b="0" i="0" u="none" strike="noStrike" dirty="0">
                <a:solidFill>
                  <a:srgbClr val="000000"/>
                </a:solidFill>
                <a:effectLst/>
                <a:latin typeface="Source Sans Pro" panose="020B0503030403020204" pitchFamily="34" charset="0"/>
                <a:ea typeface="Source Sans Pro" panose="020B0503030403020204" pitchFamily="34" charset="0"/>
              </a:rPr>
              <a:t> Extended Response (Essay) worksheet, and ask students to read the article and complete part 2 for both sides of the argument presented.</a:t>
            </a:r>
            <a:endParaRPr lang="en-US" sz="1200" b="0" dirty="0">
              <a:effectLst/>
              <a:latin typeface="Source Sans Pro" panose="020B0503030403020204" pitchFamily="34" charset="0"/>
              <a:ea typeface="Source Sans Pro" panose="020B0503030403020204" pitchFamily="34" charset="0"/>
            </a:endParaRPr>
          </a:p>
          <a:p>
            <a:pPr marL="0" indent="0" rtl="0"/>
            <a:br>
              <a:rPr lang="en-US" sz="1200" b="0" dirty="0">
                <a:effectLst/>
                <a:latin typeface="Source Sans Pro" panose="020B0503030403020204" pitchFamily="34" charset="0"/>
                <a:ea typeface="Source Sans Pro" panose="020B0503030403020204" pitchFamily="34" charset="0"/>
              </a:rPr>
            </a:br>
            <a:r>
              <a:rPr lang="en-US" sz="1200" b="0" i="0" u="none" strike="noStrike" dirty="0">
                <a:solidFill>
                  <a:srgbClr val="000000"/>
                </a:solidFill>
                <a:effectLst/>
                <a:latin typeface="Source Sans Pro" panose="020B0503030403020204" pitchFamily="34" charset="0"/>
                <a:ea typeface="Source Sans Pro" panose="020B0503030403020204" pitchFamily="34" charset="0"/>
              </a:rPr>
              <a:t>Additional practice prompts, passages from the GED</a:t>
            </a:r>
            <a:r>
              <a:rPr lang="en-US" baseline="30000" dirty="0">
                <a:latin typeface="Source Sans Pro" panose="020B0503030403020204" pitchFamily="34" charset="0"/>
                <a:ea typeface="Source Sans Pro" panose="020B0503030403020204" pitchFamily="34" charset="0"/>
              </a:rPr>
              <a:t>®</a:t>
            </a:r>
            <a:r>
              <a:rPr lang="en-US" sz="1200" b="0" i="0" u="none" strike="noStrike" dirty="0">
                <a:solidFill>
                  <a:srgbClr val="000000"/>
                </a:solidFill>
                <a:effectLst/>
                <a:latin typeface="Source Sans Pro" panose="020B0503030403020204" pitchFamily="34" charset="0"/>
                <a:ea typeface="Source Sans Pro" panose="020B0503030403020204" pitchFamily="34" charset="0"/>
              </a:rPr>
              <a:t> testing service: </a:t>
            </a:r>
            <a:r>
              <a:rPr lang="en-US" sz="1200" b="0" i="0" u="sng" strike="noStrike" dirty="0">
                <a:solidFill>
                  <a:srgbClr val="0563C1"/>
                </a:solidFill>
                <a:effectLst/>
                <a:latin typeface="Source Sans Pro" panose="020B0503030403020204" pitchFamily="34" charset="0"/>
                <a:ea typeface="Source Sans Pro" panose="020B0503030403020204" pitchFamily="34" charset="0"/>
                <a:hlinkClick r:id="rId5"/>
              </a:rPr>
              <a:t>https://ged.com/wp-content/uploads/extended_response_classroom_practice.pdf</a:t>
            </a:r>
            <a:r>
              <a:rPr lang="en-US" sz="1200" b="0" i="0" u="none" strike="noStrike" dirty="0">
                <a:solidFill>
                  <a:srgbClr val="000000"/>
                </a:solidFill>
                <a:effectLst/>
                <a:latin typeface="Source Sans Pro" panose="020B0503030403020204" pitchFamily="34" charset="0"/>
                <a:ea typeface="Source Sans Pro" panose="020B0503030403020204" pitchFamily="34" charset="0"/>
              </a:rPr>
              <a:t> (just ensure that you don’t assign the same prompt/passage if using one of them for the summative assessment). </a:t>
            </a:r>
            <a:endParaRPr lang="en-US" sz="1200" b="0" dirty="0">
              <a:effectLst/>
              <a:latin typeface="Source Sans Pro" panose="020B0503030403020204" pitchFamily="34" charset="0"/>
              <a:ea typeface="Source Sans Pro" panose="020B0503030403020204" pitchFamily="34" charset="0"/>
            </a:endParaRPr>
          </a:p>
          <a:p>
            <a:pPr marL="0" indent="0" rtl="0"/>
            <a:br>
              <a:rPr lang="en-US" sz="1200" b="0" dirty="0">
                <a:effectLst/>
                <a:latin typeface="Source Sans Pro" panose="020B0503030403020204" pitchFamily="34" charset="0"/>
                <a:ea typeface="Source Sans Pro" panose="020B0503030403020204" pitchFamily="34" charset="0"/>
              </a:rPr>
            </a:br>
            <a:r>
              <a:rPr lang="en-US" sz="1200" b="0" i="0" u="none" strike="noStrike" dirty="0">
                <a:solidFill>
                  <a:srgbClr val="000000"/>
                </a:solidFill>
                <a:effectLst/>
                <a:latin typeface="Source Sans Pro" panose="020B0503030403020204" pitchFamily="34" charset="0"/>
                <a:ea typeface="Source Sans Pro" panose="020B0503030403020204" pitchFamily="34" charset="0"/>
              </a:rPr>
              <a:t>Grammar instruction and practice: https://www.khanacademy.org/humanities/grammar</a:t>
            </a:r>
            <a:endParaRPr lang="en-US" sz="1200" b="0" dirty="0">
              <a:effectLst/>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795E43D0-50FB-4D44-70A2-910942DB4C2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460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49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(It is helpful to talk about both tests at this point in case students are unsure which test they want to take. Also, a lot of students often don’t know there </a:t>
            </a:r>
            <a:r>
              <a:rPr lang="en-US" dirty="0" err="1">
                <a:latin typeface="Source Sans Pro" panose="020B0503030403020204" pitchFamily="34" charset="0"/>
                <a:ea typeface="Source Sans Pro" panose="020B0503030403020204" pitchFamily="34" charset="0"/>
              </a:rPr>
              <a:t>HiSET</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is an alternate test for getting the Commonwealth Secondary School Diploma. Some students will opt to take the </a:t>
            </a:r>
            <a:r>
              <a:rPr lang="en-US" dirty="0" err="1">
                <a:latin typeface="Source Sans Pro" panose="020B0503030403020204" pitchFamily="34" charset="0"/>
                <a:ea typeface="Source Sans Pro" panose="020B0503030403020204" pitchFamily="34" charset="0"/>
              </a:rPr>
              <a:t>HiSET</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because the reading and writing tests are split and can be taken separately.)</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Explain that the extended response is just another way to say essay.</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The extended essay is a part of the GED</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RLA exam. The RLA exam includes three parts including, a multiple choice reading test, a multiple choice writing test, and the extended essay. After the multiple select reading and writing tests is the extended essay. The score for GED</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’s extended essay is rolled into the total RLA score, and it makes up 20% of the total score. Students are given 45 minutes to write the extended response. </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The extended essay is a part of the </a:t>
            </a:r>
            <a:r>
              <a:rPr lang="en-US" dirty="0" err="1">
                <a:latin typeface="Source Sans Pro" panose="020B0503030403020204" pitchFamily="34" charset="0"/>
                <a:ea typeface="Source Sans Pro" panose="020B0503030403020204" pitchFamily="34" charset="0"/>
              </a:rPr>
              <a:t>HiSET</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’s writing test. The </a:t>
            </a:r>
            <a:r>
              <a:rPr lang="en-US" dirty="0" err="1">
                <a:latin typeface="Source Sans Pro" panose="020B0503030403020204" pitchFamily="34" charset="0"/>
                <a:ea typeface="Source Sans Pro" panose="020B0503030403020204" pitchFamily="34" charset="0"/>
              </a:rPr>
              <a:t>HiSET</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writing test is made up of multiple-choice questions and the extended essay. Students are given 50 minutes for the extended essay portion of the </a:t>
            </a:r>
            <a:r>
              <a:rPr lang="en-US" dirty="0" err="1">
                <a:latin typeface="Source Sans Pro" panose="020B0503030403020204" pitchFamily="34" charset="0"/>
                <a:ea typeface="Source Sans Pro" panose="020B0503030403020204" pitchFamily="34" charset="0"/>
              </a:rPr>
              <a:t>HiSET</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writing test. Students need a score of 2/6 to pass the extended essay.</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If students question why they’re given 5 more minutes on the </a:t>
            </a:r>
            <a:r>
              <a:rPr lang="en-US" dirty="0" err="1">
                <a:latin typeface="Source Sans Pro" panose="020B0503030403020204" pitchFamily="34" charset="0"/>
                <a:ea typeface="Source Sans Pro" panose="020B0503030403020204" pitchFamily="34" charset="0"/>
              </a:rPr>
              <a:t>HiSET</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it is likely because the </a:t>
            </a:r>
            <a:r>
              <a:rPr lang="en-US" dirty="0" err="1">
                <a:latin typeface="Source Sans Pro" panose="020B0503030403020204" pitchFamily="34" charset="0"/>
                <a:ea typeface="Source Sans Pro" panose="020B0503030403020204" pitchFamily="34" charset="0"/>
              </a:rPr>
              <a:t>HiSET</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writing prompt has the same requirements as the GED</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except it also asks students to include information from their own knowledge and experience on the topic. GED</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test takers are NOT asked to include this information.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601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This is a snapshot of what the students will see on the extended response portion of the GED</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test. The video shows more details.</a:t>
            </a: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Watch this video: https://www.youtube.com/watch?v=YQbqBJYaTyI</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129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Explain that students are given 45 minutes on test day to write their extended response. For now, they should get the process down, and then worry about how much they can do in 45 minutes. The time limit is just something to keep in mind at first. The time limit makes it important to practice typing skills.</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GED</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guidelines say that students should write 4 to 7 paragraphs. In this lesson, teacher will show an effective way to respond using 4 to 5 paragraphs. </a:t>
            </a:r>
          </a:p>
          <a:p>
            <a:pPr marL="0" lvl="0" indent="0" algn="l" rtl="0">
              <a:spcBef>
                <a:spcPts val="0"/>
              </a:spcBef>
              <a:spcAft>
                <a:spcPts val="0"/>
              </a:spcAft>
              <a:buNone/>
            </a:pPr>
            <a:endParaRPr lang="en-US"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This is a helpful supplement for teachers. Could also share link or handout with students: https://ged.com/wp-content/uploads/extended_response_guidelines.pdf.</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774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1570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Source Sans Pro" panose="020B0503030403020204" pitchFamily="34" charset="0"/>
                <a:ea typeface="Source Sans Pro" panose="020B0503030403020204" pitchFamily="34" charset="0"/>
              </a:rPr>
              <a:t>Rubric for </a:t>
            </a:r>
            <a:r>
              <a:rPr lang="en-US" dirty="0" err="1">
                <a:latin typeface="Source Sans Pro" panose="020B0503030403020204" pitchFamily="34" charset="0"/>
                <a:ea typeface="Source Sans Pro" panose="020B0503030403020204" pitchFamily="34" charset="0"/>
              </a:rPr>
              <a:t>HiSET</a:t>
            </a:r>
            <a:r>
              <a:rPr lang="en-US" baseline="30000"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a:t>
            </a:r>
            <a:r>
              <a:rPr lang="en-US" dirty="0"/>
              <a:t>https://hiset.org/s/pdf/Writing-Response-Scoring-Guide.pdf (a score of 2/6 is needed to pass the essay portion of the writing test).</a:t>
            </a:r>
            <a:endParaRPr lang="en-US" dirty="0">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3854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9.tif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3762-68E7-2C55-A0D6-184DDB67C8BD}"/>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p:nvPr>
        </p:nvSpPr>
        <p:spPr>
          <a:xfrm>
            <a:off x="614148" y="1228300"/>
            <a:ext cx="10986449" cy="5197900"/>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2B36413F-48D2-5507-BA7F-8D4F8E73351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9606374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Photo Collag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7216877" y="-1"/>
            <a:ext cx="707923"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7924800" y="2406445"/>
            <a:ext cx="4267200" cy="4185741"/>
          </a:xfrm>
          <a:solidFill>
            <a:schemeClr val="bg1"/>
          </a:solidFill>
        </p:spPr>
        <p:txBody>
          <a:bodyPr/>
          <a:lstStyle>
            <a:lvl1pPr marL="0" indent="0">
              <a:buNone/>
              <a:defRPr/>
            </a:lvl1pPr>
          </a:lstStyle>
          <a:p>
            <a:r>
              <a:rPr lang="en-US"/>
              <a:t>Click icon to add picture</a:t>
            </a:r>
          </a:p>
        </p:txBody>
      </p:sp>
      <p:sp>
        <p:nvSpPr>
          <p:cNvPr id="2" name="Picture Placeholder 10">
            <a:extLst>
              <a:ext uri="{FF2B5EF4-FFF2-40B4-BE49-F238E27FC236}">
                <a16:creationId xmlns:a16="http://schemas.microsoft.com/office/drawing/2014/main" id="{83B6AEE1-F009-D876-8CC2-E0E6C2B8D67A}"/>
              </a:ext>
            </a:extLst>
          </p:cNvPr>
          <p:cNvSpPr>
            <a:spLocks noGrp="1"/>
          </p:cNvSpPr>
          <p:nvPr>
            <p:ph type="pic" sz="quarter" idx="11"/>
          </p:nvPr>
        </p:nvSpPr>
        <p:spPr>
          <a:xfrm>
            <a:off x="7924800" y="0"/>
            <a:ext cx="2133600" cy="2406444"/>
          </a:xfrm>
          <a:solidFill>
            <a:schemeClr val="bg1"/>
          </a:solidFill>
        </p:spPr>
        <p:txBody>
          <a:bodyPr/>
          <a:lstStyle>
            <a:lvl1pPr marL="0" indent="0">
              <a:buNone/>
              <a:defRPr/>
            </a:lvl1pPr>
          </a:lstStyle>
          <a:p>
            <a:r>
              <a:rPr lang="en-US"/>
              <a:t>Click icon to add picture</a:t>
            </a:r>
          </a:p>
        </p:txBody>
      </p:sp>
      <p:sp>
        <p:nvSpPr>
          <p:cNvPr id="3" name="Picture Placeholder 10">
            <a:extLst>
              <a:ext uri="{FF2B5EF4-FFF2-40B4-BE49-F238E27FC236}">
                <a16:creationId xmlns:a16="http://schemas.microsoft.com/office/drawing/2014/main" id="{7A1ECB12-CC51-6E9E-DD6C-64F3F1F90B17}"/>
              </a:ext>
            </a:extLst>
          </p:cNvPr>
          <p:cNvSpPr>
            <a:spLocks noGrp="1"/>
          </p:cNvSpPr>
          <p:nvPr>
            <p:ph type="pic" sz="quarter" idx="12"/>
          </p:nvPr>
        </p:nvSpPr>
        <p:spPr>
          <a:xfrm>
            <a:off x="10058400" y="-1"/>
            <a:ext cx="2133600" cy="2406445"/>
          </a:xfrm>
          <a:solidFill>
            <a:schemeClr val="bg1"/>
          </a:solidFill>
        </p:spPr>
        <p:txBody>
          <a:bodyPr/>
          <a:lstStyle>
            <a:lvl1pPr marL="0" indent="0">
              <a:buNone/>
              <a:defRPr/>
            </a:lvl1pPr>
          </a:lstStyle>
          <a:p>
            <a:r>
              <a:rPr lang="en-US"/>
              <a:t>Click icon to add picture</a:t>
            </a:r>
            <a:endParaRPr lang="en-US" dirty="0"/>
          </a:p>
        </p:txBody>
      </p:sp>
      <p:sp>
        <p:nvSpPr>
          <p:cNvPr id="9" name="Title 1">
            <a:extLst>
              <a:ext uri="{FF2B5EF4-FFF2-40B4-BE49-F238E27FC236}">
                <a16:creationId xmlns:a16="http://schemas.microsoft.com/office/drawing/2014/main" id="{62E22731-3403-9EA8-A49C-FF8A29AB94E0}"/>
              </a:ext>
            </a:extLst>
          </p:cNvPr>
          <p:cNvSpPr>
            <a:spLocks noGrp="1"/>
          </p:cNvSpPr>
          <p:nvPr>
            <p:ph type="title" hasCustomPrompt="1"/>
          </p:nvPr>
        </p:nvSpPr>
        <p:spPr>
          <a:xfrm>
            <a:off x="723014" y="593995"/>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10" name="Text Placeholder 3">
            <a:extLst>
              <a:ext uri="{FF2B5EF4-FFF2-40B4-BE49-F238E27FC236}">
                <a16:creationId xmlns:a16="http://schemas.microsoft.com/office/drawing/2014/main" id="{9B8F82E8-2AC4-DEF0-CF89-208A1D211AB6}"/>
              </a:ext>
            </a:extLst>
          </p:cNvPr>
          <p:cNvSpPr>
            <a:spLocks noGrp="1"/>
          </p:cNvSpPr>
          <p:nvPr>
            <p:ph type="body" sz="half" idx="2" hasCustomPrompt="1"/>
          </p:nvPr>
        </p:nvSpPr>
        <p:spPr>
          <a:xfrm>
            <a:off x="723014" y="1129081"/>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A15C14A9-B4F1-57EE-47DF-47CCCED67FD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198866754"/>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Photo full [righ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6788663" y="2459"/>
            <a:ext cx="5403337" cy="6610992"/>
          </a:xfrm>
          <a:solidFill>
            <a:schemeClr val="bg1"/>
          </a:solid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852ED28-984D-A115-5479-E68872E3702B}"/>
              </a:ext>
            </a:extLst>
          </p:cNvPr>
          <p:cNvSpPr>
            <a:spLocks noGrp="1"/>
          </p:cNvSpPr>
          <p:nvPr>
            <p:ph type="title" hasCustomPrompt="1"/>
          </p:nvPr>
        </p:nvSpPr>
        <p:spPr>
          <a:xfrm>
            <a:off x="414670" y="543068"/>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8" name="Text Placeholder 3">
            <a:extLst>
              <a:ext uri="{FF2B5EF4-FFF2-40B4-BE49-F238E27FC236}">
                <a16:creationId xmlns:a16="http://schemas.microsoft.com/office/drawing/2014/main" id="{999E8304-29FA-632B-AA6F-7F19DCF508D1}"/>
              </a:ext>
            </a:extLst>
          </p:cNvPr>
          <p:cNvSpPr>
            <a:spLocks noGrp="1"/>
          </p:cNvSpPr>
          <p:nvPr>
            <p:ph type="body" sz="half" idx="2" hasCustomPrompt="1"/>
          </p:nvPr>
        </p:nvSpPr>
        <p:spPr>
          <a:xfrm>
            <a:off x="414670" y="1078154"/>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extBox 4">
            <a:extLst>
              <a:ext uri="{FF2B5EF4-FFF2-40B4-BE49-F238E27FC236}">
                <a16:creationId xmlns:a16="http://schemas.microsoft.com/office/drawing/2014/main" id="{F9FF5ADD-6A5E-56F6-B92B-33BD3949B9E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7598579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Photo full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2" y="0"/>
            <a:ext cx="5403337" cy="6581553"/>
          </a:xfrm>
          <a:solidFill>
            <a:schemeClr val="bg1"/>
          </a:solid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38A9CEC-AE7C-8DAF-E6C4-1500275A0021}"/>
              </a:ext>
            </a:extLst>
          </p:cNvPr>
          <p:cNvSpPr>
            <a:spLocks noGrp="1"/>
          </p:cNvSpPr>
          <p:nvPr>
            <p:ph type="title" hasCustomPrompt="1"/>
          </p:nvPr>
        </p:nvSpPr>
        <p:spPr>
          <a:xfrm>
            <a:off x="6096000" y="583362"/>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8" name="Text Placeholder 3">
            <a:extLst>
              <a:ext uri="{FF2B5EF4-FFF2-40B4-BE49-F238E27FC236}">
                <a16:creationId xmlns:a16="http://schemas.microsoft.com/office/drawing/2014/main" id="{FDC5F4F2-2019-38A4-71CF-A34C990CBADA}"/>
              </a:ext>
            </a:extLst>
          </p:cNvPr>
          <p:cNvSpPr>
            <a:spLocks noGrp="1"/>
          </p:cNvSpPr>
          <p:nvPr>
            <p:ph type="body" sz="half" idx="2" hasCustomPrompt="1"/>
          </p:nvPr>
        </p:nvSpPr>
        <p:spPr>
          <a:xfrm>
            <a:off x="6096000" y="1118448"/>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extBox 4">
            <a:extLst>
              <a:ext uri="{FF2B5EF4-FFF2-40B4-BE49-F238E27FC236}">
                <a16:creationId xmlns:a16="http://schemas.microsoft.com/office/drawing/2014/main" id="{406B3D9B-B6D9-B436-EBBA-08B94EF8170E}"/>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57638221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Four Photo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1200928" y="3463725"/>
            <a:ext cx="2352499" cy="2749232"/>
          </a:xfrm>
          <a:solidFill>
            <a:schemeClr val="bg1"/>
          </a:solidFill>
        </p:spPr>
        <p:txBody>
          <a:bodyPr/>
          <a:lstStyle>
            <a:lvl1pPr marL="0" indent="0">
              <a:buNone/>
              <a:defRPr/>
            </a:lvl1pPr>
          </a:lstStyle>
          <a:p>
            <a:r>
              <a:rPr lang="en-US"/>
              <a:t>Click icon to add picture</a:t>
            </a:r>
          </a:p>
        </p:txBody>
      </p:sp>
      <p:sp>
        <p:nvSpPr>
          <p:cNvPr id="14" name="Text Placeholder 3">
            <a:extLst>
              <a:ext uri="{FF2B5EF4-FFF2-40B4-BE49-F238E27FC236}">
                <a16:creationId xmlns:a16="http://schemas.microsoft.com/office/drawing/2014/main" id="{4F7A713D-B967-0494-E629-F84448381825}"/>
              </a:ext>
            </a:extLst>
          </p:cNvPr>
          <p:cNvSpPr>
            <a:spLocks noGrp="1"/>
          </p:cNvSpPr>
          <p:nvPr>
            <p:ph type="body" sz="half" idx="2" hasCustomPrompt="1"/>
          </p:nvPr>
        </p:nvSpPr>
        <p:spPr>
          <a:xfrm>
            <a:off x="614148" y="1134880"/>
            <a:ext cx="10986449" cy="1969827"/>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10">
            <a:extLst>
              <a:ext uri="{FF2B5EF4-FFF2-40B4-BE49-F238E27FC236}">
                <a16:creationId xmlns:a16="http://schemas.microsoft.com/office/drawing/2014/main" id="{4D408273-096A-17F7-85A8-1A3297736B51}"/>
              </a:ext>
            </a:extLst>
          </p:cNvPr>
          <p:cNvSpPr>
            <a:spLocks noGrp="1"/>
          </p:cNvSpPr>
          <p:nvPr>
            <p:ph type="pic" sz="quarter" idx="11"/>
          </p:nvPr>
        </p:nvSpPr>
        <p:spPr>
          <a:xfrm>
            <a:off x="3693536" y="3463725"/>
            <a:ext cx="2352499" cy="2749232"/>
          </a:xfrm>
          <a:solidFill>
            <a:schemeClr val="bg1"/>
          </a:solidFill>
        </p:spPr>
        <p:txBody>
          <a:bodyPr/>
          <a:lstStyle>
            <a:lvl1pPr marL="0" indent="0">
              <a:buNone/>
              <a:defRPr/>
            </a:lvl1pPr>
          </a:lstStyle>
          <a:p>
            <a:r>
              <a:rPr lang="en-US"/>
              <a:t>Click icon to add picture</a:t>
            </a:r>
          </a:p>
        </p:txBody>
      </p:sp>
      <p:sp>
        <p:nvSpPr>
          <p:cNvPr id="9" name="Picture Placeholder 10">
            <a:extLst>
              <a:ext uri="{FF2B5EF4-FFF2-40B4-BE49-F238E27FC236}">
                <a16:creationId xmlns:a16="http://schemas.microsoft.com/office/drawing/2014/main" id="{FA6F207B-C455-0B8A-1A6F-DDB9912BFD0D}"/>
              </a:ext>
            </a:extLst>
          </p:cNvPr>
          <p:cNvSpPr>
            <a:spLocks noGrp="1"/>
          </p:cNvSpPr>
          <p:nvPr>
            <p:ph type="pic" sz="quarter" idx="12"/>
          </p:nvPr>
        </p:nvSpPr>
        <p:spPr>
          <a:xfrm>
            <a:off x="6186144" y="3463725"/>
            <a:ext cx="2352499" cy="2749232"/>
          </a:xfrm>
          <a:solidFill>
            <a:schemeClr val="bg1"/>
          </a:solidFill>
        </p:spPr>
        <p:txBody>
          <a:bodyPr/>
          <a:lstStyle>
            <a:lvl1pPr marL="0" indent="0">
              <a:buNone/>
              <a:defRPr/>
            </a:lvl1pPr>
          </a:lstStyle>
          <a:p>
            <a:r>
              <a:rPr lang="en-US"/>
              <a:t>Click icon to add picture</a:t>
            </a:r>
          </a:p>
        </p:txBody>
      </p:sp>
      <p:sp>
        <p:nvSpPr>
          <p:cNvPr id="10" name="Picture Placeholder 10">
            <a:extLst>
              <a:ext uri="{FF2B5EF4-FFF2-40B4-BE49-F238E27FC236}">
                <a16:creationId xmlns:a16="http://schemas.microsoft.com/office/drawing/2014/main" id="{210BD73C-3E05-92FB-D170-76D53B9016B5}"/>
              </a:ext>
            </a:extLst>
          </p:cNvPr>
          <p:cNvSpPr>
            <a:spLocks noGrp="1"/>
          </p:cNvSpPr>
          <p:nvPr>
            <p:ph type="pic" sz="quarter" idx="13"/>
          </p:nvPr>
        </p:nvSpPr>
        <p:spPr>
          <a:xfrm>
            <a:off x="8678752" y="3463725"/>
            <a:ext cx="2352499" cy="2749232"/>
          </a:xfrm>
          <a:solidFill>
            <a:schemeClr val="bg1"/>
          </a:solidFill>
        </p:spPr>
        <p:txBody>
          <a:bodyPr/>
          <a:lstStyle>
            <a:lvl1pPr marL="0" indent="0">
              <a:buNone/>
              <a:defRPr/>
            </a:lvl1pPr>
          </a:lstStyle>
          <a:p>
            <a:r>
              <a:rPr lang="en-US"/>
              <a:t>Click icon to add picture</a:t>
            </a:r>
          </a:p>
        </p:txBody>
      </p:sp>
      <p:sp>
        <p:nvSpPr>
          <p:cNvPr id="5" name="Title 1">
            <a:extLst>
              <a:ext uri="{FF2B5EF4-FFF2-40B4-BE49-F238E27FC236}">
                <a16:creationId xmlns:a16="http://schemas.microsoft.com/office/drawing/2014/main" id="{239D3DFF-6564-3A85-0DA5-054198F6CA71}"/>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6" name="TextBox 5">
            <a:extLst>
              <a:ext uri="{FF2B5EF4-FFF2-40B4-BE49-F238E27FC236}">
                <a16:creationId xmlns:a16="http://schemas.microsoft.com/office/drawing/2014/main" id="{27220E0C-19F3-37B9-29D9-93C99AD3E4CF}"/>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08522687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SmartArt Graphic [lef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6096000" y="0"/>
            <a:ext cx="6096000" cy="6603616"/>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martArt Placeholder 3">
            <a:extLst>
              <a:ext uri="{FF2B5EF4-FFF2-40B4-BE49-F238E27FC236}">
                <a16:creationId xmlns:a16="http://schemas.microsoft.com/office/drawing/2014/main" id="{6592DAD6-6EAE-8288-6680-2FE71D3D68DD}"/>
              </a:ext>
            </a:extLst>
          </p:cNvPr>
          <p:cNvSpPr>
            <a:spLocks noGrp="1"/>
          </p:cNvSpPr>
          <p:nvPr>
            <p:ph type="dgm" sz="quarter" idx="10"/>
          </p:nvPr>
        </p:nvSpPr>
        <p:spPr>
          <a:xfrm>
            <a:off x="578032" y="692150"/>
            <a:ext cx="4952770" cy="5473700"/>
          </a:xfrm>
        </p:spPr>
        <p:txBody>
          <a:bodyPr/>
          <a:lstStyle>
            <a:lvl1pPr marL="0" indent="0">
              <a:buNone/>
              <a:defRPr/>
            </a:lvl1pPr>
          </a:lstStyle>
          <a:p>
            <a:r>
              <a:rPr lang="en-US"/>
              <a:t>Click icon to add SmartArt graphic</a:t>
            </a:r>
            <a:endParaRPr lang="en-US" dirty="0"/>
          </a:p>
        </p:txBody>
      </p:sp>
      <p:sp>
        <p:nvSpPr>
          <p:cNvPr id="3" name="Text Placeholder 3">
            <a:extLst>
              <a:ext uri="{FF2B5EF4-FFF2-40B4-BE49-F238E27FC236}">
                <a16:creationId xmlns:a16="http://schemas.microsoft.com/office/drawing/2014/main" id="{251049DC-EECE-B1FD-B841-E11D1140D604}"/>
              </a:ext>
            </a:extLst>
          </p:cNvPr>
          <p:cNvSpPr>
            <a:spLocks noGrp="1"/>
          </p:cNvSpPr>
          <p:nvPr>
            <p:ph type="body" sz="half" idx="11" hasCustomPrompt="1"/>
          </p:nvPr>
        </p:nvSpPr>
        <p:spPr>
          <a:xfrm>
            <a:off x="6634715" y="1227237"/>
            <a:ext cx="5064313"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6" name="Title 1">
            <a:extLst>
              <a:ext uri="{FF2B5EF4-FFF2-40B4-BE49-F238E27FC236}">
                <a16:creationId xmlns:a16="http://schemas.microsoft.com/office/drawing/2014/main" id="{F3ECF311-E42D-BDD3-9796-D336A7BBE504}"/>
              </a:ext>
            </a:extLst>
          </p:cNvPr>
          <p:cNvSpPr>
            <a:spLocks noGrp="1"/>
          </p:cNvSpPr>
          <p:nvPr>
            <p:ph type="title" hasCustomPrompt="1"/>
          </p:nvPr>
        </p:nvSpPr>
        <p:spPr>
          <a:xfrm>
            <a:off x="6634715" y="355314"/>
            <a:ext cx="5064313" cy="673669"/>
          </a:xfrm>
        </p:spPr>
        <p:txBody>
          <a:bodyPr/>
          <a:lstStyle>
            <a:lvl1pPr>
              <a:defRPr sz="2800" u="none">
                <a:solidFill>
                  <a:schemeClr val="bg1"/>
                </a:solidFill>
                <a:effectLst/>
              </a:defRPr>
            </a:lvl1pPr>
          </a:lstStyle>
          <a:p>
            <a:r>
              <a:rPr lang="en-US" dirty="0"/>
              <a:t>Add Slide Title Here</a:t>
            </a:r>
          </a:p>
        </p:txBody>
      </p:sp>
      <p:sp>
        <p:nvSpPr>
          <p:cNvPr id="2" name="TextBox 1">
            <a:extLst>
              <a:ext uri="{FF2B5EF4-FFF2-40B4-BE49-F238E27FC236}">
                <a16:creationId xmlns:a16="http://schemas.microsoft.com/office/drawing/2014/main" id="{F7DDC14F-7517-C71C-5108-9D134A525C30}"/>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83701021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SmartArt Graphic [righ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6096000"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martArt Placeholder 3">
            <a:extLst>
              <a:ext uri="{FF2B5EF4-FFF2-40B4-BE49-F238E27FC236}">
                <a16:creationId xmlns:a16="http://schemas.microsoft.com/office/drawing/2014/main" id="{F1892351-AACA-D994-8A3C-9E501C1862BE}"/>
              </a:ext>
            </a:extLst>
          </p:cNvPr>
          <p:cNvSpPr>
            <a:spLocks noGrp="1"/>
          </p:cNvSpPr>
          <p:nvPr>
            <p:ph type="dgm" sz="quarter" idx="10"/>
          </p:nvPr>
        </p:nvSpPr>
        <p:spPr>
          <a:xfrm>
            <a:off x="6758913" y="692150"/>
            <a:ext cx="4952770" cy="5473700"/>
          </a:xfrm>
        </p:spPr>
        <p:txBody>
          <a:bodyPr/>
          <a:lstStyle>
            <a:lvl1pPr marL="0" indent="0">
              <a:buNone/>
              <a:defRPr/>
            </a:lvl1pPr>
          </a:lstStyle>
          <a:p>
            <a:r>
              <a:rPr lang="en-US"/>
              <a:t>Click icon to add SmartArt graphic</a:t>
            </a:r>
            <a:endParaRPr lang="en-US" dirty="0"/>
          </a:p>
        </p:txBody>
      </p:sp>
      <p:sp>
        <p:nvSpPr>
          <p:cNvPr id="4" name="Text Placeholder 3">
            <a:extLst>
              <a:ext uri="{FF2B5EF4-FFF2-40B4-BE49-F238E27FC236}">
                <a16:creationId xmlns:a16="http://schemas.microsoft.com/office/drawing/2014/main" id="{69C488DA-39E4-31F6-FEB9-4F5DF832814D}"/>
              </a:ext>
            </a:extLst>
          </p:cNvPr>
          <p:cNvSpPr>
            <a:spLocks noGrp="1"/>
          </p:cNvSpPr>
          <p:nvPr>
            <p:ph type="body" sz="half" idx="11" hasCustomPrompt="1"/>
          </p:nvPr>
        </p:nvSpPr>
        <p:spPr>
          <a:xfrm>
            <a:off x="480317" y="1227237"/>
            <a:ext cx="5064313"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itle 1">
            <a:extLst>
              <a:ext uri="{FF2B5EF4-FFF2-40B4-BE49-F238E27FC236}">
                <a16:creationId xmlns:a16="http://schemas.microsoft.com/office/drawing/2014/main" id="{C5B9EE46-0525-DECB-7254-B6A1925BCDEC}"/>
              </a:ext>
            </a:extLst>
          </p:cNvPr>
          <p:cNvSpPr>
            <a:spLocks noGrp="1"/>
          </p:cNvSpPr>
          <p:nvPr>
            <p:ph type="title" hasCustomPrompt="1"/>
          </p:nvPr>
        </p:nvSpPr>
        <p:spPr>
          <a:xfrm>
            <a:off x="521149" y="299903"/>
            <a:ext cx="4681515" cy="673669"/>
          </a:xfrm>
        </p:spPr>
        <p:txBody>
          <a:bodyPr/>
          <a:lstStyle>
            <a:lvl1pPr>
              <a:defRPr sz="2800">
                <a:solidFill>
                  <a:schemeClr val="bg1"/>
                </a:solidFill>
                <a:effectLst/>
              </a:defRPr>
            </a:lvl1pPr>
          </a:lstStyle>
          <a:p>
            <a:r>
              <a:rPr lang="en-US" dirty="0"/>
              <a:t>Add Slide Title Here</a:t>
            </a:r>
          </a:p>
        </p:txBody>
      </p:sp>
      <p:sp>
        <p:nvSpPr>
          <p:cNvPr id="3" name="TextBox 2">
            <a:extLst>
              <a:ext uri="{FF2B5EF4-FFF2-40B4-BE49-F238E27FC236}">
                <a16:creationId xmlns:a16="http://schemas.microsoft.com/office/drawing/2014/main" id="{61F6C536-52D1-D2B2-54CB-104283BB4B2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05341633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Bulleted Lis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6096000"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891FAD0-8C81-47AC-CEAA-D18DA936674D}"/>
              </a:ext>
            </a:extLst>
          </p:cNvPr>
          <p:cNvSpPr/>
          <p:nvPr/>
        </p:nvSpPr>
        <p:spPr>
          <a:xfrm>
            <a:off x="5551990" y="278543"/>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454E669-D9EF-BD31-203C-1E8856A28C09}"/>
              </a:ext>
            </a:extLst>
          </p:cNvPr>
          <p:cNvSpPr/>
          <p:nvPr/>
        </p:nvSpPr>
        <p:spPr>
          <a:xfrm>
            <a:off x="5574851" y="1942417"/>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A8362A6-9C80-B48E-3A42-166062A74865}"/>
              </a:ext>
            </a:extLst>
          </p:cNvPr>
          <p:cNvSpPr/>
          <p:nvPr/>
        </p:nvSpPr>
        <p:spPr>
          <a:xfrm>
            <a:off x="5574851" y="3606291"/>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8225529-5729-3E76-7FF7-77598B969C5D}"/>
              </a:ext>
            </a:extLst>
          </p:cNvPr>
          <p:cNvSpPr/>
          <p:nvPr/>
        </p:nvSpPr>
        <p:spPr>
          <a:xfrm>
            <a:off x="5534338" y="5270165"/>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69CE1E-D291-C83A-EEAA-BD57E873F599}"/>
              </a:ext>
            </a:extLst>
          </p:cNvPr>
          <p:cNvSpPr txBox="1"/>
          <p:nvPr/>
        </p:nvSpPr>
        <p:spPr>
          <a:xfrm>
            <a:off x="5574851" y="2174110"/>
            <a:ext cx="1088020"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2</a:t>
            </a:r>
          </a:p>
        </p:txBody>
      </p:sp>
      <p:sp>
        <p:nvSpPr>
          <p:cNvPr id="9" name="TextBox 8">
            <a:extLst>
              <a:ext uri="{FF2B5EF4-FFF2-40B4-BE49-F238E27FC236}">
                <a16:creationId xmlns:a16="http://schemas.microsoft.com/office/drawing/2014/main" id="{D315D7A3-4360-BE1D-6A7A-18792C993ABE}"/>
              </a:ext>
            </a:extLst>
          </p:cNvPr>
          <p:cNvSpPr txBox="1"/>
          <p:nvPr/>
        </p:nvSpPr>
        <p:spPr>
          <a:xfrm>
            <a:off x="5551990" y="515660"/>
            <a:ext cx="1088020"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1</a:t>
            </a:r>
          </a:p>
        </p:txBody>
      </p:sp>
      <p:sp>
        <p:nvSpPr>
          <p:cNvPr id="10" name="TextBox 9">
            <a:extLst>
              <a:ext uri="{FF2B5EF4-FFF2-40B4-BE49-F238E27FC236}">
                <a16:creationId xmlns:a16="http://schemas.microsoft.com/office/drawing/2014/main" id="{1EC9D731-8DA2-9E30-1AA2-6F40B123D781}"/>
              </a:ext>
            </a:extLst>
          </p:cNvPr>
          <p:cNvSpPr txBox="1"/>
          <p:nvPr/>
        </p:nvSpPr>
        <p:spPr>
          <a:xfrm>
            <a:off x="5574851" y="3832560"/>
            <a:ext cx="1065159"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3</a:t>
            </a:r>
          </a:p>
        </p:txBody>
      </p:sp>
      <p:sp>
        <p:nvSpPr>
          <p:cNvPr id="11" name="TextBox 10">
            <a:extLst>
              <a:ext uri="{FF2B5EF4-FFF2-40B4-BE49-F238E27FC236}">
                <a16:creationId xmlns:a16="http://schemas.microsoft.com/office/drawing/2014/main" id="{2FE57BEB-A68C-11D4-6338-72F008102DFB}"/>
              </a:ext>
            </a:extLst>
          </p:cNvPr>
          <p:cNvSpPr txBox="1"/>
          <p:nvPr/>
        </p:nvSpPr>
        <p:spPr>
          <a:xfrm>
            <a:off x="5557198" y="5491009"/>
            <a:ext cx="1065159" cy="646331"/>
          </a:xfrm>
          <a:prstGeom prst="rect">
            <a:avLst/>
          </a:prstGeom>
          <a:noFill/>
        </p:spPr>
        <p:txBody>
          <a:bodyPr wrap="square" rtlCol="0">
            <a:spAutoFit/>
          </a:bodyPr>
          <a:lstStyle/>
          <a:p>
            <a:pPr algn="ctr"/>
            <a:r>
              <a:rPr lang="en-US" sz="3600" b="1" i="0">
                <a:solidFill>
                  <a:schemeClr val="bg1"/>
                </a:solidFill>
                <a:latin typeface="Roboto" panose="02000000000000000000" pitchFamily="2" charset="0"/>
                <a:ea typeface="Roboto" panose="02000000000000000000" pitchFamily="2" charset="0"/>
              </a:rPr>
              <a:t>4</a:t>
            </a:r>
            <a:endParaRPr lang="en-US" sz="3600" b="1" i="0" dirty="0">
              <a:solidFill>
                <a:schemeClr val="bg1"/>
              </a:solidFill>
              <a:latin typeface="Roboto" panose="02000000000000000000" pitchFamily="2" charset="0"/>
              <a:ea typeface="Roboto" panose="02000000000000000000" pitchFamily="2" charset="0"/>
            </a:endParaRPr>
          </a:p>
        </p:txBody>
      </p:sp>
      <p:sp>
        <p:nvSpPr>
          <p:cNvPr id="17" name="Text Placeholder 3">
            <a:extLst>
              <a:ext uri="{FF2B5EF4-FFF2-40B4-BE49-F238E27FC236}">
                <a16:creationId xmlns:a16="http://schemas.microsoft.com/office/drawing/2014/main" id="{1DA2DEC8-225B-79E5-E8B7-3B08AF6623B8}"/>
              </a:ext>
            </a:extLst>
          </p:cNvPr>
          <p:cNvSpPr>
            <a:spLocks noGrp="1"/>
          </p:cNvSpPr>
          <p:nvPr>
            <p:ph type="body" sz="half" idx="10" hasCustomPrompt="1"/>
          </p:nvPr>
        </p:nvSpPr>
        <p:spPr>
          <a:xfrm>
            <a:off x="6881407" y="278544"/>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1</a:t>
            </a:r>
          </a:p>
        </p:txBody>
      </p:sp>
      <p:sp>
        <p:nvSpPr>
          <p:cNvPr id="18" name="Text Placeholder 3">
            <a:extLst>
              <a:ext uri="{FF2B5EF4-FFF2-40B4-BE49-F238E27FC236}">
                <a16:creationId xmlns:a16="http://schemas.microsoft.com/office/drawing/2014/main" id="{3CCA55F2-E965-36DB-96C6-A21814F9E369}"/>
              </a:ext>
            </a:extLst>
          </p:cNvPr>
          <p:cNvSpPr>
            <a:spLocks noGrp="1"/>
          </p:cNvSpPr>
          <p:nvPr>
            <p:ph type="body" sz="half" idx="11" hasCustomPrompt="1"/>
          </p:nvPr>
        </p:nvSpPr>
        <p:spPr>
          <a:xfrm>
            <a:off x="6881407" y="780778"/>
            <a:ext cx="4789444" cy="585785"/>
          </a:xfrm>
        </p:spPr>
        <p:txBody>
          <a:bodyPr>
            <a:noAutofit/>
          </a:bodyPr>
          <a:lstStyle>
            <a:lvl1pPr marL="0" indent="0">
              <a:buNone/>
              <a:defRPr sz="2000" b="0" i="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1</a:t>
            </a:r>
          </a:p>
        </p:txBody>
      </p:sp>
      <p:sp>
        <p:nvSpPr>
          <p:cNvPr id="19" name="Text Placeholder 3">
            <a:extLst>
              <a:ext uri="{FF2B5EF4-FFF2-40B4-BE49-F238E27FC236}">
                <a16:creationId xmlns:a16="http://schemas.microsoft.com/office/drawing/2014/main" id="{0FF251C8-58D1-A6B3-EFA4-FF9753980DDF}"/>
              </a:ext>
            </a:extLst>
          </p:cNvPr>
          <p:cNvSpPr>
            <a:spLocks noGrp="1"/>
          </p:cNvSpPr>
          <p:nvPr>
            <p:ph type="body" sz="half" idx="12" hasCustomPrompt="1"/>
          </p:nvPr>
        </p:nvSpPr>
        <p:spPr>
          <a:xfrm>
            <a:off x="6904268" y="1941238"/>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2</a:t>
            </a:r>
          </a:p>
        </p:txBody>
      </p:sp>
      <p:sp>
        <p:nvSpPr>
          <p:cNvPr id="20" name="Text Placeholder 3">
            <a:extLst>
              <a:ext uri="{FF2B5EF4-FFF2-40B4-BE49-F238E27FC236}">
                <a16:creationId xmlns:a16="http://schemas.microsoft.com/office/drawing/2014/main" id="{0827945D-890E-61F2-EFBB-5E7298C59E3B}"/>
              </a:ext>
            </a:extLst>
          </p:cNvPr>
          <p:cNvSpPr>
            <a:spLocks noGrp="1"/>
          </p:cNvSpPr>
          <p:nvPr>
            <p:ph type="body" sz="half" idx="13" hasCustomPrompt="1"/>
          </p:nvPr>
        </p:nvSpPr>
        <p:spPr>
          <a:xfrm>
            <a:off x="6904268" y="2443472"/>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2</a:t>
            </a:r>
          </a:p>
        </p:txBody>
      </p:sp>
      <p:sp>
        <p:nvSpPr>
          <p:cNvPr id="21" name="Text Placeholder 3">
            <a:extLst>
              <a:ext uri="{FF2B5EF4-FFF2-40B4-BE49-F238E27FC236}">
                <a16:creationId xmlns:a16="http://schemas.microsoft.com/office/drawing/2014/main" id="{6071DE33-DECD-BD19-7FE0-6172E7EBB67E}"/>
              </a:ext>
            </a:extLst>
          </p:cNvPr>
          <p:cNvSpPr>
            <a:spLocks noGrp="1"/>
          </p:cNvSpPr>
          <p:nvPr>
            <p:ph type="body" sz="half" idx="14" hasCustomPrompt="1"/>
          </p:nvPr>
        </p:nvSpPr>
        <p:spPr>
          <a:xfrm>
            <a:off x="6904268" y="3606292"/>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3</a:t>
            </a:r>
          </a:p>
        </p:txBody>
      </p:sp>
      <p:sp>
        <p:nvSpPr>
          <p:cNvPr id="22" name="Text Placeholder 3">
            <a:extLst>
              <a:ext uri="{FF2B5EF4-FFF2-40B4-BE49-F238E27FC236}">
                <a16:creationId xmlns:a16="http://schemas.microsoft.com/office/drawing/2014/main" id="{A4483D93-1A49-28A3-2536-EEF732F28F2B}"/>
              </a:ext>
            </a:extLst>
          </p:cNvPr>
          <p:cNvSpPr>
            <a:spLocks noGrp="1"/>
          </p:cNvSpPr>
          <p:nvPr>
            <p:ph type="body" sz="half" idx="15" hasCustomPrompt="1"/>
          </p:nvPr>
        </p:nvSpPr>
        <p:spPr>
          <a:xfrm>
            <a:off x="6904268" y="4108526"/>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3</a:t>
            </a:r>
          </a:p>
        </p:txBody>
      </p:sp>
      <p:sp>
        <p:nvSpPr>
          <p:cNvPr id="23" name="Text Placeholder 3">
            <a:extLst>
              <a:ext uri="{FF2B5EF4-FFF2-40B4-BE49-F238E27FC236}">
                <a16:creationId xmlns:a16="http://schemas.microsoft.com/office/drawing/2014/main" id="{53846030-7824-AEAA-BBE8-E679BB051411}"/>
              </a:ext>
            </a:extLst>
          </p:cNvPr>
          <p:cNvSpPr>
            <a:spLocks noGrp="1"/>
          </p:cNvSpPr>
          <p:nvPr>
            <p:ph type="body" sz="half" idx="16" hasCustomPrompt="1"/>
          </p:nvPr>
        </p:nvSpPr>
        <p:spPr>
          <a:xfrm>
            <a:off x="6904268" y="5257741"/>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4</a:t>
            </a:r>
          </a:p>
        </p:txBody>
      </p:sp>
      <p:sp>
        <p:nvSpPr>
          <p:cNvPr id="24" name="Text Placeholder 3">
            <a:extLst>
              <a:ext uri="{FF2B5EF4-FFF2-40B4-BE49-F238E27FC236}">
                <a16:creationId xmlns:a16="http://schemas.microsoft.com/office/drawing/2014/main" id="{372826B7-A673-4929-BC32-60117B2254B2}"/>
              </a:ext>
            </a:extLst>
          </p:cNvPr>
          <p:cNvSpPr>
            <a:spLocks noGrp="1"/>
          </p:cNvSpPr>
          <p:nvPr>
            <p:ph type="body" sz="half" idx="17" hasCustomPrompt="1"/>
          </p:nvPr>
        </p:nvSpPr>
        <p:spPr>
          <a:xfrm>
            <a:off x="6904268" y="5759975"/>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4</a:t>
            </a:r>
          </a:p>
        </p:txBody>
      </p:sp>
      <p:sp>
        <p:nvSpPr>
          <p:cNvPr id="13" name="Text Placeholder 3">
            <a:extLst>
              <a:ext uri="{FF2B5EF4-FFF2-40B4-BE49-F238E27FC236}">
                <a16:creationId xmlns:a16="http://schemas.microsoft.com/office/drawing/2014/main" id="{E3BA2C47-2FD8-F0B2-96DF-951889B2A982}"/>
              </a:ext>
            </a:extLst>
          </p:cNvPr>
          <p:cNvSpPr>
            <a:spLocks noGrp="1"/>
          </p:cNvSpPr>
          <p:nvPr>
            <p:ph type="body" sz="half" idx="18" hasCustomPrompt="1"/>
          </p:nvPr>
        </p:nvSpPr>
        <p:spPr>
          <a:xfrm>
            <a:off x="521149" y="1194844"/>
            <a:ext cx="4681515"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12" name="Title 1">
            <a:extLst>
              <a:ext uri="{FF2B5EF4-FFF2-40B4-BE49-F238E27FC236}">
                <a16:creationId xmlns:a16="http://schemas.microsoft.com/office/drawing/2014/main" id="{A26E12E9-5C4C-D926-B92E-1326175F821F}"/>
              </a:ext>
            </a:extLst>
          </p:cNvPr>
          <p:cNvSpPr>
            <a:spLocks noGrp="1"/>
          </p:cNvSpPr>
          <p:nvPr>
            <p:ph type="title" hasCustomPrompt="1"/>
          </p:nvPr>
        </p:nvSpPr>
        <p:spPr>
          <a:xfrm>
            <a:off x="521149" y="299903"/>
            <a:ext cx="4681515" cy="673669"/>
          </a:xfrm>
        </p:spPr>
        <p:txBody>
          <a:bodyPr/>
          <a:lstStyle>
            <a:lvl1pPr>
              <a:defRPr sz="2800">
                <a:solidFill>
                  <a:schemeClr val="bg1"/>
                </a:solidFill>
                <a:effectLst/>
              </a:defRPr>
            </a:lvl1pPr>
          </a:lstStyle>
          <a:p>
            <a:r>
              <a:rPr lang="en-US" dirty="0"/>
              <a:t>Add Slide Title Here</a:t>
            </a:r>
          </a:p>
        </p:txBody>
      </p:sp>
      <p:sp>
        <p:nvSpPr>
          <p:cNvPr id="2" name="TextBox 1">
            <a:extLst>
              <a:ext uri="{FF2B5EF4-FFF2-40B4-BE49-F238E27FC236}">
                <a16:creationId xmlns:a16="http://schemas.microsoft.com/office/drawing/2014/main" id="{2D14ECB3-35D5-8318-C6CF-5DC241B2B2D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316143025"/>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resentation Title-CC-Recor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6645" y="-46218"/>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id="{99C14E19-868D-BDC6-191A-0A2833C4118E}"/>
              </a:ext>
            </a:extLst>
          </p:cNvPr>
          <p:cNvSpPr txBox="1"/>
          <p:nvPr/>
        </p:nvSpPr>
        <p:spPr>
          <a:xfrm>
            <a:off x="4040658" y="2541564"/>
            <a:ext cx="8163316" cy="2859775"/>
          </a:xfrm>
          <a:prstGeom prst="rect">
            <a:avLst/>
          </a:prstGeom>
          <a:gradFill flip="none" rotWithShape="1">
            <a:gsLst>
              <a:gs pos="0">
                <a:srgbClr val="F1F7E5">
                  <a:alpha val="61961"/>
                </a:srgbClr>
              </a:gs>
              <a:gs pos="100000">
                <a:schemeClr val="accent2">
                  <a:alpha val="55000"/>
                </a:schemeClr>
              </a:gs>
            </a:gsLst>
            <a:lin ang="0" scaled="1"/>
            <a:tileRect/>
          </a:gradFill>
        </p:spPr>
        <p:txBody>
          <a:bodyPr wrap="square" rtlCol="0">
            <a:spAutoFit/>
          </a:bodyPr>
          <a:lstStyle/>
          <a:p>
            <a:endParaRPr lang="en-US" dirty="0"/>
          </a:p>
        </p:txBody>
      </p:sp>
      <p:sp>
        <p:nvSpPr>
          <p:cNvPr id="19" name="Title 1">
            <a:extLst>
              <a:ext uri="{FF2B5EF4-FFF2-40B4-BE49-F238E27FC236}">
                <a16:creationId xmlns:a16="http://schemas.microsoft.com/office/drawing/2014/main" id="{1D165965-333B-5134-0DB3-A3ED7F6A23BC}"/>
              </a:ext>
            </a:extLst>
          </p:cNvPr>
          <p:cNvSpPr>
            <a:spLocks noGrp="1"/>
          </p:cNvSpPr>
          <p:nvPr>
            <p:ph type="title" hasCustomPrompt="1"/>
          </p:nvPr>
        </p:nvSpPr>
        <p:spPr>
          <a:xfrm>
            <a:off x="4313452" y="2848804"/>
            <a:ext cx="7722338" cy="461665"/>
          </a:xfrm>
        </p:spPr>
        <p:txBody>
          <a:bodyPr>
            <a:noAutofit/>
          </a:bodyPr>
          <a:lstStyle>
            <a:lvl1pPr>
              <a:defRPr sz="3200">
                <a:solidFill>
                  <a:srgbClr val="306EB6"/>
                </a:solidFill>
              </a:defRPr>
            </a:lvl1pPr>
          </a:lstStyle>
          <a:p>
            <a:r>
              <a:rPr lang="en-US" dirty="0"/>
              <a:t>Add Slide Title Here</a:t>
            </a:r>
          </a:p>
        </p:txBody>
      </p:sp>
      <p:sp>
        <p:nvSpPr>
          <p:cNvPr id="21" name="Text Placeholder 20">
            <a:extLst>
              <a:ext uri="{FF2B5EF4-FFF2-40B4-BE49-F238E27FC236}">
                <a16:creationId xmlns:a16="http://schemas.microsoft.com/office/drawing/2014/main" id="{10D4098A-80F3-3330-2C1E-989539363DFB}"/>
              </a:ext>
            </a:extLst>
          </p:cNvPr>
          <p:cNvSpPr>
            <a:spLocks noGrp="1"/>
          </p:cNvSpPr>
          <p:nvPr>
            <p:ph type="body" sz="quarter" idx="11" hasCustomPrompt="1"/>
          </p:nvPr>
        </p:nvSpPr>
        <p:spPr>
          <a:xfrm>
            <a:off x="4313451" y="3388962"/>
            <a:ext cx="4200223" cy="901700"/>
          </a:xfrm>
        </p:spPr>
        <p:txBody>
          <a:bodyPr>
            <a:noAutofit/>
          </a:bodyPr>
          <a:lstStyle>
            <a:lvl1pPr marL="0" indent="0">
              <a:lnSpc>
                <a:spcPct val="100000"/>
              </a:lnSpc>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23" name="Text Placeholder 22">
            <a:extLst>
              <a:ext uri="{FF2B5EF4-FFF2-40B4-BE49-F238E27FC236}">
                <a16:creationId xmlns:a16="http://schemas.microsoft.com/office/drawing/2014/main" id="{61357CCD-A493-01E2-D447-05BE59C8434C}"/>
              </a:ext>
            </a:extLst>
          </p:cNvPr>
          <p:cNvSpPr>
            <a:spLocks noGrp="1"/>
          </p:cNvSpPr>
          <p:nvPr>
            <p:ph type="body" sz="quarter" idx="12" hasCustomPrompt="1"/>
          </p:nvPr>
        </p:nvSpPr>
        <p:spPr>
          <a:xfrm>
            <a:off x="4313452" y="4611476"/>
            <a:ext cx="7036538"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
        <p:nvSpPr>
          <p:cNvPr id="5" name="Title 1">
            <a:extLst>
              <a:ext uri="{FF2B5EF4-FFF2-40B4-BE49-F238E27FC236}">
                <a16:creationId xmlns:a16="http://schemas.microsoft.com/office/drawing/2014/main" id="{9E6F74AF-6559-5F22-039C-02BAB1D54201}"/>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DCF4F56B-8A1C-3975-D84A-8B0885690E61}"/>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b="1" dirty="0">
                <a:solidFill>
                  <a:schemeClr val="bg1"/>
                </a:solidFill>
              </a:rPr>
              <a:t>This webinar will be recorded.</a:t>
            </a:r>
            <a:r>
              <a:rPr lang="en-US" dirty="0"/>
              <a:t>  </a:t>
            </a:r>
          </a:p>
        </p:txBody>
      </p:sp>
      <p:sp>
        <p:nvSpPr>
          <p:cNvPr id="13" name="TextBox 12">
            <a:extLst>
              <a:ext uri="{FF2B5EF4-FFF2-40B4-BE49-F238E27FC236}">
                <a16:creationId xmlns:a16="http://schemas.microsoft.com/office/drawing/2014/main" id="{40B53E8F-1B5C-0587-4740-190778BAB236}"/>
              </a:ext>
            </a:extLst>
          </p:cNvPr>
          <p:cNvSpPr txBox="1"/>
          <p:nvPr/>
        </p:nvSpPr>
        <p:spPr>
          <a:xfrm>
            <a:off x="872107" y="151605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5" name="TextBox 14">
            <a:extLst>
              <a:ext uri="{FF2B5EF4-FFF2-40B4-BE49-F238E27FC236}">
                <a16:creationId xmlns:a16="http://schemas.microsoft.com/office/drawing/2014/main" id="{A7A70310-8775-ACCE-2C3B-4807055B5300}"/>
              </a:ext>
            </a:extLst>
          </p:cNvPr>
          <p:cNvSpPr txBox="1"/>
          <p:nvPr/>
        </p:nvSpPr>
        <p:spPr>
          <a:xfrm>
            <a:off x="890033" y="219373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6" name="Rectangle 15">
            <a:extLst>
              <a:ext uri="{FF2B5EF4-FFF2-40B4-BE49-F238E27FC236}">
                <a16:creationId xmlns:a16="http://schemas.microsoft.com/office/drawing/2014/main" id="{47EE5DC3-81C5-A610-3D56-F7F0D5453D02}"/>
              </a:ext>
            </a:extLst>
          </p:cNvPr>
          <p:cNvSpPr/>
          <p:nvPr/>
        </p:nvSpPr>
        <p:spPr>
          <a:xfrm>
            <a:off x="283771" y="235917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27" name="Graphic 26" descr="Badge Question Mark outline">
            <a:extLst>
              <a:ext uri="{FF2B5EF4-FFF2-40B4-BE49-F238E27FC236}">
                <a16:creationId xmlns:a16="http://schemas.microsoft.com/office/drawing/2014/main" id="{22F497D7-91AD-F5B0-9B3E-7017F002D8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483380"/>
            <a:ext cx="646331" cy="646331"/>
          </a:xfrm>
          <a:prstGeom prst="rect">
            <a:avLst/>
          </a:prstGeom>
        </p:spPr>
      </p:pic>
    </p:spTree>
    <p:custDataLst>
      <p:tags r:id="rId1"/>
    </p:custDataLst>
    <p:extLst>
      <p:ext uri="{BB962C8B-B14F-4D97-AF65-F5344CB8AC3E}">
        <p14:creationId xmlns:p14="http://schemas.microsoft.com/office/powerpoint/2010/main" val="230051107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esentation Title-CC-NotRecor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6645" y="-46218"/>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id="{99C14E19-868D-BDC6-191A-0A2833C4118E}"/>
              </a:ext>
            </a:extLst>
          </p:cNvPr>
          <p:cNvSpPr txBox="1"/>
          <p:nvPr/>
        </p:nvSpPr>
        <p:spPr>
          <a:xfrm>
            <a:off x="4040658" y="2541564"/>
            <a:ext cx="8163316" cy="2859775"/>
          </a:xfrm>
          <a:prstGeom prst="rect">
            <a:avLst/>
          </a:prstGeom>
          <a:gradFill flip="none" rotWithShape="1">
            <a:gsLst>
              <a:gs pos="0">
                <a:srgbClr val="F1F7E5">
                  <a:alpha val="61961"/>
                </a:srgbClr>
              </a:gs>
              <a:gs pos="100000">
                <a:schemeClr val="accent2">
                  <a:alpha val="55000"/>
                </a:schemeClr>
              </a:gs>
            </a:gsLst>
            <a:lin ang="0" scaled="1"/>
            <a:tileRect/>
          </a:gradFill>
        </p:spPr>
        <p:txBody>
          <a:bodyPr wrap="square" rtlCol="0">
            <a:spAutoFit/>
          </a:bodyPr>
          <a:lstStyle/>
          <a:p>
            <a:endParaRPr lang="en-US" dirty="0"/>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
        <p:nvSpPr>
          <p:cNvPr id="5" name="Title 1">
            <a:extLst>
              <a:ext uri="{FF2B5EF4-FFF2-40B4-BE49-F238E27FC236}">
                <a16:creationId xmlns:a16="http://schemas.microsoft.com/office/drawing/2014/main" id="{9E6F74AF-6559-5F22-039C-02BAB1D54201}"/>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DCF4F56B-8A1C-3975-D84A-8B0885690E61}"/>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dirty="0"/>
              <a:t> </a:t>
            </a:r>
          </a:p>
        </p:txBody>
      </p:sp>
      <p:sp>
        <p:nvSpPr>
          <p:cNvPr id="13" name="TextBox 12">
            <a:extLst>
              <a:ext uri="{FF2B5EF4-FFF2-40B4-BE49-F238E27FC236}">
                <a16:creationId xmlns:a16="http://schemas.microsoft.com/office/drawing/2014/main" id="{40B53E8F-1B5C-0587-4740-190778BAB236}"/>
              </a:ext>
            </a:extLst>
          </p:cNvPr>
          <p:cNvSpPr txBox="1"/>
          <p:nvPr/>
        </p:nvSpPr>
        <p:spPr>
          <a:xfrm>
            <a:off x="872107" y="123030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5" name="TextBox 14">
            <a:extLst>
              <a:ext uri="{FF2B5EF4-FFF2-40B4-BE49-F238E27FC236}">
                <a16:creationId xmlns:a16="http://schemas.microsoft.com/office/drawing/2014/main" id="{A7A70310-8775-ACCE-2C3B-4807055B5300}"/>
              </a:ext>
            </a:extLst>
          </p:cNvPr>
          <p:cNvSpPr txBox="1"/>
          <p:nvPr/>
        </p:nvSpPr>
        <p:spPr>
          <a:xfrm>
            <a:off x="890033" y="190798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6" name="Rectangle 15">
            <a:extLst>
              <a:ext uri="{FF2B5EF4-FFF2-40B4-BE49-F238E27FC236}">
                <a16:creationId xmlns:a16="http://schemas.microsoft.com/office/drawing/2014/main" id="{47EE5DC3-81C5-A610-3D56-F7F0D5453D02}"/>
              </a:ext>
            </a:extLst>
          </p:cNvPr>
          <p:cNvSpPr/>
          <p:nvPr/>
        </p:nvSpPr>
        <p:spPr>
          <a:xfrm>
            <a:off x="283771" y="207342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27" name="Graphic 26" descr="Badge Question Mark outline">
            <a:extLst>
              <a:ext uri="{FF2B5EF4-FFF2-40B4-BE49-F238E27FC236}">
                <a16:creationId xmlns:a16="http://schemas.microsoft.com/office/drawing/2014/main" id="{22F497D7-91AD-F5B0-9B3E-7017F002D8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197630"/>
            <a:ext cx="646331" cy="646331"/>
          </a:xfrm>
          <a:prstGeom prst="rect">
            <a:avLst/>
          </a:prstGeom>
        </p:spPr>
      </p:pic>
      <p:sp>
        <p:nvSpPr>
          <p:cNvPr id="6" name="Title 1">
            <a:extLst>
              <a:ext uri="{FF2B5EF4-FFF2-40B4-BE49-F238E27FC236}">
                <a16:creationId xmlns:a16="http://schemas.microsoft.com/office/drawing/2014/main" id="{860CF42B-AEAE-D6C1-3343-5B9B2644C11E}"/>
              </a:ext>
            </a:extLst>
          </p:cNvPr>
          <p:cNvSpPr>
            <a:spLocks noGrp="1"/>
          </p:cNvSpPr>
          <p:nvPr>
            <p:ph type="title" hasCustomPrompt="1"/>
          </p:nvPr>
        </p:nvSpPr>
        <p:spPr>
          <a:xfrm>
            <a:off x="4313452" y="2848804"/>
            <a:ext cx="7722338" cy="461665"/>
          </a:xfrm>
        </p:spPr>
        <p:txBody>
          <a:bodyPr>
            <a:noAutofit/>
          </a:bodyPr>
          <a:lstStyle>
            <a:lvl1pPr>
              <a:defRPr sz="3200">
                <a:solidFill>
                  <a:srgbClr val="306EB6"/>
                </a:solidFill>
              </a:defRPr>
            </a:lvl1pPr>
          </a:lstStyle>
          <a:p>
            <a:r>
              <a:rPr lang="en-US" dirty="0"/>
              <a:t>Add Slide Title Here</a:t>
            </a:r>
          </a:p>
        </p:txBody>
      </p:sp>
      <p:sp>
        <p:nvSpPr>
          <p:cNvPr id="8" name="Text Placeholder 20">
            <a:extLst>
              <a:ext uri="{FF2B5EF4-FFF2-40B4-BE49-F238E27FC236}">
                <a16:creationId xmlns:a16="http://schemas.microsoft.com/office/drawing/2014/main" id="{41C4C3C8-67F0-EB61-A5BB-BC74CAFE36A1}"/>
              </a:ext>
            </a:extLst>
          </p:cNvPr>
          <p:cNvSpPr>
            <a:spLocks noGrp="1"/>
          </p:cNvSpPr>
          <p:nvPr>
            <p:ph type="body" sz="quarter" idx="11" hasCustomPrompt="1"/>
          </p:nvPr>
        </p:nvSpPr>
        <p:spPr>
          <a:xfrm>
            <a:off x="4313451" y="3388962"/>
            <a:ext cx="4200223" cy="901700"/>
          </a:xfrm>
        </p:spPr>
        <p:txBody>
          <a:bodyPr>
            <a:noAutofit/>
          </a:bodyPr>
          <a:lstStyle>
            <a:lvl1pPr marL="0" indent="0">
              <a:lnSpc>
                <a:spcPct val="100000"/>
              </a:lnSpc>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1" name="Text Placeholder 22">
            <a:extLst>
              <a:ext uri="{FF2B5EF4-FFF2-40B4-BE49-F238E27FC236}">
                <a16:creationId xmlns:a16="http://schemas.microsoft.com/office/drawing/2014/main" id="{8932E6D0-79E3-1C83-F099-CA05D8E13DC5}"/>
              </a:ext>
            </a:extLst>
          </p:cNvPr>
          <p:cNvSpPr>
            <a:spLocks noGrp="1"/>
          </p:cNvSpPr>
          <p:nvPr>
            <p:ph type="body" sz="quarter" idx="12" hasCustomPrompt="1"/>
          </p:nvPr>
        </p:nvSpPr>
        <p:spPr>
          <a:xfrm>
            <a:off x="4313452" y="4611476"/>
            <a:ext cx="7036538"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spTree>
    <p:custDataLst>
      <p:tags r:id="rId1"/>
    </p:custDataLst>
    <p:extLst>
      <p:ext uri="{BB962C8B-B14F-4D97-AF65-F5344CB8AC3E}">
        <p14:creationId xmlns:p14="http://schemas.microsoft.com/office/powerpoint/2010/main" val="80160994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resentation Title Slide-CC-Recording-Phot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94038" y="39323"/>
            <a:ext cx="3875625" cy="655286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5528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2A70F795-3A15-CD3D-2BBB-23F60142CA93}"/>
              </a:ext>
            </a:extLst>
          </p:cNvPr>
          <p:cNvSpPr txBox="1"/>
          <p:nvPr/>
        </p:nvSpPr>
        <p:spPr>
          <a:xfrm>
            <a:off x="4260320" y="3310824"/>
            <a:ext cx="6110416" cy="369332"/>
          </a:xfrm>
          <a:prstGeom prst="rect">
            <a:avLst/>
          </a:prstGeom>
          <a:noFill/>
        </p:spPr>
        <p:txBody>
          <a:bodyPr wrap="square">
            <a:spAutoFit/>
          </a:bodyPr>
          <a:lstStyle/>
          <a:p>
            <a:r>
              <a:rPr lang="en-US" b="1" dirty="0">
                <a:solidFill>
                  <a:srgbClr val="272525"/>
                </a:solidFill>
                <a:latin typeface="Roboto" panose="02000000000000000000" pitchFamily="2" charset="0"/>
                <a:ea typeface="Roboto" panose="02000000000000000000" pitchFamily="2" charset="0"/>
              </a:rPr>
              <a:t>Meet Today’s Presenters:</a:t>
            </a:r>
          </a:p>
        </p:txBody>
      </p:sp>
      <p:sp>
        <p:nvSpPr>
          <p:cNvPr id="8" name="Title 1">
            <a:extLst>
              <a:ext uri="{FF2B5EF4-FFF2-40B4-BE49-F238E27FC236}">
                <a16:creationId xmlns:a16="http://schemas.microsoft.com/office/drawing/2014/main" id="{6EBE8138-614A-926B-7209-6D4709AA380E}"/>
              </a:ext>
            </a:extLst>
          </p:cNvPr>
          <p:cNvSpPr>
            <a:spLocks noGrp="1"/>
          </p:cNvSpPr>
          <p:nvPr>
            <p:ph type="title" hasCustomPrompt="1"/>
          </p:nvPr>
        </p:nvSpPr>
        <p:spPr>
          <a:xfrm>
            <a:off x="4260320" y="1204070"/>
            <a:ext cx="7743832" cy="405414"/>
          </a:xfrm>
        </p:spPr>
        <p:txBody>
          <a:bodyPr>
            <a:noAutofit/>
          </a:bodyPr>
          <a:lstStyle>
            <a:lvl1pPr>
              <a:defRPr sz="3200">
                <a:solidFill>
                  <a:schemeClr val="accent1"/>
                </a:solidFill>
              </a:defRPr>
            </a:lvl1pPr>
          </a:lstStyle>
          <a:p>
            <a:r>
              <a:rPr lang="en-US" dirty="0"/>
              <a:t>Add Slide Title Here</a:t>
            </a:r>
          </a:p>
        </p:txBody>
      </p:sp>
      <p:sp>
        <p:nvSpPr>
          <p:cNvPr id="12" name="Text Placeholder 20">
            <a:extLst>
              <a:ext uri="{FF2B5EF4-FFF2-40B4-BE49-F238E27FC236}">
                <a16:creationId xmlns:a16="http://schemas.microsoft.com/office/drawing/2014/main" id="{95ED8455-064A-1169-5417-9CCC79D99773}"/>
              </a:ext>
            </a:extLst>
          </p:cNvPr>
          <p:cNvSpPr>
            <a:spLocks noGrp="1"/>
          </p:cNvSpPr>
          <p:nvPr>
            <p:ph type="body" sz="quarter" idx="11" hasCustomPrompt="1"/>
          </p:nvPr>
        </p:nvSpPr>
        <p:spPr>
          <a:xfrm>
            <a:off x="4260320" y="1732771"/>
            <a:ext cx="4076700" cy="901700"/>
          </a:xfrm>
        </p:spPr>
        <p:txBody>
          <a:bodyPr>
            <a:noAutofit/>
          </a:bodyPr>
          <a:lstStyle>
            <a:lvl1pPr marL="0" indent="0">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5" name="Text Placeholder 22">
            <a:extLst>
              <a:ext uri="{FF2B5EF4-FFF2-40B4-BE49-F238E27FC236}">
                <a16:creationId xmlns:a16="http://schemas.microsoft.com/office/drawing/2014/main" id="{A6906DA4-8939-9AE6-2F82-D59E0C70E6DB}"/>
              </a:ext>
            </a:extLst>
          </p:cNvPr>
          <p:cNvSpPr>
            <a:spLocks noGrp="1"/>
          </p:cNvSpPr>
          <p:nvPr>
            <p:ph type="body" sz="quarter" idx="12" hasCustomPrompt="1"/>
          </p:nvPr>
        </p:nvSpPr>
        <p:spPr>
          <a:xfrm>
            <a:off x="4448168"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1</a:t>
            </a:r>
          </a:p>
        </p:txBody>
      </p:sp>
      <p:sp>
        <p:nvSpPr>
          <p:cNvPr id="16" name="Text Placeholder 22">
            <a:extLst>
              <a:ext uri="{FF2B5EF4-FFF2-40B4-BE49-F238E27FC236}">
                <a16:creationId xmlns:a16="http://schemas.microsoft.com/office/drawing/2014/main" id="{06472CD9-C703-06A8-B158-E8B3A52115DB}"/>
              </a:ext>
            </a:extLst>
          </p:cNvPr>
          <p:cNvSpPr>
            <a:spLocks noGrp="1"/>
          </p:cNvSpPr>
          <p:nvPr>
            <p:ph type="body" sz="quarter" idx="13" hasCustomPrompt="1"/>
          </p:nvPr>
        </p:nvSpPr>
        <p:spPr>
          <a:xfrm>
            <a:off x="6861261"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2</a:t>
            </a:r>
          </a:p>
        </p:txBody>
      </p:sp>
      <p:sp>
        <p:nvSpPr>
          <p:cNvPr id="18" name="Picture Placeholder 17">
            <a:extLst>
              <a:ext uri="{FF2B5EF4-FFF2-40B4-BE49-F238E27FC236}">
                <a16:creationId xmlns:a16="http://schemas.microsoft.com/office/drawing/2014/main" id="{572C8C3A-5913-0610-54E9-A86D8DB9D22F}"/>
              </a:ext>
            </a:extLst>
          </p:cNvPr>
          <p:cNvSpPr>
            <a:spLocks noGrp="1"/>
          </p:cNvSpPr>
          <p:nvPr>
            <p:ph type="pic" sz="quarter" idx="14" hasCustomPrompt="1"/>
          </p:nvPr>
        </p:nvSpPr>
        <p:spPr>
          <a:xfrm>
            <a:off x="4424498"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sp>
        <p:nvSpPr>
          <p:cNvPr id="20" name="Picture Placeholder 17">
            <a:extLst>
              <a:ext uri="{FF2B5EF4-FFF2-40B4-BE49-F238E27FC236}">
                <a16:creationId xmlns:a16="http://schemas.microsoft.com/office/drawing/2014/main" id="{949B3B04-EA2D-CD03-BCB7-2B5AEE76B4E9}"/>
              </a:ext>
            </a:extLst>
          </p:cNvPr>
          <p:cNvSpPr>
            <a:spLocks noGrp="1"/>
          </p:cNvSpPr>
          <p:nvPr>
            <p:ph type="pic" sz="quarter" idx="15" hasCustomPrompt="1"/>
          </p:nvPr>
        </p:nvSpPr>
        <p:spPr>
          <a:xfrm>
            <a:off x="6833447"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pic>
        <p:nvPicPr>
          <p:cNvPr id="6" name="Picture 5">
            <a:extLst>
              <a:ext uri="{FF2B5EF4-FFF2-40B4-BE49-F238E27FC236}">
                <a16:creationId xmlns:a16="http://schemas.microsoft.com/office/drawing/2014/main" id="{74CF9593-0593-9D96-E77C-5F3A381273D4}"/>
              </a:ext>
            </a:extLst>
          </p:cNvPr>
          <p:cNvPicPr>
            <a:picLocks noChangeAspect="1"/>
          </p:cNvPicPr>
          <p:nvPr/>
        </p:nvPicPr>
        <p:blipFill>
          <a:blip r:embed="rId4"/>
          <a:stretch>
            <a:fillRect/>
          </a:stretch>
        </p:blipFill>
        <p:spPr>
          <a:xfrm>
            <a:off x="343960" y="5345927"/>
            <a:ext cx="3207849" cy="980176"/>
          </a:xfrm>
          <a:prstGeom prst="rect">
            <a:avLst/>
          </a:prstGeom>
        </p:spPr>
      </p:pic>
      <p:sp>
        <p:nvSpPr>
          <p:cNvPr id="5" name="Title 1">
            <a:extLst>
              <a:ext uri="{FF2B5EF4-FFF2-40B4-BE49-F238E27FC236}">
                <a16:creationId xmlns:a16="http://schemas.microsoft.com/office/drawing/2014/main" id="{0A3DBC73-FFF2-B31A-452A-49B17A4529FE}"/>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EDBF1433-719B-55AF-AB7E-A72A6344842D}"/>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b="1" dirty="0">
                <a:solidFill>
                  <a:schemeClr val="bg1"/>
                </a:solidFill>
              </a:rPr>
              <a:t>This webinar will be recorded.</a:t>
            </a:r>
            <a:r>
              <a:rPr lang="en-US" dirty="0"/>
              <a:t>  </a:t>
            </a:r>
          </a:p>
        </p:txBody>
      </p:sp>
      <p:sp>
        <p:nvSpPr>
          <p:cNvPr id="11" name="TextBox 10">
            <a:extLst>
              <a:ext uri="{FF2B5EF4-FFF2-40B4-BE49-F238E27FC236}">
                <a16:creationId xmlns:a16="http://schemas.microsoft.com/office/drawing/2014/main" id="{5A4C2BEB-0D7B-DBFB-4C94-2F956DDB0251}"/>
              </a:ext>
            </a:extLst>
          </p:cNvPr>
          <p:cNvSpPr txBox="1"/>
          <p:nvPr/>
        </p:nvSpPr>
        <p:spPr>
          <a:xfrm>
            <a:off x="872107" y="151605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3" name="TextBox 12">
            <a:extLst>
              <a:ext uri="{FF2B5EF4-FFF2-40B4-BE49-F238E27FC236}">
                <a16:creationId xmlns:a16="http://schemas.microsoft.com/office/drawing/2014/main" id="{00004477-64F8-A38F-612F-7CFB333CB06E}"/>
              </a:ext>
            </a:extLst>
          </p:cNvPr>
          <p:cNvSpPr txBox="1"/>
          <p:nvPr/>
        </p:nvSpPr>
        <p:spPr>
          <a:xfrm>
            <a:off x="890033" y="219373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4" name="Rectangle 13">
            <a:extLst>
              <a:ext uri="{FF2B5EF4-FFF2-40B4-BE49-F238E27FC236}">
                <a16:creationId xmlns:a16="http://schemas.microsoft.com/office/drawing/2014/main" id="{D0222F03-785C-1142-BDE3-D12EB5CD7EB5}"/>
              </a:ext>
            </a:extLst>
          </p:cNvPr>
          <p:cNvSpPr/>
          <p:nvPr/>
        </p:nvSpPr>
        <p:spPr>
          <a:xfrm>
            <a:off x="283771" y="235917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17" name="Graphic 16" descr="Badge Question Mark outline">
            <a:extLst>
              <a:ext uri="{FF2B5EF4-FFF2-40B4-BE49-F238E27FC236}">
                <a16:creationId xmlns:a16="http://schemas.microsoft.com/office/drawing/2014/main" id="{BCF93E86-A81A-41DE-8536-B5F4823CB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483380"/>
            <a:ext cx="646331" cy="646331"/>
          </a:xfrm>
          <a:prstGeom prst="rect">
            <a:avLst/>
          </a:prstGeom>
        </p:spPr>
      </p:pic>
    </p:spTree>
    <p:custDataLst>
      <p:tags r:id="rId1"/>
    </p:custDataLst>
    <p:extLst>
      <p:ext uri="{BB962C8B-B14F-4D97-AF65-F5344CB8AC3E}">
        <p14:creationId xmlns:p14="http://schemas.microsoft.com/office/powerpoint/2010/main" val="20616292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p:nvPr>
        </p:nvSpPr>
        <p:spPr>
          <a:xfrm>
            <a:off x="614147" y="1233488"/>
            <a:ext cx="5278651" cy="5192712"/>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3">
            <a:extLst>
              <a:ext uri="{FF2B5EF4-FFF2-40B4-BE49-F238E27FC236}">
                <a16:creationId xmlns:a16="http://schemas.microsoft.com/office/drawing/2014/main" id="{CFD02A0E-C17E-135D-42DA-C4F30325EB5B}"/>
              </a:ext>
            </a:extLst>
          </p:cNvPr>
          <p:cNvSpPr>
            <a:spLocks noGrp="1"/>
          </p:cNvSpPr>
          <p:nvPr>
            <p:ph sz="quarter" idx="11"/>
          </p:nvPr>
        </p:nvSpPr>
        <p:spPr>
          <a:xfrm>
            <a:off x="6299202" y="1233488"/>
            <a:ext cx="5278651" cy="5294312"/>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E3F45B27-48C5-0BE9-3C6A-9D846C2008E5}"/>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59B36E8B-AC23-4F90-0C93-9B0DC9FA2997}"/>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19736166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resentation Title Slide-CC-NotRecording-Phot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94038" y="39323"/>
            <a:ext cx="3875625" cy="655286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5528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2A70F795-3A15-CD3D-2BBB-23F60142CA93}"/>
              </a:ext>
            </a:extLst>
          </p:cNvPr>
          <p:cNvSpPr txBox="1"/>
          <p:nvPr/>
        </p:nvSpPr>
        <p:spPr>
          <a:xfrm>
            <a:off x="4260320" y="3310824"/>
            <a:ext cx="6110416" cy="369332"/>
          </a:xfrm>
          <a:prstGeom prst="rect">
            <a:avLst/>
          </a:prstGeom>
          <a:noFill/>
        </p:spPr>
        <p:txBody>
          <a:bodyPr wrap="square">
            <a:spAutoFit/>
          </a:bodyPr>
          <a:lstStyle/>
          <a:p>
            <a:r>
              <a:rPr lang="en-US" b="1" dirty="0">
                <a:solidFill>
                  <a:srgbClr val="272525"/>
                </a:solidFill>
                <a:latin typeface="Roboto" panose="02000000000000000000" pitchFamily="2" charset="0"/>
                <a:ea typeface="Roboto" panose="02000000000000000000" pitchFamily="2" charset="0"/>
              </a:rPr>
              <a:t>Meet Today’s Presenters:</a:t>
            </a:r>
          </a:p>
        </p:txBody>
      </p:sp>
      <p:sp>
        <p:nvSpPr>
          <p:cNvPr id="8" name="Title 1">
            <a:extLst>
              <a:ext uri="{FF2B5EF4-FFF2-40B4-BE49-F238E27FC236}">
                <a16:creationId xmlns:a16="http://schemas.microsoft.com/office/drawing/2014/main" id="{6EBE8138-614A-926B-7209-6D4709AA380E}"/>
              </a:ext>
            </a:extLst>
          </p:cNvPr>
          <p:cNvSpPr>
            <a:spLocks noGrp="1"/>
          </p:cNvSpPr>
          <p:nvPr>
            <p:ph type="title" hasCustomPrompt="1"/>
          </p:nvPr>
        </p:nvSpPr>
        <p:spPr>
          <a:xfrm>
            <a:off x="4260320" y="975470"/>
            <a:ext cx="7743832" cy="405414"/>
          </a:xfrm>
        </p:spPr>
        <p:txBody>
          <a:bodyPr>
            <a:noAutofit/>
          </a:bodyPr>
          <a:lstStyle>
            <a:lvl1pPr>
              <a:defRPr sz="3200">
                <a:solidFill>
                  <a:schemeClr val="accent1"/>
                </a:solidFill>
              </a:defRPr>
            </a:lvl1pPr>
          </a:lstStyle>
          <a:p>
            <a:r>
              <a:rPr lang="en-US" dirty="0"/>
              <a:t>Add Slide Title Here</a:t>
            </a:r>
          </a:p>
        </p:txBody>
      </p:sp>
      <p:sp>
        <p:nvSpPr>
          <p:cNvPr id="12" name="Text Placeholder 20">
            <a:extLst>
              <a:ext uri="{FF2B5EF4-FFF2-40B4-BE49-F238E27FC236}">
                <a16:creationId xmlns:a16="http://schemas.microsoft.com/office/drawing/2014/main" id="{95ED8455-064A-1169-5417-9CCC79D99773}"/>
              </a:ext>
            </a:extLst>
          </p:cNvPr>
          <p:cNvSpPr>
            <a:spLocks noGrp="1"/>
          </p:cNvSpPr>
          <p:nvPr>
            <p:ph type="body" sz="quarter" idx="11" hasCustomPrompt="1"/>
          </p:nvPr>
        </p:nvSpPr>
        <p:spPr>
          <a:xfrm>
            <a:off x="4260320" y="1504171"/>
            <a:ext cx="4076700" cy="901700"/>
          </a:xfrm>
        </p:spPr>
        <p:txBody>
          <a:bodyPr>
            <a:noAutofit/>
          </a:bodyPr>
          <a:lstStyle>
            <a:lvl1pPr marL="0" indent="0">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5" name="Text Placeholder 22">
            <a:extLst>
              <a:ext uri="{FF2B5EF4-FFF2-40B4-BE49-F238E27FC236}">
                <a16:creationId xmlns:a16="http://schemas.microsoft.com/office/drawing/2014/main" id="{A6906DA4-8939-9AE6-2F82-D59E0C70E6DB}"/>
              </a:ext>
            </a:extLst>
          </p:cNvPr>
          <p:cNvSpPr>
            <a:spLocks noGrp="1"/>
          </p:cNvSpPr>
          <p:nvPr>
            <p:ph type="body" sz="quarter" idx="12" hasCustomPrompt="1"/>
          </p:nvPr>
        </p:nvSpPr>
        <p:spPr>
          <a:xfrm>
            <a:off x="4448168"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1</a:t>
            </a:r>
          </a:p>
        </p:txBody>
      </p:sp>
      <p:sp>
        <p:nvSpPr>
          <p:cNvPr id="16" name="Text Placeholder 22">
            <a:extLst>
              <a:ext uri="{FF2B5EF4-FFF2-40B4-BE49-F238E27FC236}">
                <a16:creationId xmlns:a16="http://schemas.microsoft.com/office/drawing/2014/main" id="{06472CD9-C703-06A8-B158-E8B3A52115DB}"/>
              </a:ext>
            </a:extLst>
          </p:cNvPr>
          <p:cNvSpPr>
            <a:spLocks noGrp="1"/>
          </p:cNvSpPr>
          <p:nvPr>
            <p:ph type="body" sz="quarter" idx="13" hasCustomPrompt="1"/>
          </p:nvPr>
        </p:nvSpPr>
        <p:spPr>
          <a:xfrm>
            <a:off x="6861261"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2</a:t>
            </a:r>
          </a:p>
        </p:txBody>
      </p:sp>
      <p:sp>
        <p:nvSpPr>
          <p:cNvPr id="18" name="Picture Placeholder 17">
            <a:extLst>
              <a:ext uri="{FF2B5EF4-FFF2-40B4-BE49-F238E27FC236}">
                <a16:creationId xmlns:a16="http://schemas.microsoft.com/office/drawing/2014/main" id="{572C8C3A-5913-0610-54E9-A86D8DB9D22F}"/>
              </a:ext>
            </a:extLst>
          </p:cNvPr>
          <p:cNvSpPr>
            <a:spLocks noGrp="1"/>
          </p:cNvSpPr>
          <p:nvPr>
            <p:ph type="pic" sz="quarter" idx="14" hasCustomPrompt="1"/>
          </p:nvPr>
        </p:nvSpPr>
        <p:spPr>
          <a:xfrm>
            <a:off x="4424498"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sp>
        <p:nvSpPr>
          <p:cNvPr id="20" name="Picture Placeholder 17">
            <a:extLst>
              <a:ext uri="{FF2B5EF4-FFF2-40B4-BE49-F238E27FC236}">
                <a16:creationId xmlns:a16="http://schemas.microsoft.com/office/drawing/2014/main" id="{949B3B04-EA2D-CD03-BCB7-2B5AEE76B4E9}"/>
              </a:ext>
            </a:extLst>
          </p:cNvPr>
          <p:cNvSpPr>
            <a:spLocks noGrp="1"/>
          </p:cNvSpPr>
          <p:nvPr>
            <p:ph type="pic" sz="quarter" idx="15" hasCustomPrompt="1"/>
          </p:nvPr>
        </p:nvSpPr>
        <p:spPr>
          <a:xfrm>
            <a:off x="6833447"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pic>
        <p:nvPicPr>
          <p:cNvPr id="6" name="Picture 5">
            <a:extLst>
              <a:ext uri="{FF2B5EF4-FFF2-40B4-BE49-F238E27FC236}">
                <a16:creationId xmlns:a16="http://schemas.microsoft.com/office/drawing/2014/main" id="{74CF9593-0593-9D96-E77C-5F3A381273D4}"/>
              </a:ext>
            </a:extLst>
          </p:cNvPr>
          <p:cNvPicPr>
            <a:picLocks noChangeAspect="1"/>
          </p:cNvPicPr>
          <p:nvPr/>
        </p:nvPicPr>
        <p:blipFill>
          <a:blip r:embed="rId4"/>
          <a:stretch>
            <a:fillRect/>
          </a:stretch>
        </p:blipFill>
        <p:spPr>
          <a:xfrm>
            <a:off x="343960" y="5345927"/>
            <a:ext cx="3207849" cy="980176"/>
          </a:xfrm>
          <a:prstGeom prst="rect">
            <a:avLst/>
          </a:prstGeom>
        </p:spPr>
      </p:pic>
      <p:sp>
        <p:nvSpPr>
          <p:cNvPr id="5" name="Title 1">
            <a:extLst>
              <a:ext uri="{FF2B5EF4-FFF2-40B4-BE49-F238E27FC236}">
                <a16:creationId xmlns:a16="http://schemas.microsoft.com/office/drawing/2014/main" id="{0A3DBC73-FFF2-B31A-452A-49B17A4529FE}"/>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EDBF1433-719B-55AF-AB7E-A72A6344842D}"/>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endParaRPr lang="en-US" dirty="0"/>
          </a:p>
        </p:txBody>
      </p:sp>
      <p:sp>
        <p:nvSpPr>
          <p:cNvPr id="11" name="TextBox 10">
            <a:extLst>
              <a:ext uri="{FF2B5EF4-FFF2-40B4-BE49-F238E27FC236}">
                <a16:creationId xmlns:a16="http://schemas.microsoft.com/office/drawing/2014/main" id="{5A4C2BEB-0D7B-DBFB-4C94-2F956DDB0251}"/>
              </a:ext>
            </a:extLst>
          </p:cNvPr>
          <p:cNvSpPr txBox="1"/>
          <p:nvPr/>
        </p:nvSpPr>
        <p:spPr>
          <a:xfrm>
            <a:off x="872107" y="120744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3" name="TextBox 12">
            <a:extLst>
              <a:ext uri="{FF2B5EF4-FFF2-40B4-BE49-F238E27FC236}">
                <a16:creationId xmlns:a16="http://schemas.microsoft.com/office/drawing/2014/main" id="{00004477-64F8-A38F-612F-7CFB333CB06E}"/>
              </a:ext>
            </a:extLst>
          </p:cNvPr>
          <p:cNvSpPr txBox="1"/>
          <p:nvPr/>
        </p:nvSpPr>
        <p:spPr>
          <a:xfrm>
            <a:off x="890033" y="188512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4" name="Rectangle 13">
            <a:extLst>
              <a:ext uri="{FF2B5EF4-FFF2-40B4-BE49-F238E27FC236}">
                <a16:creationId xmlns:a16="http://schemas.microsoft.com/office/drawing/2014/main" id="{D0222F03-785C-1142-BDE3-D12EB5CD7EB5}"/>
              </a:ext>
            </a:extLst>
          </p:cNvPr>
          <p:cNvSpPr/>
          <p:nvPr/>
        </p:nvSpPr>
        <p:spPr>
          <a:xfrm>
            <a:off x="283771" y="205056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17" name="Graphic 16" descr="Badge Question Mark outline">
            <a:extLst>
              <a:ext uri="{FF2B5EF4-FFF2-40B4-BE49-F238E27FC236}">
                <a16:creationId xmlns:a16="http://schemas.microsoft.com/office/drawing/2014/main" id="{BCF93E86-A81A-41DE-8536-B5F4823CB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174770"/>
            <a:ext cx="646331" cy="646331"/>
          </a:xfrm>
          <a:prstGeom prst="rect">
            <a:avLst/>
          </a:prstGeom>
        </p:spPr>
      </p:pic>
    </p:spTree>
    <p:custDataLst>
      <p:tags r:id="rId1"/>
    </p:custDataLst>
    <p:extLst>
      <p:ext uri="{BB962C8B-B14F-4D97-AF65-F5344CB8AC3E}">
        <p14:creationId xmlns:p14="http://schemas.microsoft.com/office/powerpoint/2010/main" val="38269880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itle 1">
            <a:extLst>
              <a:ext uri="{FF2B5EF4-FFF2-40B4-BE49-F238E27FC236}">
                <a16:creationId xmlns:a16="http://schemas.microsoft.com/office/drawing/2014/main" id="{1D165965-333B-5134-0DB3-A3ED7F6A23BC}"/>
              </a:ext>
            </a:extLst>
          </p:cNvPr>
          <p:cNvSpPr>
            <a:spLocks noGrp="1"/>
          </p:cNvSpPr>
          <p:nvPr>
            <p:ph type="title" hasCustomPrompt="1"/>
          </p:nvPr>
        </p:nvSpPr>
        <p:spPr>
          <a:xfrm>
            <a:off x="4290366" y="2216423"/>
            <a:ext cx="7640377" cy="461665"/>
          </a:xfrm>
        </p:spPr>
        <p:txBody>
          <a:bodyPr>
            <a:noAutofit/>
          </a:bodyPr>
          <a:lstStyle>
            <a:lvl1pPr>
              <a:defRPr sz="3600">
                <a:solidFill>
                  <a:srgbClr val="306EB6"/>
                </a:solidFill>
              </a:defRPr>
            </a:lvl1pPr>
          </a:lstStyle>
          <a:p>
            <a:r>
              <a:rPr lang="en-US" dirty="0"/>
              <a:t>Add Slide Title Here</a:t>
            </a:r>
          </a:p>
        </p:txBody>
      </p:sp>
      <p:sp>
        <p:nvSpPr>
          <p:cNvPr id="21" name="Text Placeholder 20">
            <a:extLst>
              <a:ext uri="{FF2B5EF4-FFF2-40B4-BE49-F238E27FC236}">
                <a16:creationId xmlns:a16="http://schemas.microsoft.com/office/drawing/2014/main" id="{10D4098A-80F3-3330-2C1E-989539363DFB}"/>
              </a:ext>
            </a:extLst>
          </p:cNvPr>
          <p:cNvSpPr>
            <a:spLocks noGrp="1"/>
          </p:cNvSpPr>
          <p:nvPr>
            <p:ph type="body" sz="quarter" idx="11" hasCustomPrompt="1"/>
          </p:nvPr>
        </p:nvSpPr>
        <p:spPr>
          <a:xfrm>
            <a:off x="4290366" y="2756581"/>
            <a:ext cx="4076700" cy="901700"/>
          </a:xfrm>
        </p:spPr>
        <p:txBody>
          <a:bodyPr>
            <a:noAutofit/>
          </a:bodyPr>
          <a:lstStyle>
            <a:lvl1pPr marL="0" indent="0">
              <a:buNone/>
              <a:defRPr sz="2800">
                <a:solidFill>
                  <a:srgbClr val="231E20"/>
                </a:solidFill>
                <a:latin typeface="Roboto" panose="02000000000000000000" pitchFamily="2" charset="0"/>
                <a:ea typeface="Roboto" panose="02000000000000000000" pitchFamily="2" charset="0"/>
              </a:defRPr>
            </a:lvl1pPr>
          </a:lstStyle>
          <a:p>
            <a:pPr lvl="0"/>
            <a:r>
              <a:rPr lang="en-US" dirty="0"/>
              <a:t>Add Subtitle Here</a:t>
            </a:r>
          </a:p>
          <a:p>
            <a:pPr lvl="0"/>
            <a:r>
              <a:rPr lang="en-US" dirty="0"/>
              <a:t>Add Date Here</a:t>
            </a:r>
          </a:p>
        </p:txBody>
      </p:sp>
      <p:sp>
        <p:nvSpPr>
          <p:cNvPr id="23" name="Text Placeholder 22">
            <a:extLst>
              <a:ext uri="{FF2B5EF4-FFF2-40B4-BE49-F238E27FC236}">
                <a16:creationId xmlns:a16="http://schemas.microsoft.com/office/drawing/2014/main" id="{61357CCD-A493-01E2-D447-05BE59C8434C}"/>
              </a:ext>
            </a:extLst>
          </p:cNvPr>
          <p:cNvSpPr>
            <a:spLocks noGrp="1"/>
          </p:cNvSpPr>
          <p:nvPr>
            <p:ph type="body" sz="quarter" idx="12" hasCustomPrompt="1"/>
          </p:nvPr>
        </p:nvSpPr>
        <p:spPr>
          <a:xfrm>
            <a:off x="4290366" y="3979095"/>
            <a:ext cx="5376862"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Tree>
    <p:custDataLst>
      <p:tags r:id="rId1"/>
    </p:custDataLst>
    <p:extLst>
      <p:ext uri="{BB962C8B-B14F-4D97-AF65-F5344CB8AC3E}">
        <p14:creationId xmlns:p14="http://schemas.microsoft.com/office/powerpoint/2010/main" val="72431788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Zoom">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D078702-A7EC-D257-38D4-13A70780384E}"/>
              </a:ext>
            </a:extLst>
          </p:cNvPr>
          <p:cNvGrpSpPr/>
          <p:nvPr/>
        </p:nvGrpSpPr>
        <p:grpSpPr>
          <a:xfrm>
            <a:off x="106680" y="1039939"/>
            <a:ext cx="11978640" cy="5298853"/>
            <a:chOff x="59590" y="434149"/>
            <a:chExt cx="11978640" cy="5298853"/>
          </a:xfrm>
        </p:grpSpPr>
        <p:pic>
          <p:nvPicPr>
            <p:cNvPr id="15" name="Google Shape;67;p1" title="Zoom Lower Options Bar Image">
              <a:extLst>
                <a:ext uri="{FF2B5EF4-FFF2-40B4-BE49-F238E27FC236}">
                  <a16:creationId xmlns:a16="http://schemas.microsoft.com/office/drawing/2014/main" id="{ECBED101-F851-5581-01EE-B8F9C9171994}"/>
                </a:ext>
              </a:extLst>
            </p:cNvPr>
            <p:cNvPicPr preferRelativeResize="0">
              <a:picLocks/>
            </p:cNvPicPr>
            <p:nvPr/>
          </p:nvPicPr>
          <p:blipFill rotWithShape="1">
            <a:blip r:embed="rId3">
              <a:alphaModFix/>
            </a:blip>
            <a:srcRect/>
            <a:stretch/>
          </p:blipFill>
          <p:spPr>
            <a:xfrm>
              <a:off x="59590" y="5074182"/>
              <a:ext cx="11978640" cy="580821"/>
            </a:xfrm>
            <a:prstGeom prst="rect">
              <a:avLst/>
            </a:prstGeom>
            <a:noFill/>
            <a:ln>
              <a:noFill/>
            </a:ln>
          </p:spPr>
        </p:pic>
        <p:grpSp>
          <p:nvGrpSpPr>
            <p:cNvPr id="8" name="Group 7">
              <a:extLst>
                <a:ext uri="{FF2B5EF4-FFF2-40B4-BE49-F238E27FC236}">
                  <a16:creationId xmlns:a16="http://schemas.microsoft.com/office/drawing/2014/main" id="{AD7C703E-E3E0-288B-D235-CA495C0A1F61}"/>
                </a:ext>
              </a:extLst>
            </p:cNvPr>
            <p:cNvGrpSpPr/>
            <p:nvPr/>
          </p:nvGrpSpPr>
          <p:grpSpPr>
            <a:xfrm>
              <a:off x="4137544" y="5129321"/>
              <a:ext cx="4660487" cy="603681"/>
              <a:chOff x="3556463" y="5506015"/>
              <a:chExt cx="4660487" cy="603681"/>
            </a:xfrm>
          </p:grpSpPr>
          <p:pic>
            <p:nvPicPr>
              <p:cNvPr id="6" name="Picture 5">
                <a:extLst>
                  <a:ext uri="{FF2B5EF4-FFF2-40B4-BE49-F238E27FC236}">
                    <a16:creationId xmlns:a16="http://schemas.microsoft.com/office/drawing/2014/main" id="{846FFCC1-0EE2-D6EA-E74C-D94197330D8E}"/>
                  </a:ext>
                </a:extLst>
              </p:cNvPr>
              <p:cNvPicPr>
                <a:picLocks noChangeAspect="1"/>
              </p:cNvPicPr>
              <p:nvPr/>
            </p:nvPicPr>
            <p:blipFill rotWithShape="1">
              <a:blip r:embed="rId4"/>
              <a:srcRect l="27147" r="43166" b="-15038"/>
              <a:stretch/>
            </p:blipFill>
            <p:spPr>
              <a:xfrm>
                <a:off x="3556463" y="5528875"/>
                <a:ext cx="2912918" cy="580821"/>
              </a:xfrm>
              <a:prstGeom prst="rect">
                <a:avLst/>
              </a:prstGeom>
            </p:spPr>
          </p:pic>
          <p:pic>
            <p:nvPicPr>
              <p:cNvPr id="7" name="Picture 6">
                <a:extLst>
                  <a:ext uri="{FF2B5EF4-FFF2-40B4-BE49-F238E27FC236}">
                    <a16:creationId xmlns:a16="http://schemas.microsoft.com/office/drawing/2014/main" id="{4B48875D-EECC-2F16-23E3-D1A378A4023D}"/>
                  </a:ext>
                </a:extLst>
              </p:cNvPr>
              <p:cNvPicPr>
                <a:picLocks noChangeAspect="1"/>
              </p:cNvPicPr>
              <p:nvPr/>
            </p:nvPicPr>
            <p:blipFill rotWithShape="1">
              <a:blip r:embed="rId4"/>
              <a:srcRect l="82190" t="1" b="-16797"/>
              <a:stretch/>
            </p:blipFill>
            <p:spPr>
              <a:xfrm>
                <a:off x="6469381" y="5506015"/>
                <a:ext cx="1747569" cy="589703"/>
              </a:xfrm>
              <a:prstGeom prst="rect">
                <a:avLst/>
              </a:prstGeom>
            </p:spPr>
          </p:pic>
        </p:grpSp>
        <p:sp>
          <p:nvSpPr>
            <p:cNvPr id="16" name="Google Shape;70;p1" title="Highlight Circle">
              <a:extLst>
                <a:ext uri="{FF2B5EF4-FFF2-40B4-BE49-F238E27FC236}">
                  <a16:creationId xmlns:a16="http://schemas.microsoft.com/office/drawing/2014/main" id="{30B45200-094E-51AB-698B-CFF72EF1D8B0}"/>
                </a:ext>
              </a:extLst>
            </p:cNvPr>
            <p:cNvSpPr/>
            <p:nvPr/>
          </p:nvSpPr>
          <p:spPr>
            <a:xfrm>
              <a:off x="650832" y="5195562"/>
              <a:ext cx="274320" cy="274320"/>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Open Sans"/>
                <a:ea typeface="Open Sans"/>
                <a:cs typeface="Open Sans"/>
                <a:sym typeface="Open Sans"/>
              </a:endParaRPr>
            </a:p>
          </p:txBody>
        </p:sp>
        <p:sp>
          <p:nvSpPr>
            <p:cNvPr id="17" name="Google Shape;71;p1" title="Highlight Box">
              <a:extLst>
                <a:ext uri="{FF2B5EF4-FFF2-40B4-BE49-F238E27FC236}">
                  <a16:creationId xmlns:a16="http://schemas.microsoft.com/office/drawing/2014/main" id="{7495F394-39A1-C3A8-2141-B4D6AE0F2EC4}"/>
                </a:ext>
              </a:extLst>
            </p:cNvPr>
            <p:cNvSpPr/>
            <p:nvPr/>
          </p:nvSpPr>
          <p:spPr>
            <a:xfrm>
              <a:off x="122912" y="5131332"/>
              <a:ext cx="1751608" cy="500811"/>
            </a:xfrm>
            <a:prstGeom prst="rect">
              <a:avLst/>
            </a:prstGeom>
            <a:noFill/>
            <a:ln w="57150" cap="flat" cmpd="sng">
              <a:solidFill>
                <a:srgbClr val="39BB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8" name="Google Shape;74;p1">
              <a:extLst>
                <a:ext uri="{FF2B5EF4-FFF2-40B4-BE49-F238E27FC236}">
                  <a16:creationId xmlns:a16="http://schemas.microsoft.com/office/drawing/2014/main" id="{AD657C86-39CA-61C2-540F-52EC6918C9E4}"/>
                </a:ext>
              </a:extLst>
            </p:cNvPr>
            <p:cNvSpPr txBox="1"/>
            <p:nvPr/>
          </p:nvSpPr>
          <p:spPr>
            <a:xfrm>
              <a:off x="2765945" y="3146914"/>
              <a:ext cx="2743199"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dk1"/>
                  </a:solidFill>
                  <a:latin typeface="Open Sans"/>
                  <a:ea typeface="Open Sans"/>
                  <a:cs typeface="Open Sans"/>
                  <a:sym typeface="Open Sans"/>
                </a:rPr>
                <a:t>Click the </a:t>
              </a:r>
              <a:r>
                <a:rPr lang="en-US" sz="1400" b="1" i="0" u="none" strike="noStrike" cap="none" dirty="0">
                  <a:solidFill>
                    <a:srgbClr val="39B54A"/>
                  </a:solidFill>
                  <a:latin typeface="Open Sans"/>
                  <a:ea typeface="Open Sans"/>
                  <a:cs typeface="Open Sans"/>
                  <a:sym typeface="Open Sans"/>
                </a:rPr>
                <a:t>microphone icon </a:t>
              </a:r>
              <a:r>
                <a:rPr lang="en-US" sz="1400" b="0" i="0" u="none" strike="noStrike" cap="none" dirty="0">
                  <a:solidFill>
                    <a:schemeClr val="dk1"/>
                  </a:solidFill>
                  <a:latin typeface="Open Sans"/>
                  <a:ea typeface="Open Sans"/>
                  <a:cs typeface="Open Sans"/>
                  <a:sym typeface="Open Sans"/>
                </a:rPr>
                <a:t>near the bottom of your screen to mute or unmute yourself. </a:t>
              </a: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400" dirty="0">
                <a:solidFill>
                  <a:srgbClr val="F75A22"/>
                </a:solidFill>
                <a:latin typeface="Open Sans"/>
                <a:ea typeface="Open Sans"/>
                <a:cs typeface="Open Sans"/>
                <a:sym typeface="Open Sans"/>
              </a:endParaRPr>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39BB4A"/>
                  </a:solidFill>
                  <a:latin typeface="Open Sans"/>
                  <a:ea typeface="Open Sans"/>
                  <a:cs typeface="Open Sans"/>
                  <a:sym typeface="Open Sans"/>
                </a:rPr>
                <a:t>camera </a:t>
              </a:r>
              <a:r>
                <a:rPr lang="en-US" sz="1400" dirty="0">
                  <a:solidFill>
                    <a:schemeClr val="dk1"/>
                  </a:solidFill>
                  <a:latin typeface="Open Sans"/>
                  <a:ea typeface="Open Sans"/>
                  <a:cs typeface="Open Sans"/>
                  <a:sym typeface="Open Sans"/>
                </a:rPr>
                <a:t>icon to turn on or turn off your camera.</a:t>
              </a:r>
              <a:endParaRPr sz="1400" dirty="0">
                <a:solidFill>
                  <a:srgbClr val="F75A22"/>
                </a:solidFill>
                <a:latin typeface="Open Sans"/>
                <a:ea typeface="Open Sans"/>
                <a:cs typeface="Open Sans"/>
                <a:sym typeface="Open Sans"/>
              </a:endParaRPr>
            </a:p>
            <a:p>
              <a:pPr marL="171450" marR="0" lvl="0" indent="-82550" algn="l" rtl="0">
                <a:spcBef>
                  <a:spcPts val="0"/>
                </a:spcBef>
                <a:spcAft>
                  <a:spcPts val="0"/>
                </a:spcAft>
                <a:buClr>
                  <a:schemeClr val="dk1"/>
                </a:buClr>
                <a:buSzPts val="1400"/>
                <a:buFont typeface="Arial"/>
                <a:buNone/>
              </a:pPr>
              <a:endParaRPr sz="1400" dirty="0">
                <a:solidFill>
                  <a:schemeClr val="dk1"/>
                </a:solidFill>
                <a:latin typeface="Open Sans"/>
                <a:ea typeface="Open Sans"/>
                <a:cs typeface="Open Sans"/>
                <a:sym typeface="Open Sans"/>
              </a:endParaRPr>
            </a:p>
          </p:txBody>
        </p:sp>
        <p:sp>
          <p:nvSpPr>
            <p:cNvPr id="19" name="Google Shape;75;p1" title="Use or Mute Your Microphone">
              <a:extLst>
                <a:ext uri="{FF2B5EF4-FFF2-40B4-BE49-F238E27FC236}">
                  <a16:creationId xmlns:a16="http://schemas.microsoft.com/office/drawing/2014/main" id="{A79A0B1D-740C-FDF8-F22F-5A3B18E2DC41}"/>
                </a:ext>
              </a:extLst>
            </p:cNvPr>
            <p:cNvSpPr txBox="1"/>
            <p:nvPr/>
          </p:nvSpPr>
          <p:spPr>
            <a:xfrm>
              <a:off x="2751175" y="2753651"/>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Microphone &amp; Camera</a:t>
              </a:r>
              <a:endParaRPr dirty="0">
                <a:sym typeface="Open Sans"/>
              </a:endParaRPr>
            </a:p>
          </p:txBody>
        </p:sp>
        <p:pic>
          <p:nvPicPr>
            <p:cNvPr id="20" name="Google Shape;77;p1" title="Microphone Menu Image">
              <a:extLst>
                <a:ext uri="{FF2B5EF4-FFF2-40B4-BE49-F238E27FC236}">
                  <a16:creationId xmlns:a16="http://schemas.microsoft.com/office/drawing/2014/main" id="{BE2D2B12-A7D6-C963-89BD-D8C8E68822FE}"/>
                </a:ext>
              </a:extLst>
            </p:cNvPr>
            <p:cNvPicPr preferRelativeResize="0"/>
            <p:nvPr/>
          </p:nvPicPr>
          <p:blipFill rotWithShape="1">
            <a:blip r:embed="rId5">
              <a:alphaModFix/>
            </a:blip>
            <a:srcRect/>
            <a:stretch/>
          </p:blipFill>
          <p:spPr>
            <a:xfrm>
              <a:off x="185609" y="2685064"/>
              <a:ext cx="2133299" cy="2433493"/>
            </a:xfrm>
            <a:prstGeom prst="rect">
              <a:avLst/>
            </a:prstGeom>
            <a:noFill/>
            <a:ln>
              <a:noFill/>
            </a:ln>
          </p:spPr>
        </p:pic>
        <p:sp>
          <p:nvSpPr>
            <p:cNvPr id="21" name="Google Shape;78;p1" title="Text Border Box">
              <a:extLst>
                <a:ext uri="{FF2B5EF4-FFF2-40B4-BE49-F238E27FC236}">
                  <a16:creationId xmlns:a16="http://schemas.microsoft.com/office/drawing/2014/main" id="{B11DA436-904C-44DB-26D9-53A8C56131F3}"/>
                </a:ext>
              </a:extLst>
            </p:cNvPr>
            <p:cNvSpPr/>
            <p:nvPr/>
          </p:nvSpPr>
          <p:spPr>
            <a:xfrm>
              <a:off x="9026942" y="772703"/>
              <a:ext cx="2743200" cy="4019109"/>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2" name="Google Shape;79;p1">
              <a:extLst>
                <a:ext uri="{FF2B5EF4-FFF2-40B4-BE49-F238E27FC236}">
                  <a16:creationId xmlns:a16="http://schemas.microsoft.com/office/drawing/2014/main" id="{DE737E42-350A-ACC0-7886-38633C551B4D}"/>
                </a:ext>
              </a:extLst>
            </p:cNvPr>
            <p:cNvSpPr txBox="1"/>
            <p:nvPr/>
          </p:nvSpPr>
          <p:spPr>
            <a:xfrm>
              <a:off x="9029875" y="867543"/>
              <a:ext cx="2743200"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Send a message for technology questions.</a:t>
              </a:r>
              <a:endParaRPr dirty="0"/>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on the </a:t>
              </a:r>
              <a:r>
                <a:rPr lang="en-US" sz="1400" b="1" dirty="0">
                  <a:solidFill>
                    <a:srgbClr val="602D91"/>
                  </a:solidFill>
                  <a:latin typeface="Open Sans"/>
                  <a:ea typeface="Open Sans"/>
                  <a:cs typeface="Open Sans"/>
                  <a:sym typeface="Open Sans"/>
                </a:rPr>
                <a:t>Chat</a:t>
              </a:r>
              <a:r>
                <a:rPr lang="en-US" sz="1400" dirty="0">
                  <a:solidFill>
                    <a:srgbClr val="602D91"/>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at the bottom of your screen to open the chat. Type in your question and press Enter for assistance. Click </a:t>
              </a:r>
              <a:r>
                <a:rPr lang="en-US" sz="1400" b="1" dirty="0">
                  <a:solidFill>
                    <a:srgbClr val="602D91"/>
                  </a:solidFill>
                  <a:latin typeface="Open Sans"/>
                  <a:ea typeface="Open Sans"/>
                  <a:cs typeface="Open Sans"/>
                  <a:sym typeface="Open Sans"/>
                </a:rPr>
                <a:t>Chat</a:t>
              </a:r>
              <a:r>
                <a:rPr lang="en-US" sz="1400" dirty="0">
                  <a:solidFill>
                    <a:srgbClr val="602D91"/>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again to close the window.</a:t>
              </a:r>
              <a:endParaRPr dirty="0"/>
            </a:p>
          </p:txBody>
        </p:sp>
        <p:sp>
          <p:nvSpPr>
            <p:cNvPr id="23" name="Google Shape;80;p1">
              <a:extLst>
                <a:ext uri="{FF2B5EF4-FFF2-40B4-BE49-F238E27FC236}">
                  <a16:creationId xmlns:a16="http://schemas.microsoft.com/office/drawing/2014/main" id="{B0F3D419-0C9A-C244-B1B8-4409F3189148}"/>
                </a:ext>
              </a:extLst>
            </p:cNvPr>
            <p:cNvSpPr txBox="1"/>
            <p:nvPr/>
          </p:nvSpPr>
          <p:spPr>
            <a:xfrm>
              <a:off x="9029875" y="455141"/>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Tech Support</a:t>
              </a:r>
              <a:endParaRPr dirty="0"/>
            </a:p>
          </p:txBody>
        </p:sp>
        <p:sp>
          <p:nvSpPr>
            <p:cNvPr id="26" name="Google Shape;83;p1">
              <a:extLst>
                <a:ext uri="{FF2B5EF4-FFF2-40B4-BE49-F238E27FC236}">
                  <a16:creationId xmlns:a16="http://schemas.microsoft.com/office/drawing/2014/main" id="{459571E8-8BC2-698D-10B5-2A0DC8FD9F28}"/>
                </a:ext>
              </a:extLst>
            </p:cNvPr>
            <p:cNvSpPr txBox="1"/>
            <p:nvPr/>
          </p:nvSpPr>
          <p:spPr>
            <a:xfrm>
              <a:off x="5892521" y="867543"/>
              <a:ext cx="2743200" cy="2462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004E89"/>
                  </a:solidFill>
                  <a:latin typeface="Open Sans"/>
                  <a:ea typeface="Open Sans"/>
                  <a:cs typeface="Open Sans"/>
                  <a:sym typeface="Open Sans"/>
                </a:rPr>
                <a:t>Participants </a:t>
              </a:r>
              <a:r>
                <a:rPr lang="en-US" sz="1400" dirty="0">
                  <a:solidFill>
                    <a:schemeClr val="dk1"/>
                  </a:solidFill>
                  <a:latin typeface="Open Sans"/>
                  <a:ea typeface="Open Sans"/>
                  <a:cs typeface="Open Sans"/>
                  <a:sym typeface="Open Sans"/>
                </a:rPr>
                <a:t>icon. Hover over your name, click </a:t>
              </a:r>
              <a:r>
                <a:rPr lang="en-US" sz="1400" b="1" dirty="0">
                  <a:solidFill>
                    <a:schemeClr val="dk1"/>
                  </a:solidFill>
                  <a:latin typeface="Open Sans"/>
                  <a:ea typeface="Open Sans"/>
                  <a:cs typeface="Open Sans"/>
                  <a:sym typeface="Open Sans"/>
                </a:rPr>
                <a:t>More</a:t>
              </a:r>
              <a:r>
                <a:rPr lang="en-US" sz="1400" dirty="0">
                  <a:solidFill>
                    <a:schemeClr val="dk1"/>
                  </a:solidFill>
                  <a:latin typeface="Open Sans"/>
                  <a:ea typeface="Open Sans"/>
                  <a:cs typeface="Open Sans"/>
                  <a:sym typeface="Open Sans"/>
                </a:rPr>
                <a:t>, click </a:t>
              </a:r>
              <a:r>
                <a:rPr lang="en-US" sz="1400" b="1" dirty="0">
                  <a:solidFill>
                    <a:schemeClr val="dk1"/>
                  </a:solidFill>
                  <a:latin typeface="Open Sans"/>
                  <a:ea typeface="Open Sans"/>
                  <a:cs typeface="Open Sans"/>
                  <a:sym typeface="Open Sans"/>
                </a:rPr>
                <a:t>Rename</a:t>
              </a:r>
              <a:r>
                <a:rPr lang="en-US" sz="1400" dirty="0">
                  <a:solidFill>
                    <a:schemeClr val="dk1"/>
                  </a:solidFill>
                  <a:latin typeface="Open Sans"/>
                  <a:ea typeface="Open Sans"/>
                  <a:cs typeface="Open Sans"/>
                  <a:sym typeface="Open Sans"/>
                </a:rPr>
                <a:t>, then enter your full name. </a:t>
              </a: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If multiple people from your agency are sharing your login, please enter everyone’s names so we can take attendance. Click </a:t>
              </a:r>
              <a:r>
                <a:rPr lang="en-US" sz="1400" b="1" dirty="0">
                  <a:solidFill>
                    <a:srgbClr val="004E89"/>
                  </a:solidFill>
                  <a:latin typeface="Open Sans"/>
                  <a:ea typeface="Open Sans"/>
                  <a:cs typeface="Open Sans"/>
                  <a:sym typeface="Open Sans"/>
                </a:rPr>
                <a:t>Participants</a:t>
              </a:r>
              <a:r>
                <a:rPr lang="en-US" sz="1400" dirty="0">
                  <a:solidFill>
                    <a:srgbClr val="004E89"/>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again to close the Participants window.</a:t>
              </a:r>
              <a:endParaRPr dirty="0"/>
            </a:p>
          </p:txBody>
        </p:sp>
        <p:sp>
          <p:nvSpPr>
            <p:cNvPr id="27" name="Google Shape;84;p1" title="Edit Your Name">
              <a:extLst>
                <a:ext uri="{FF2B5EF4-FFF2-40B4-BE49-F238E27FC236}">
                  <a16:creationId xmlns:a16="http://schemas.microsoft.com/office/drawing/2014/main" id="{48059E92-908A-5DDE-316C-14BE49AF1E04}"/>
                </a:ext>
              </a:extLst>
            </p:cNvPr>
            <p:cNvSpPr txBox="1"/>
            <p:nvPr/>
          </p:nvSpPr>
          <p:spPr>
            <a:xfrm>
              <a:off x="5892521" y="434149"/>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Edit Your Name</a:t>
              </a:r>
              <a:endParaRPr dirty="0"/>
            </a:p>
          </p:txBody>
        </p:sp>
        <p:sp>
          <p:nvSpPr>
            <p:cNvPr id="28" name="Google Shape;86;p1">
              <a:extLst>
                <a:ext uri="{FF2B5EF4-FFF2-40B4-BE49-F238E27FC236}">
                  <a16:creationId xmlns:a16="http://schemas.microsoft.com/office/drawing/2014/main" id="{D6E48CFD-F0E7-74E3-06FD-274E76C0D757}"/>
                </a:ext>
              </a:extLst>
            </p:cNvPr>
            <p:cNvSpPr txBox="1"/>
            <p:nvPr/>
          </p:nvSpPr>
          <p:spPr>
            <a:xfrm>
              <a:off x="272481" y="867543"/>
              <a:ext cx="5238225"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C00000"/>
                  </a:solidFill>
                  <a:latin typeface="Open Sans"/>
                  <a:ea typeface="Open Sans"/>
                  <a:cs typeface="Open Sans"/>
                  <a:sym typeface="Open Sans"/>
                </a:rPr>
                <a:t>arrow</a:t>
              </a:r>
              <a:r>
                <a:rPr lang="en-US" sz="1400" dirty="0">
                  <a:solidFill>
                    <a:schemeClr val="accent4"/>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next to the </a:t>
              </a:r>
              <a:r>
                <a:rPr lang="en-US" sz="1400" b="1" dirty="0">
                  <a:solidFill>
                    <a:srgbClr val="39BB4A"/>
                  </a:solidFill>
                  <a:latin typeface="Open Sans"/>
                  <a:ea typeface="Open Sans"/>
                  <a:cs typeface="Open Sans"/>
                  <a:sym typeface="Open Sans"/>
                </a:rPr>
                <a:t>microphone</a:t>
              </a:r>
              <a:r>
                <a:rPr lang="en-US" sz="1400" dirty="0">
                  <a:solidFill>
                    <a:srgbClr val="39BB4A"/>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to open audio controls. Select options to: </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Open Sans"/>
                  <a:ea typeface="Open Sans"/>
                  <a:cs typeface="Open Sans"/>
                  <a:sym typeface="Open Sans"/>
                </a:rPr>
                <a:t>Test or select your microphone and speakers.</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Open Sans"/>
                  <a:ea typeface="Open Sans"/>
                  <a:cs typeface="Open Sans"/>
                  <a:sym typeface="Open Sans"/>
                </a:rPr>
                <a:t>Use your phone if you don’t have a working microphone. Click </a:t>
              </a:r>
              <a:r>
                <a:rPr lang="en-US" sz="1400" b="1" dirty="0">
                  <a:solidFill>
                    <a:schemeClr val="dk1"/>
                  </a:solidFill>
                  <a:latin typeface="Open Sans"/>
                  <a:ea typeface="Open Sans"/>
                  <a:cs typeface="Open Sans"/>
                  <a:sym typeface="Open Sans"/>
                </a:rPr>
                <a:t>Switch to Phone Audio</a:t>
              </a:r>
              <a:r>
                <a:rPr lang="en-US" sz="1400" dirty="0">
                  <a:solidFill>
                    <a:schemeClr val="dk1"/>
                  </a:solidFill>
                  <a:latin typeface="Open Sans"/>
                  <a:ea typeface="Open Sans"/>
                  <a:cs typeface="Open Sans"/>
                  <a:sym typeface="Open Sans"/>
                </a:rPr>
                <a:t>, call the number provided, and enter the meeting ID and participant ID provided when prompted. </a:t>
              </a:r>
              <a:endParaRPr dirty="0"/>
            </a:p>
          </p:txBody>
        </p:sp>
        <p:sp>
          <p:nvSpPr>
            <p:cNvPr id="29" name="Google Shape;87;p1" title="Audio Set Up Directions">
              <a:extLst>
                <a:ext uri="{FF2B5EF4-FFF2-40B4-BE49-F238E27FC236}">
                  <a16:creationId xmlns:a16="http://schemas.microsoft.com/office/drawing/2014/main" id="{5CF25919-EEF1-F9E7-9B04-31BFB7179FE6}"/>
                </a:ext>
              </a:extLst>
            </p:cNvPr>
            <p:cNvSpPr txBox="1"/>
            <p:nvPr/>
          </p:nvSpPr>
          <p:spPr>
            <a:xfrm>
              <a:off x="272481" y="465808"/>
              <a:ext cx="5221894"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latinLnBrk="0" hangingPunct="1">
                <a:spcBef>
                  <a:spcPts val="0"/>
                </a:spcBef>
                <a:spcAft>
                  <a:spcPts val="0"/>
                </a:spcAft>
                <a:buNone/>
              </a:pPr>
              <a:r>
                <a:rPr lang="en-US" sz="1600" b="1" kern="1200" dirty="0">
                  <a:solidFill>
                    <a:schemeClr val="lt1"/>
                  </a:solidFill>
                  <a:latin typeface="+mj-lt"/>
                  <a:ea typeface="Open Sans"/>
                  <a:cs typeface="Open Sans"/>
                  <a:sym typeface="Open Sans"/>
                </a:rPr>
                <a:t>Audio Controls</a:t>
              </a:r>
              <a:endParaRPr sz="1600" b="1" kern="1200" dirty="0">
                <a:solidFill>
                  <a:schemeClr val="lt1"/>
                </a:solidFill>
                <a:latin typeface="+mj-lt"/>
                <a:ea typeface="Open Sans"/>
                <a:cs typeface="Open Sans"/>
              </a:endParaRPr>
            </a:p>
          </p:txBody>
        </p:sp>
        <p:sp>
          <p:nvSpPr>
            <p:cNvPr id="10" name="Google Shape;84;p1" title="Edit Your Name">
              <a:extLst>
                <a:ext uri="{FF2B5EF4-FFF2-40B4-BE49-F238E27FC236}">
                  <a16:creationId xmlns:a16="http://schemas.microsoft.com/office/drawing/2014/main" id="{BE3284BC-0576-9250-340A-4A6D8B5E23DB}"/>
                </a:ext>
              </a:extLst>
            </p:cNvPr>
            <p:cNvSpPr txBox="1"/>
            <p:nvPr/>
          </p:nvSpPr>
          <p:spPr>
            <a:xfrm>
              <a:off x="5892521" y="3593873"/>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Closed Captions</a:t>
              </a:r>
              <a:endParaRPr dirty="0"/>
            </a:p>
          </p:txBody>
        </p:sp>
        <p:sp>
          <p:nvSpPr>
            <p:cNvPr id="11" name="Google Shape;83;p1">
              <a:extLst>
                <a:ext uri="{FF2B5EF4-FFF2-40B4-BE49-F238E27FC236}">
                  <a16:creationId xmlns:a16="http://schemas.microsoft.com/office/drawing/2014/main" id="{0AB37EFC-7F06-00E4-E140-641344B28EC4}"/>
                </a:ext>
              </a:extLst>
            </p:cNvPr>
            <p:cNvSpPr txBox="1"/>
            <p:nvPr/>
          </p:nvSpPr>
          <p:spPr>
            <a:xfrm>
              <a:off x="5878892" y="4043155"/>
              <a:ext cx="27432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chemeClr val="accent4"/>
                  </a:solidFill>
                  <a:latin typeface="Open Sans"/>
                  <a:ea typeface="Open Sans"/>
                  <a:cs typeface="Open Sans"/>
                  <a:sym typeface="Open Sans"/>
                </a:rPr>
                <a:t>Show Captions</a:t>
              </a:r>
              <a:r>
                <a:rPr lang="en-US" sz="1400" b="1" dirty="0">
                  <a:solidFill>
                    <a:srgbClr val="004E89"/>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Choose your language if prompted.</a:t>
              </a:r>
              <a:endParaRPr dirty="0"/>
            </a:p>
          </p:txBody>
        </p:sp>
        <p:sp>
          <p:nvSpPr>
            <p:cNvPr id="30" name="Google Shape;69;p1" title="Highlight Box">
              <a:extLst>
                <a:ext uri="{FF2B5EF4-FFF2-40B4-BE49-F238E27FC236}">
                  <a16:creationId xmlns:a16="http://schemas.microsoft.com/office/drawing/2014/main" id="{206F7373-FD7B-8B2E-C2D8-E9649BDC520D}"/>
                </a:ext>
              </a:extLst>
            </p:cNvPr>
            <p:cNvSpPr/>
            <p:nvPr/>
          </p:nvSpPr>
          <p:spPr>
            <a:xfrm>
              <a:off x="4318925" y="5108472"/>
              <a:ext cx="822614" cy="556062"/>
            </a:xfrm>
            <a:prstGeom prst="rect">
              <a:avLst/>
            </a:prstGeom>
            <a:noFill/>
            <a:ln w="57150" cap="flat" cmpd="sng">
              <a:solidFill>
                <a:srgbClr val="004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2" name="Google Shape;69;p1" title="Highlight Box">
              <a:extLst>
                <a:ext uri="{FF2B5EF4-FFF2-40B4-BE49-F238E27FC236}">
                  <a16:creationId xmlns:a16="http://schemas.microsoft.com/office/drawing/2014/main" id="{DA90B0BC-F761-6169-7BB2-9244D1301D48}"/>
                </a:ext>
              </a:extLst>
            </p:cNvPr>
            <p:cNvSpPr/>
            <p:nvPr/>
          </p:nvSpPr>
          <p:spPr>
            <a:xfrm>
              <a:off x="5355946" y="5108472"/>
              <a:ext cx="822614" cy="556062"/>
            </a:xfrm>
            <a:prstGeom prst="rect">
              <a:avLst/>
            </a:prstGeom>
            <a:noFill/>
            <a:ln w="571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3" name="Google Shape;69;p1" title="Highlight Box">
              <a:extLst>
                <a:ext uri="{FF2B5EF4-FFF2-40B4-BE49-F238E27FC236}">
                  <a16:creationId xmlns:a16="http://schemas.microsoft.com/office/drawing/2014/main" id="{5EA83807-C3FA-1E59-C259-73090D5AAAF1}"/>
                </a:ext>
              </a:extLst>
            </p:cNvPr>
            <p:cNvSpPr/>
            <p:nvPr/>
          </p:nvSpPr>
          <p:spPr>
            <a:xfrm>
              <a:off x="7050462" y="5108472"/>
              <a:ext cx="871902" cy="556062"/>
            </a:xfrm>
            <a:prstGeom prst="rect">
              <a:avLst/>
            </a:prstGeom>
            <a:noFill/>
            <a:ln w="571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4" name="Google Shape;78;p1" title="Text Border Box">
              <a:extLst>
                <a:ext uri="{FF2B5EF4-FFF2-40B4-BE49-F238E27FC236}">
                  <a16:creationId xmlns:a16="http://schemas.microsoft.com/office/drawing/2014/main" id="{8D2592DC-C140-92C9-0B1D-3C703D27FEE9}"/>
                </a:ext>
              </a:extLst>
            </p:cNvPr>
            <p:cNvSpPr/>
            <p:nvPr/>
          </p:nvSpPr>
          <p:spPr>
            <a:xfrm>
              <a:off x="5899225" y="793552"/>
              <a:ext cx="2770617" cy="4169203"/>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4" name="Google Shape;78;p1" title="Text Border Box">
              <a:extLst>
                <a:ext uri="{FF2B5EF4-FFF2-40B4-BE49-F238E27FC236}">
                  <a16:creationId xmlns:a16="http://schemas.microsoft.com/office/drawing/2014/main" id="{0FAA3D11-A11B-E136-B91D-D673F04200FE}"/>
                </a:ext>
              </a:extLst>
            </p:cNvPr>
            <p:cNvSpPr/>
            <p:nvPr/>
          </p:nvSpPr>
          <p:spPr>
            <a:xfrm>
              <a:off x="308993" y="772704"/>
              <a:ext cx="5192086" cy="1750100"/>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 name="Google Shape;78;p1" title="Text Border Box">
              <a:extLst>
                <a:ext uri="{FF2B5EF4-FFF2-40B4-BE49-F238E27FC236}">
                  <a16:creationId xmlns:a16="http://schemas.microsoft.com/office/drawing/2014/main" id="{4CB15D8E-D0F8-5531-4A2E-C2597C4F4E79}"/>
                </a:ext>
              </a:extLst>
            </p:cNvPr>
            <p:cNvSpPr/>
            <p:nvPr/>
          </p:nvSpPr>
          <p:spPr>
            <a:xfrm>
              <a:off x="2765945" y="2782257"/>
              <a:ext cx="2735134" cy="2074842"/>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32" name="TextBox 31">
            <a:extLst>
              <a:ext uri="{FF2B5EF4-FFF2-40B4-BE49-F238E27FC236}">
                <a16:creationId xmlns:a16="http://schemas.microsoft.com/office/drawing/2014/main" id="{735917CD-9BB4-5D59-097C-24D895AD8B89}"/>
              </a:ext>
            </a:extLst>
          </p:cNvPr>
          <p:cNvSpPr txBox="1"/>
          <p:nvPr/>
        </p:nvSpPr>
        <p:spPr>
          <a:xfrm>
            <a:off x="319571" y="255550"/>
            <a:ext cx="6926580" cy="646331"/>
          </a:xfrm>
          <a:prstGeom prst="rect">
            <a:avLst/>
          </a:prstGeom>
          <a:noFill/>
        </p:spPr>
        <p:txBody>
          <a:bodyPr wrap="square" rtlCol="0">
            <a:spAutoFit/>
          </a:bodyPr>
          <a:lstStyle/>
          <a:p>
            <a:r>
              <a:rPr lang="en-US" sz="3600" b="1" dirty="0">
                <a:solidFill>
                  <a:schemeClr val="accent1"/>
                </a:solidFill>
                <a:latin typeface="+mj-lt"/>
              </a:rPr>
              <a:t>Zoom Information</a:t>
            </a:r>
          </a:p>
        </p:txBody>
      </p:sp>
    </p:spTree>
    <p:custDataLst>
      <p:tags r:id="rId1"/>
    </p:custDataLst>
    <p:extLst>
      <p:ext uri="{BB962C8B-B14F-4D97-AF65-F5344CB8AC3E}">
        <p14:creationId xmlns:p14="http://schemas.microsoft.com/office/powerpoint/2010/main" val="164131922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79" y="274675"/>
            <a:ext cx="11776892" cy="1484456"/>
          </a:xfrm>
        </p:spPr>
        <p:txBody>
          <a:bodyPr anchor="b">
            <a:normAutofit/>
          </a:bodyPr>
          <a:lstStyle>
            <a:lvl1pPr algn="l">
              <a:defRPr sz="36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p:cNvSpPr>
            <a:spLocks noGrp="1"/>
          </p:cNvSpPr>
          <p:nvPr>
            <p:ph type="subTitle" idx="1"/>
          </p:nvPr>
        </p:nvSpPr>
        <p:spPr>
          <a:xfrm>
            <a:off x="182879" y="1773238"/>
            <a:ext cx="9144000" cy="1655762"/>
          </a:xfrm>
        </p:spPr>
        <p:txBody>
          <a:bodyPr/>
          <a:lstStyle>
            <a:lvl1pPr marL="0" indent="0" algn="l">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79599" b="5637"/>
          <a:stretch/>
        </p:blipFill>
        <p:spPr>
          <a:xfrm>
            <a:off x="7933509" y="2841808"/>
            <a:ext cx="4258492" cy="38828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905" y="5517969"/>
            <a:ext cx="3051048" cy="960120"/>
          </a:xfrm>
          <a:prstGeom prst="rect">
            <a:avLst/>
          </a:prstGeom>
        </p:spPr>
      </p:pic>
    </p:spTree>
    <p:custDataLst>
      <p:tags r:id="rId1"/>
    </p:custDataLst>
    <p:extLst>
      <p:ext uri="{BB962C8B-B14F-4D97-AF65-F5344CB8AC3E}">
        <p14:creationId xmlns:p14="http://schemas.microsoft.com/office/powerpoint/2010/main" val="49544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with Image">
  <p:cSld name="Title Slide with Image">
    <p:bg>
      <p:bgPr>
        <a:solidFill>
          <a:schemeClr val="lt1"/>
        </a:solidFill>
        <a:effectLst/>
      </p:bgPr>
    </p:bg>
    <p:spTree>
      <p:nvGrpSpPr>
        <p:cNvPr id="1" name="Shape 23"/>
        <p:cNvGrpSpPr/>
        <p:nvPr/>
      </p:nvGrpSpPr>
      <p:grpSpPr>
        <a:xfrm>
          <a:off x="0" y="0"/>
          <a:ext cx="0" cy="0"/>
          <a:chOff x="0" y="0"/>
          <a:chExt cx="0" cy="0"/>
        </a:xfrm>
      </p:grpSpPr>
      <p:sp>
        <p:nvSpPr>
          <p:cNvPr id="24" name="Google Shape;24;p25"/>
          <p:cNvSpPr>
            <a:spLocks noGrp="1"/>
          </p:cNvSpPr>
          <p:nvPr>
            <p:ph type="pic" idx="2"/>
          </p:nvPr>
        </p:nvSpPr>
        <p:spPr>
          <a:xfrm>
            <a:off x="86715" y="86714"/>
            <a:ext cx="12018572" cy="6684572"/>
          </a:xfrm>
          <a:prstGeom prst="rect">
            <a:avLst/>
          </a:prstGeom>
          <a:solidFill>
            <a:srgbClr val="D8D8D8"/>
          </a:solidFill>
          <a:ln>
            <a:noFill/>
          </a:ln>
        </p:spPr>
      </p:sp>
      <p:sp>
        <p:nvSpPr>
          <p:cNvPr id="25" name="Google Shape;25;p25"/>
          <p:cNvSpPr txBox="1">
            <a:spLocks noGrp="1"/>
          </p:cNvSpPr>
          <p:nvPr>
            <p:ph type="ctrTitle"/>
          </p:nvPr>
        </p:nvSpPr>
        <p:spPr>
          <a:xfrm>
            <a:off x="0" y="1768422"/>
            <a:ext cx="6840000" cy="2387600"/>
          </a:xfrm>
          <a:prstGeom prst="rect">
            <a:avLst/>
          </a:prstGeom>
          <a:solidFill>
            <a:schemeClr val="dk1">
              <a:alpha val="80000"/>
            </a:schemeClr>
          </a:solidFill>
          <a:ln>
            <a:noFill/>
          </a:ln>
        </p:spPr>
        <p:txBody>
          <a:bodyPr spcFirstLastPara="1" wrap="square" lIns="432000" tIns="0" rIns="432000" bIns="144000" anchor="b" anchorCtr="0">
            <a:noAutofit/>
          </a:bodyPr>
          <a:lstStyle>
            <a:lvl1pPr lvl="0" algn="l">
              <a:lnSpc>
                <a:spcPct val="90000"/>
              </a:lnSpc>
              <a:spcBef>
                <a:spcPts val="0"/>
              </a:spcBef>
              <a:spcAft>
                <a:spcPts val="0"/>
              </a:spcAft>
              <a:buClr>
                <a:schemeClr val="lt1"/>
              </a:buClr>
              <a:buSzPts val="4200"/>
              <a:buFont typeface="Arial"/>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ubTitle" idx="1"/>
          </p:nvPr>
        </p:nvSpPr>
        <p:spPr>
          <a:xfrm>
            <a:off x="0" y="4153578"/>
            <a:ext cx="6840000" cy="936000"/>
          </a:xfrm>
          <a:prstGeom prst="rect">
            <a:avLst/>
          </a:prstGeom>
          <a:solidFill>
            <a:schemeClr val="dk1">
              <a:alpha val="89411"/>
            </a:schemeClr>
          </a:solidFill>
          <a:ln>
            <a:noFill/>
          </a:ln>
        </p:spPr>
        <p:txBody>
          <a:bodyPr spcFirstLastPara="1" wrap="square" lIns="432000" tIns="144000" rIns="0" bIns="0" anchor="t" anchorCtr="0">
            <a:noAutofit/>
          </a:bodyPr>
          <a:lstStyle>
            <a:lvl1pPr lvl="0" algn="l">
              <a:lnSpc>
                <a:spcPct val="90000"/>
              </a:lnSpc>
              <a:spcBef>
                <a:spcPts val="1000"/>
              </a:spcBef>
              <a:spcAft>
                <a:spcPts val="0"/>
              </a:spcAft>
              <a:buClr>
                <a:schemeClr val="lt1"/>
              </a:buClr>
              <a:buSzPts val="2100"/>
              <a:buNone/>
              <a:defRPr sz="21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277975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7"/>
        <p:cNvGrpSpPr/>
        <p:nvPr/>
      </p:nvGrpSpPr>
      <p:grpSpPr>
        <a:xfrm>
          <a:off x="0" y="0"/>
          <a:ext cx="0" cy="0"/>
          <a:chOff x="0" y="0"/>
          <a:chExt cx="0" cy="0"/>
        </a:xfrm>
      </p:grpSpPr>
      <p:sp>
        <p:nvSpPr>
          <p:cNvPr id="28" name="Google Shape;28;p26"/>
          <p:cNvSpPr txBox="1">
            <a:spLocks noGrp="1"/>
          </p:cNvSpPr>
          <p:nvPr>
            <p:ph type="body" idx="1"/>
          </p:nvPr>
        </p:nvSpPr>
        <p:spPr>
          <a:xfrm>
            <a:off x="432000" y="1152000"/>
            <a:ext cx="11340000" cy="4680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6"/>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8665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3 Column">
  <p:cSld name="3 Column">
    <p:spTree>
      <p:nvGrpSpPr>
        <p:cNvPr id="1" name="Shape 46"/>
        <p:cNvGrpSpPr/>
        <p:nvPr/>
      </p:nvGrpSpPr>
      <p:grpSpPr>
        <a:xfrm>
          <a:off x="0" y="0"/>
          <a:ext cx="0" cy="0"/>
          <a:chOff x="0" y="0"/>
          <a:chExt cx="0" cy="0"/>
        </a:xfrm>
      </p:grpSpPr>
      <p:sp>
        <p:nvSpPr>
          <p:cNvPr id="61" name="Google Shape;61;p27"/>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body" idx="1"/>
          </p:nvPr>
        </p:nvSpPr>
        <p:spPr>
          <a:xfrm>
            <a:off x="432000" y="1152000"/>
            <a:ext cx="3600000" cy="503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7"/>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5" name="Google Shape;65;p27"/>
          <p:cNvSpPr txBox="1">
            <a:spLocks noGrp="1"/>
          </p:cNvSpPr>
          <p:nvPr>
            <p:ph type="body" idx="2"/>
          </p:nvPr>
        </p:nvSpPr>
        <p:spPr>
          <a:xfrm>
            <a:off x="4301550" y="1152000"/>
            <a:ext cx="3600450" cy="503872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7"/>
          <p:cNvSpPr txBox="1">
            <a:spLocks noGrp="1"/>
          </p:cNvSpPr>
          <p:nvPr>
            <p:ph type="body" idx="3"/>
          </p:nvPr>
        </p:nvSpPr>
        <p:spPr>
          <a:xfrm>
            <a:off x="8171550" y="1152000"/>
            <a:ext cx="3600450" cy="503872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77058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Large Numbers Option 1">
  <p:cSld name="Large Numbers Option 1">
    <p:bg>
      <p:bgPr>
        <a:solidFill>
          <a:schemeClr val="lt1"/>
        </a:solidFill>
        <a:effectLst/>
      </p:bgPr>
    </p:bg>
    <p:spTree>
      <p:nvGrpSpPr>
        <p:cNvPr id="1" name="Shape 67"/>
        <p:cNvGrpSpPr/>
        <p:nvPr/>
      </p:nvGrpSpPr>
      <p:grpSpPr>
        <a:xfrm>
          <a:off x="0" y="0"/>
          <a:ext cx="0" cy="0"/>
          <a:chOff x="0" y="0"/>
          <a:chExt cx="0" cy="0"/>
        </a:xfrm>
      </p:grpSpPr>
      <p:sp>
        <p:nvSpPr>
          <p:cNvPr id="69" name="Google Shape;69;p28"/>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a:off x="906843" y="3429050"/>
            <a:ext cx="4522314" cy="2762949"/>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3" name="Google Shape;73;p28"/>
          <p:cNvSpPr txBox="1">
            <a:spLocks noGrp="1"/>
          </p:cNvSpPr>
          <p:nvPr>
            <p:ph type="body" idx="2"/>
          </p:nvPr>
        </p:nvSpPr>
        <p:spPr>
          <a:xfrm>
            <a:off x="6774740" y="3429000"/>
            <a:ext cx="4522407" cy="2762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8"/>
          <p:cNvSpPr txBox="1">
            <a:spLocks noGrp="1"/>
          </p:cNvSpPr>
          <p:nvPr>
            <p:ph type="body" idx="3"/>
          </p:nvPr>
        </p:nvSpPr>
        <p:spPr>
          <a:xfrm>
            <a:off x="906463" y="2278063"/>
            <a:ext cx="4522787" cy="885825"/>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rgbClr val="3F3F3F"/>
              </a:buClr>
              <a:buSzPts val="8000"/>
              <a:buNone/>
              <a:defRPr sz="8000" b="1">
                <a:latin typeface="Arial"/>
                <a:ea typeface="Arial"/>
                <a:cs typeface="Arial"/>
                <a:sym typeface="Arial"/>
              </a:defRPr>
            </a:lvl1pPr>
            <a:lvl2pPr marL="914400" lvl="1" indent="-228600" algn="l">
              <a:lnSpc>
                <a:spcPct val="90000"/>
              </a:lnSpc>
              <a:spcBef>
                <a:spcPts val="500"/>
              </a:spcBef>
              <a:spcAft>
                <a:spcPts val="0"/>
              </a:spcAft>
              <a:buClr>
                <a:srgbClr val="3F3F3F"/>
              </a:buClr>
              <a:buSzPts val="8000"/>
              <a:buNone/>
              <a:defRPr sz="8000">
                <a:latin typeface="Arial"/>
                <a:ea typeface="Arial"/>
                <a:cs typeface="Arial"/>
                <a:sym typeface="Arial"/>
              </a:defRPr>
            </a:lvl2pPr>
            <a:lvl3pPr marL="1371600" lvl="2" indent="-228600" algn="l">
              <a:lnSpc>
                <a:spcPct val="90000"/>
              </a:lnSpc>
              <a:spcBef>
                <a:spcPts val="500"/>
              </a:spcBef>
              <a:spcAft>
                <a:spcPts val="0"/>
              </a:spcAft>
              <a:buClr>
                <a:srgbClr val="3F3F3F"/>
              </a:buClr>
              <a:buSzPts val="8000"/>
              <a:buNone/>
              <a:defRPr sz="8000">
                <a:latin typeface="Arial"/>
                <a:ea typeface="Arial"/>
                <a:cs typeface="Arial"/>
                <a:sym typeface="Arial"/>
              </a:defRPr>
            </a:lvl3pPr>
            <a:lvl4pPr marL="1828800" lvl="3" indent="-228600" algn="l">
              <a:lnSpc>
                <a:spcPct val="90000"/>
              </a:lnSpc>
              <a:spcBef>
                <a:spcPts val="500"/>
              </a:spcBef>
              <a:spcAft>
                <a:spcPts val="0"/>
              </a:spcAft>
              <a:buClr>
                <a:srgbClr val="3F3F3F"/>
              </a:buClr>
              <a:buSzPts val="8000"/>
              <a:buNone/>
              <a:defRPr sz="8000">
                <a:latin typeface="Arial"/>
                <a:ea typeface="Arial"/>
                <a:cs typeface="Arial"/>
                <a:sym typeface="Arial"/>
              </a:defRPr>
            </a:lvl4pPr>
            <a:lvl5pPr marL="2286000" lvl="4" indent="-228600" algn="l">
              <a:lnSpc>
                <a:spcPct val="90000"/>
              </a:lnSpc>
              <a:spcBef>
                <a:spcPts val="500"/>
              </a:spcBef>
              <a:spcAft>
                <a:spcPts val="0"/>
              </a:spcAft>
              <a:buClr>
                <a:srgbClr val="3F3F3F"/>
              </a:buClr>
              <a:buSzPts val="8000"/>
              <a:buNone/>
              <a:defRPr sz="80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body" idx="4"/>
          </p:nvPr>
        </p:nvSpPr>
        <p:spPr>
          <a:xfrm>
            <a:off x="6762750" y="2278063"/>
            <a:ext cx="4522787" cy="885825"/>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rgbClr val="3F3F3F"/>
              </a:buClr>
              <a:buSzPts val="8000"/>
              <a:buNone/>
              <a:defRPr sz="8000" b="1" i="0">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9313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Large Image and Text">
  <p:cSld name="Large Image and Text">
    <p:bg>
      <p:bgPr>
        <a:solidFill>
          <a:schemeClr val="lt1"/>
        </a:solidFill>
        <a:effectLst/>
      </p:bgPr>
    </p:bg>
    <p:spTree>
      <p:nvGrpSpPr>
        <p:cNvPr id="1" name="Shape 77"/>
        <p:cNvGrpSpPr/>
        <p:nvPr/>
      </p:nvGrpSpPr>
      <p:grpSpPr>
        <a:xfrm>
          <a:off x="0" y="0"/>
          <a:ext cx="0" cy="0"/>
          <a:chOff x="0" y="0"/>
          <a:chExt cx="0" cy="0"/>
        </a:xfrm>
      </p:grpSpPr>
      <p:sp>
        <p:nvSpPr>
          <p:cNvPr id="78" name="Google Shape;78;p29"/>
          <p:cNvSpPr txBox="1">
            <a:spLocks noGrp="1"/>
          </p:cNvSpPr>
          <p:nvPr>
            <p:ph type="ctrTitle"/>
          </p:nvPr>
        </p:nvSpPr>
        <p:spPr>
          <a:xfrm>
            <a:off x="84000" y="3517901"/>
            <a:ext cx="6012000" cy="1409700"/>
          </a:xfrm>
          <a:prstGeom prst="rect">
            <a:avLst/>
          </a:prstGeom>
          <a:solidFill>
            <a:schemeClr val="dk1"/>
          </a:solidFill>
          <a:ln>
            <a:noFill/>
          </a:ln>
        </p:spPr>
        <p:txBody>
          <a:bodyPr spcFirstLastPara="1" wrap="square" lIns="288000" tIns="0" rIns="432000" bIns="144000" anchor="b" anchorCtr="0">
            <a:noAutofit/>
          </a:bodyPr>
          <a:lstStyle>
            <a:lvl1pPr lvl="0" algn="r">
              <a:lnSpc>
                <a:spcPct val="90000"/>
              </a:lnSpc>
              <a:spcBef>
                <a:spcPts val="0"/>
              </a:spcBef>
              <a:spcAft>
                <a:spcPts val="0"/>
              </a:spcAft>
              <a:buClr>
                <a:schemeClr val="lt1"/>
              </a:buClr>
              <a:buSzPts val="4200"/>
              <a:buFont typeface="Arial"/>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ubTitle" idx="1"/>
          </p:nvPr>
        </p:nvSpPr>
        <p:spPr>
          <a:xfrm>
            <a:off x="84000" y="4927600"/>
            <a:ext cx="6012000" cy="1845743"/>
          </a:xfrm>
          <a:prstGeom prst="rect">
            <a:avLst/>
          </a:prstGeom>
          <a:solidFill>
            <a:srgbClr val="262626"/>
          </a:solidFill>
          <a:ln>
            <a:noFill/>
          </a:ln>
        </p:spPr>
        <p:txBody>
          <a:bodyPr spcFirstLastPara="1" wrap="square" lIns="288000" tIns="144000" rIns="432000" bIns="0" anchor="t" anchorCtr="0">
            <a:noAutofit/>
          </a:bodyPr>
          <a:lstStyle>
            <a:lvl1pPr lvl="0" algn="r">
              <a:lnSpc>
                <a:spcPct val="90000"/>
              </a:lnSpc>
              <a:spcBef>
                <a:spcPts val="1000"/>
              </a:spcBef>
              <a:spcAft>
                <a:spcPts val="0"/>
              </a:spcAft>
              <a:buClr>
                <a:schemeClr val="lt1"/>
              </a:buClr>
              <a:buSzPts val="2100"/>
              <a:buNone/>
              <a:defRPr sz="21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0" name="Google Shape;80;p29"/>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2" name="Google Shape;82;p29"/>
          <p:cNvSpPr>
            <a:spLocks noGrp="1"/>
          </p:cNvSpPr>
          <p:nvPr>
            <p:ph type="pic" idx="2"/>
          </p:nvPr>
        </p:nvSpPr>
        <p:spPr>
          <a:xfrm>
            <a:off x="84000" y="86714"/>
            <a:ext cx="6009285" cy="3431187"/>
          </a:xfrm>
          <a:prstGeom prst="rect">
            <a:avLst/>
          </a:prstGeom>
          <a:solidFill>
            <a:srgbClr val="333333"/>
          </a:solidFill>
          <a:ln>
            <a:noFill/>
          </a:ln>
        </p:spPr>
      </p:sp>
      <p:sp>
        <p:nvSpPr>
          <p:cNvPr id="83" name="Google Shape;83;p29"/>
          <p:cNvSpPr txBox="1">
            <a:spLocks noGrp="1"/>
          </p:cNvSpPr>
          <p:nvPr>
            <p:ph type="body" idx="3"/>
          </p:nvPr>
        </p:nvSpPr>
        <p:spPr>
          <a:xfrm>
            <a:off x="6464300" y="1152000"/>
            <a:ext cx="5307700" cy="4680000"/>
          </a:xfrm>
          <a:prstGeom prst="rect">
            <a:avLst/>
          </a:prstGeom>
          <a:noFill/>
          <a:ln>
            <a:noFill/>
          </a:ln>
        </p:spPr>
        <p:txBody>
          <a:bodyPr spcFirstLastPara="1" wrap="square" lIns="0" tIns="0" rIns="0" bIns="0" anchor="b"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87925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Image Bullets">
  <p:cSld name="1_Image Bullets">
    <p:spTree>
      <p:nvGrpSpPr>
        <p:cNvPr id="1" name="Shape 84"/>
        <p:cNvGrpSpPr/>
        <p:nvPr/>
      </p:nvGrpSpPr>
      <p:grpSpPr>
        <a:xfrm>
          <a:off x="0" y="0"/>
          <a:ext cx="0" cy="0"/>
          <a:chOff x="0" y="0"/>
          <a:chExt cx="0" cy="0"/>
        </a:xfrm>
      </p:grpSpPr>
      <p:sp>
        <p:nvSpPr>
          <p:cNvPr id="90" name="Google Shape;90;p30"/>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0"/>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3" name="Google Shape;93;p30"/>
          <p:cNvSpPr txBox="1">
            <a:spLocks noGrp="1"/>
          </p:cNvSpPr>
          <p:nvPr>
            <p:ph type="body" idx="1"/>
          </p:nvPr>
        </p:nvSpPr>
        <p:spPr>
          <a:xfrm>
            <a:off x="2726075"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0"/>
          <p:cNvSpPr txBox="1">
            <a:spLocks noGrp="1"/>
          </p:cNvSpPr>
          <p:nvPr>
            <p:ph type="body" idx="2"/>
          </p:nvPr>
        </p:nvSpPr>
        <p:spPr>
          <a:xfrm>
            <a:off x="5020543"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0"/>
          <p:cNvSpPr txBox="1">
            <a:spLocks noGrp="1"/>
          </p:cNvSpPr>
          <p:nvPr>
            <p:ph type="body" idx="3"/>
          </p:nvPr>
        </p:nvSpPr>
        <p:spPr>
          <a:xfrm>
            <a:off x="7315012" y="4683647"/>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0"/>
          <p:cNvSpPr txBox="1">
            <a:spLocks noGrp="1"/>
          </p:cNvSpPr>
          <p:nvPr>
            <p:ph type="body" idx="4"/>
          </p:nvPr>
        </p:nvSpPr>
        <p:spPr>
          <a:xfrm>
            <a:off x="9609481"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0"/>
          <p:cNvSpPr txBox="1">
            <a:spLocks noGrp="1"/>
          </p:cNvSpPr>
          <p:nvPr>
            <p:ph type="body" idx="5"/>
          </p:nvPr>
        </p:nvSpPr>
        <p:spPr>
          <a:xfrm>
            <a:off x="431800" y="3926334"/>
            <a:ext cx="2160000"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0"/>
          <p:cNvSpPr txBox="1">
            <a:spLocks noGrp="1"/>
          </p:cNvSpPr>
          <p:nvPr>
            <p:ph type="body" idx="6"/>
          </p:nvPr>
        </p:nvSpPr>
        <p:spPr>
          <a:xfrm>
            <a:off x="2726076" y="3926335"/>
            <a:ext cx="2160587"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0"/>
          <p:cNvSpPr txBox="1">
            <a:spLocks noGrp="1"/>
          </p:cNvSpPr>
          <p:nvPr>
            <p:ph type="body" idx="7"/>
          </p:nvPr>
        </p:nvSpPr>
        <p:spPr>
          <a:xfrm>
            <a:off x="5020543" y="3926335"/>
            <a:ext cx="2160588"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0"/>
          <p:cNvSpPr txBox="1">
            <a:spLocks noGrp="1"/>
          </p:cNvSpPr>
          <p:nvPr>
            <p:ph type="body" idx="8"/>
          </p:nvPr>
        </p:nvSpPr>
        <p:spPr>
          <a:xfrm>
            <a:off x="7315013" y="3926335"/>
            <a:ext cx="2160587"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0"/>
          <p:cNvSpPr txBox="1">
            <a:spLocks noGrp="1"/>
          </p:cNvSpPr>
          <p:nvPr>
            <p:ph type="body" idx="9"/>
          </p:nvPr>
        </p:nvSpPr>
        <p:spPr>
          <a:xfrm>
            <a:off x="9609481" y="3926335"/>
            <a:ext cx="2160588"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0"/>
          <p:cNvSpPr txBox="1">
            <a:spLocks noGrp="1"/>
          </p:cNvSpPr>
          <p:nvPr>
            <p:ph type="body" idx="13"/>
          </p:nvPr>
        </p:nvSpPr>
        <p:spPr>
          <a:xfrm>
            <a:off x="432094" y="4683350"/>
            <a:ext cx="2160000"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0"/>
          <p:cNvSpPr>
            <a:spLocks noGrp="1"/>
          </p:cNvSpPr>
          <p:nvPr>
            <p:ph type="pic" idx="14"/>
          </p:nvPr>
        </p:nvSpPr>
        <p:spPr>
          <a:xfrm>
            <a:off x="1086454" y="2358091"/>
            <a:ext cx="854075" cy="854075"/>
          </a:xfrm>
          <a:prstGeom prst="rect">
            <a:avLst/>
          </a:prstGeom>
          <a:noFill/>
          <a:ln>
            <a:noFill/>
          </a:ln>
        </p:spPr>
      </p:sp>
      <p:sp>
        <p:nvSpPr>
          <p:cNvPr id="104" name="Google Shape;104;p30"/>
          <p:cNvSpPr>
            <a:spLocks noGrp="1"/>
          </p:cNvSpPr>
          <p:nvPr>
            <p:ph type="pic" idx="15"/>
          </p:nvPr>
        </p:nvSpPr>
        <p:spPr>
          <a:xfrm>
            <a:off x="3380176" y="2358091"/>
            <a:ext cx="854075" cy="854075"/>
          </a:xfrm>
          <a:prstGeom prst="rect">
            <a:avLst/>
          </a:prstGeom>
          <a:noFill/>
          <a:ln>
            <a:noFill/>
          </a:ln>
        </p:spPr>
      </p:sp>
      <p:sp>
        <p:nvSpPr>
          <p:cNvPr id="105" name="Google Shape;105;p30"/>
          <p:cNvSpPr>
            <a:spLocks noGrp="1"/>
          </p:cNvSpPr>
          <p:nvPr>
            <p:ph type="pic" idx="16"/>
          </p:nvPr>
        </p:nvSpPr>
        <p:spPr>
          <a:xfrm>
            <a:off x="5673898" y="2358091"/>
            <a:ext cx="854075" cy="854075"/>
          </a:xfrm>
          <a:prstGeom prst="rect">
            <a:avLst/>
          </a:prstGeom>
          <a:noFill/>
          <a:ln>
            <a:noFill/>
          </a:ln>
        </p:spPr>
      </p:sp>
      <p:sp>
        <p:nvSpPr>
          <p:cNvPr id="106" name="Google Shape;106;p30"/>
          <p:cNvSpPr>
            <a:spLocks noGrp="1"/>
          </p:cNvSpPr>
          <p:nvPr>
            <p:ph type="pic" idx="17"/>
          </p:nvPr>
        </p:nvSpPr>
        <p:spPr>
          <a:xfrm>
            <a:off x="7967620" y="2358091"/>
            <a:ext cx="854075" cy="854075"/>
          </a:xfrm>
          <a:prstGeom prst="rect">
            <a:avLst/>
          </a:prstGeom>
          <a:noFill/>
          <a:ln>
            <a:noFill/>
          </a:ln>
        </p:spPr>
      </p:sp>
      <p:sp>
        <p:nvSpPr>
          <p:cNvPr id="107" name="Google Shape;107;p30"/>
          <p:cNvSpPr>
            <a:spLocks noGrp="1"/>
          </p:cNvSpPr>
          <p:nvPr>
            <p:ph type="pic" idx="18"/>
          </p:nvPr>
        </p:nvSpPr>
        <p:spPr>
          <a:xfrm>
            <a:off x="10261341" y="2358091"/>
            <a:ext cx="854075" cy="854075"/>
          </a:xfrm>
          <a:prstGeom prst="rect">
            <a:avLst/>
          </a:prstGeom>
          <a:noFill/>
          <a:ln>
            <a:noFill/>
          </a:ln>
        </p:spPr>
      </p:sp>
    </p:spTree>
    <p:extLst>
      <p:ext uri="{BB962C8B-B14F-4D97-AF65-F5344CB8AC3E}">
        <p14:creationId xmlns:p14="http://schemas.microsoft.com/office/powerpoint/2010/main" val="369414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Smart Art Graphic">
    <p:spTree>
      <p:nvGrpSpPr>
        <p:cNvPr id="1" name=""/>
        <p:cNvGrpSpPr/>
        <p:nvPr/>
      </p:nvGrpSpPr>
      <p:grpSpPr>
        <a:xfrm>
          <a:off x="0" y="0"/>
          <a:ext cx="0" cy="0"/>
          <a:chOff x="0" y="0"/>
          <a:chExt cx="0" cy="0"/>
        </a:xfrm>
      </p:grpSpPr>
      <p:sp>
        <p:nvSpPr>
          <p:cNvPr id="5" name="SmartArt Placeholder 4">
            <a:extLst>
              <a:ext uri="{FF2B5EF4-FFF2-40B4-BE49-F238E27FC236}">
                <a16:creationId xmlns:a16="http://schemas.microsoft.com/office/drawing/2014/main" id="{A2B14AED-5E7B-5FB4-17FE-593153B911FC}"/>
              </a:ext>
            </a:extLst>
          </p:cNvPr>
          <p:cNvSpPr>
            <a:spLocks noGrp="1"/>
          </p:cNvSpPr>
          <p:nvPr>
            <p:ph type="dgm" sz="quarter" idx="11"/>
          </p:nvPr>
        </p:nvSpPr>
        <p:spPr>
          <a:xfrm>
            <a:off x="614148" y="1251284"/>
            <a:ext cx="10986449" cy="5174916"/>
          </a:xfrm>
        </p:spPr>
        <p:txBody>
          <a:bodyPr/>
          <a:lstStyle/>
          <a:p>
            <a:r>
              <a:rPr lang="en-US"/>
              <a:t>Click icon to add SmartArt graphic</a:t>
            </a:r>
            <a:endParaRPr lang="en-US" dirty="0"/>
          </a:p>
        </p:txBody>
      </p:sp>
      <p:sp>
        <p:nvSpPr>
          <p:cNvPr id="3" name="Title 1">
            <a:extLst>
              <a:ext uri="{FF2B5EF4-FFF2-40B4-BE49-F238E27FC236}">
                <a16:creationId xmlns:a16="http://schemas.microsoft.com/office/drawing/2014/main" id="{AB934576-44AB-A577-07B2-85B62BAD744F}"/>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3A48AC22-5794-F7B1-7403-7A23B912D54D}"/>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31656378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2"/>
        <p:cNvGrpSpPr/>
        <p:nvPr/>
      </p:nvGrpSpPr>
      <p:grpSpPr>
        <a:xfrm>
          <a:off x="0" y="0"/>
          <a:ext cx="0" cy="0"/>
          <a:chOff x="0" y="0"/>
          <a:chExt cx="0" cy="0"/>
        </a:xfrm>
      </p:grpSpPr>
      <p:sp>
        <p:nvSpPr>
          <p:cNvPr id="127" name="Google Shape;127;p31"/>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1"/>
          <p:cNvSpPr txBox="1">
            <a:spLocks noGrp="1"/>
          </p:cNvSpPr>
          <p:nvPr>
            <p:ph type="body" idx="1"/>
          </p:nvPr>
        </p:nvSpPr>
        <p:spPr>
          <a:xfrm>
            <a:off x="432000" y="1152000"/>
            <a:ext cx="5472000" cy="5040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1"/>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1"/>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31" name="Google Shape;131;p31"/>
          <p:cNvSpPr txBox="1">
            <a:spLocks noGrp="1"/>
          </p:cNvSpPr>
          <p:nvPr>
            <p:ph type="body" idx="2"/>
          </p:nvPr>
        </p:nvSpPr>
        <p:spPr>
          <a:xfrm>
            <a:off x="6300384" y="1140847"/>
            <a:ext cx="5471616" cy="5036116"/>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29298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with Half Image">
  <p:cSld name="Title Slide with Half Image">
    <p:bg>
      <p:bgPr>
        <a:solidFill>
          <a:schemeClr val="lt1"/>
        </a:solidFill>
        <a:effectLst/>
      </p:bgPr>
    </p:bg>
    <p:spTree>
      <p:nvGrpSpPr>
        <p:cNvPr id="1" name="Shape 132"/>
        <p:cNvGrpSpPr/>
        <p:nvPr/>
      </p:nvGrpSpPr>
      <p:grpSpPr>
        <a:xfrm>
          <a:off x="0" y="0"/>
          <a:ext cx="0" cy="0"/>
          <a:chOff x="0" y="0"/>
          <a:chExt cx="0" cy="0"/>
        </a:xfrm>
      </p:grpSpPr>
      <p:sp>
        <p:nvSpPr>
          <p:cNvPr id="137" name="Google Shape;137;p32"/>
          <p:cNvSpPr>
            <a:spLocks noGrp="1"/>
          </p:cNvSpPr>
          <p:nvPr>
            <p:ph type="pic" idx="2"/>
          </p:nvPr>
        </p:nvSpPr>
        <p:spPr>
          <a:xfrm>
            <a:off x="86714" y="86714"/>
            <a:ext cx="6009285" cy="6684572"/>
          </a:xfrm>
          <a:prstGeom prst="rect">
            <a:avLst/>
          </a:prstGeom>
          <a:solidFill>
            <a:srgbClr val="D8D8D8"/>
          </a:solidFill>
          <a:ln>
            <a:noFill/>
          </a:ln>
        </p:spPr>
      </p:sp>
      <p:sp>
        <p:nvSpPr>
          <p:cNvPr id="138" name="Google Shape;138;p32"/>
          <p:cNvSpPr txBox="1">
            <a:spLocks noGrp="1"/>
          </p:cNvSpPr>
          <p:nvPr>
            <p:ph type="ctrTitle"/>
          </p:nvPr>
        </p:nvSpPr>
        <p:spPr>
          <a:xfrm>
            <a:off x="6095999" y="86714"/>
            <a:ext cx="6009287" cy="4068402"/>
          </a:xfrm>
          <a:prstGeom prst="rect">
            <a:avLst/>
          </a:prstGeom>
          <a:solidFill>
            <a:schemeClr val="dk1">
              <a:alpha val="80000"/>
            </a:schemeClr>
          </a:solidFill>
          <a:ln>
            <a:noFill/>
          </a:ln>
        </p:spPr>
        <p:txBody>
          <a:bodyPr spcFirstLastPara="1" wrap="square" lIns="288000" tIns="0" rIns="432000" bIns="144000" anchor="b" anchorCtr="0">
            <a:noAutofit/>
          </a:bodyPr>
          <a:lstStyle>
            <a:lvl1pPr lvl="0" algn="r">
              <a:lnSpc>
                <a:spcPct val="90000"/>
              </a:lnSpc>
              <a:spcBef>
                <a:spcPts val="0"/>
              </a:spcBef>
              <a:spcAft>
                <a:spcPts val="0"/>
              </a:spcAft>
              <a:buClr>
                <a:schemeClr val="lt1"/>
              </a:buClr>
              <a:buSzPts val="4200"/>
              <a:buFont typeface="Arial"/>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2"/>
          <p:cNvSpPr txBox="1">
            <a:spLocks noGrp="1"/>
          </p:cNvSpPr>
          <p:nvPr>
            <p:ph type="subTitle" idx="1"/>
          </p:nvPr>
        </p:nvSpPr>
        <p:spPr>
          <a:xfrm>
            <a:off x="6095999" y="4152672"/>
            <a:ext cx="6009287" cy="1818422"/>
          </a:xfrm>
          <a:prstGeom prst="rect">
            <a:avLst/>
          </a:prstGeom>
          <a:solidFill>
            <a:srgbClr val="F2F2F2">
              <a:alpha val="80000"/>
            </a:srgbClr>
          </a:solidFill>
          <a:ln>
            <a:noFill/>
          </a:ln>
        </p:spPr>
        <p:txBody>
          <a:bodyPr spcFirstLastPara="1" wrap="square" lIns="288000" tIns="144000" rIns="432000" bIns="0" anchor="t" anchorCtr="0">
            <a:noAutofit/>
          </a:bodyPr>
          <a:lstStyle>
            <a:lvl1pPr lvl="0" algn="r">
              <a:lnSpc>
                <a:spcPct val="90000"/>
              </a:lnSpc>
              <a:spcBef>
                <a:spcPts val="1000"/>
              </a:spcBef>
              <a:spcAft>
                <a:spcPts val="0"/>
              </a:spcAft>
              <a:buClr>
                <a:schemeClr val="dk1"/>
              </a:buClr>
              <a:buSzPts val="2100"/>
              <a:buNone/>
              <a:defRPr sz="2100">
                <a:solidFill>
                  <a:schemeClr val="dk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0" name="Google Shape;140;p32"/>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8850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1_3 x Image Bullets Left">
  <p:cSld name="1_3 x Image Bullets Left">
    <p:spTree>
      <p:nvGrpSpPr>
        <p:cNvPr id="1" name="Shape 142"/>
        <p:cNvGrpSpPr/>
        <p:nvPr/>
      </p:nvGrpSpPr>
      <p:grpSpPr>
        <a:xfrm>
          <a:off x="0" y="0"/>
          <a:ext cx="0" cy="0"/>
          <a:chOff x="0" y="0"/>
          <a:chExt cx="0" cy="0"/>
        </a:xfrm>
      </p:grpSpPr>
      <p:sp>
        <p:nvSpPr>
          <p:cNvPr id="146" name="Google Shape;146;p33"/>
          <p:cNvSpPr>
            <a:spLocks noGrp="1"/>
          </p:cNvSpPr>
          <p:nvPr>
            <p:ph type="pic" idx="2"/>
          </p:nvPr>
        </p:nvSpPr>
        <p:spPr>
          <a:xfrm>
            <a:off x="1086454" y="2358091"/>
            <a:ext cx="854075" cy="854075"/>
          </a:xfrm>
          <a:prstGeom prst="rect">
            <a:avLst/>
          </a:prstGeom>
          <a:noFill/>
          <a:ln>
            <a:noFill/>
          </a:ln>
        </p:spPr>
      </p:sp>
      <p:sp>
        <p:nvSpPr>
          <p:cNvPr id="147" name="Google Shape;147;p33"/>
          <p:cNvSpPr>
            <a:spLocks noGrp="1"/>
          </p:cNvSpPr>
          <p:nvPr>
            <p:ph type="pic" idx="3"/>
          </p:nvPr>
        </p:nvSpPr>
        <p:spPr>
          <a:xfrm>
            <a:off x="3380176" y="2358091"/>
            <a:ext cx="854075" cy="854075"/>
          </a:xfrm>
          <a:prstGeom prst="rect">
            <a:avLst/>
          </a:prstGeom>
          <a:noFill/>
          <a:ln>
            <a:noFill/>
          </a:ln>
        </p:spPr>
      </p:sp>
      <p:sp>
        <p:nvSpPr>
          <p:cNvPr id="148" name="Google Shape;148;p33"/>
          <p:cNvSpPr>
            <a:spLocks noGrp="1"/>
          </p:cNvSpPr>
          <p:nvPr>
            <p:ph type="pic" idx="4"/>
          </p:nvPr>
        </p:nvSpPr>
        <p:spPr>
          <a:xfrm>
            <a:off x="5673898" y="2358091"/>
            <a:ext cx="854075" cy="854075"/>
          </a:xfrm>
          <a:prstGeom prst="rect">
            <a:avLst/>
          </a:prstGeom>
          <a:noFill/>
          <a:ln>
            <a:noFill/>
          </a:ln>
        </p:spPr>
      </p:sp>
      <p:sp>
        <p:nvSpPr>
          <p:cNvPr id="150" name="Google Shape;150;p33"/>
          <p:cNvSpPr>
            <a:spLocks noGrp="1"/>
          </p:cNvSpPr>
          <p:nvPr>
            <p:ph type="pic" idx="5"/>
          </p:nvPr>
        </p:nvSpPr>
        <p:spPr>
          <a:xfrm>
            <a:off x="7632650" y="86714"/>
            <a:ext cx="4472635" cy="6478538"/>
          </a:xfrm>
          <a:prstGeom prst="rect">
            <a:avLst/>
          </a:prstGeom>
          <a:solidFill>
            <a:srgbClr val="F2F2F2"/>
          </a:solidFill>
          <a:ln>
            <a:noFill/>
          </a:ln>
        </p:spPr>
      </p:sp>
      <p:sp>
        <p:nvSpPr>
          <p:cNvPr id="151" name="Google Shape;151;p33"/>
          <p:cNvSpPr txBox="1">
            <a:spLocks noGrp="1"/>
          </p:cNvSpPr>
          <p:nvPr>
            <p:ph type="title"/>
          </p:nvPr>
        </p:nvSpPr>
        <p:spPr>
          <a:xfrm>
            <a:off x="432000" y="432000"/>
            <a:ext cx="11340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3"/>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3"/>
          <p:cNvSpPr txBox="1">
            <a:spLocks noGrp="1"/>
          </p:cNvSpPr>
          <p:nvPr>
            <p:ph type="body" idx="1"/>
          </p:nvPr>
        </p:nvSpPr>
        <p:spPr>
          <a:xfrm>
            <a:off x="2726075"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3"/>
          <p:cNvSpPr txBox="1">
            <a:spLocks noGrp="1"/>
          </p:cNvSpPr>
          <p:nvPr>
            <p:ph type="body" idx="6"/>
          </p:nvPr>
        </p:nvSpPr>
        <p:spPr>
          <a:xfrm>
            <a:off x="5020543" y="4688112"/>
            <a:ext cx="2160588"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33"/>
          <p:cNvSpPr txBox="1">
            <a:spLocks noGrp="1"/>
          </p:cNvSpPr>
          <p:nvPr>
            <p:ph type="body" idx="7"/>
          </p:nvPr>
        </p:nvSpPr>
        <p:spPr>
          <a:xfrm>
            <a:off x="431800" y="3926334"/>
            <a:ext cx="2160000"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3"/>
          <p:cNvSpPr txBox="1">
            <a:spLocks noGrp="1"/>
          </p:cNvSpPr>
          <p:nvPr>
            <p:ph type="body" idx="8"/>
          </p:nvPr>
        </p:nvSpPr>
        <p:spPr>
          <a:xfrm>
            <a:off x="2726076" y="3926335"/>
            <a:ext cx="2160587"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3"/>
          <p:cNvSpPr txBox="1">
            <a:spLocks noGrp="1"/>
          </p:cNvSpPr>
          <p:nvPr>
            <p:ph type="body" idx="9"/>
          </p:nvPr>
        </p:nvSpPr>
        <p:spPr>
          <a:xfrm>
            <a:off x="5020543" y="3926335"/>
            <a:ext cx="2160588" cy="504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3"/>
          <p:cNvSpPr txBox="1">
            <a:spLocks noGrp="1"/>
          </p:cNvSpPr>
          <p:nvPr>
            <p:ph type="body" idx="13"/>
          </p:nvPr>
        </p:nvSpPr>
        <p:spPr>
          <a:xfrm>
            <a:off x="432094" y="4683350"/>
            <a:ext cx="2160000" cy="9000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3"/>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7971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2_3 x Image Bullets Right">
  <p:cSld name="2_3 x Image Bullets Right">
    <p:spTree>
      <p:nvGrpSpPr>
        <p:cNvPr id="1" name="Shape 166"/>
        <p:cNvGrpSpPr/>
        <p:nvPr/>
      </p:nvGrpSpPr>
      <p:grpSpPr>
        <a:xfrm>
          <a:off x="0" y="0"/>
          <a:ext cx="0" cy="0"/>
          <a:chOff x="0" y="0"/>
          <a:chExt cx="0" cy="0"/>
        </a:xfrm>
      </p:grpSpPr>
      <p:sp>
        <p:nvSpPr>
          <p:cNvPr id="169" name="Google Shape;169;p34"/>
          <p:cNvSpPr>
            <a:spLocks noGrp="1"/>
          </p:cNvSpPr>
          <p:nvPr>
            <p:ph type="pic" idx="2"/>
          </p:nvPr>
        </p:nvSpPr>
        <p:spPr>
          <a:xfrm>
            <a:off x="105351" y="496139"/>
            <a:ext cx="6208364" cy="6275148"/>
          </a:xfrm>
          <a:prstGeom prst="rect">
            <a:avLst/>
          </a:prstGeom>
          <a:solidFill>
            <a:srgbClr val="F2F2F2"/>
          </a:solidFill>
          <a:ln>
            <a:noFill/>
          </a:ln>
        </p:spPr>
      </p:sp>
      <p:sp>
        <p:nvSpPr>
          <p:cNvPr id="170" name="Google Shape;170;p34"/>
          <p:cNvSpPr txBox="1">
            <a:spLocks noGrp="1"/>
          </p:cNvSpPr>
          <p:nvPr>
            <p:ph type="title"/>
          </p:nvPr>
        </p:nvSpPr>
        <p:spPr>
          <a:xfrm>
            <a:off x="6830329" y="774519"/>
            <a:ext cx="4703542"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F3F3F"/>
              </a:buClr>
              <a:buSzPts val="3200"/>
              <a:buFont typeface="Aria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4"/>
          <p:cNvSpPr txBox="1">
            <a:spLocks noGrp="1"/>
          </p:cNvSpPr>
          <p:nvPr>
            <p:ph type="ftr" idx="11"/>
          </p:nvPr>
        </p:nvSpPr>
        <p:spPr>
          <a:xfrm>
            <a:off x="431999" y="6188628"/>
            <a:ext cx="878494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34"/>
          <p:cNvSpPr txBox="1">
            <a:spLocks noGrp="1"/>
          </p:cNvSpPr>
          <p:nvPr>
            <p:ph type="body" idx="1"/>
          </p:nvPr>
        </p:nvSpPr>
        <p:spPr>
          <a:xfrm>
            <a:off x="8600987" y="2018027"/>
            <a:ext cx="3002400" cy="432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34"/>
          <p:cNvSpPr txBox="1">
            <a:spLocks noGrp="1"/>
          </p:cNvSpPr>
          <p:nvPr>
            <p:ph type="body" idx="3"/>
          </p:nvPr>
        </p:nvSpPr>
        <p:spPr>
          <a:xfrm>
            <a:off x="8709969" y="3635997"/>
            <a:ext cx="3002400" cy="432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4"/>
          <p:cNvSpPr txBox="1">
            <a:spLocks noGrp="1"/>
          </p:cNvSpPr>
          <p:nvPr>
            <p:ph type="body" idx="4"/>
          </p:nvPr>
        </p:nvSpPr>
        <p:spPr>
          <a:xfrm>
            <a:off x="8709969" y="5095505"/>
            <a:ext cx="3002400" cy="432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3F3F3F"/>
              </a:buClr>
              <a:buSzPts val="1800"/>
              <a:buNone/>
              <a:defRPr b="1">
                <a:latin typeface="Arial"/>
                <a:ea typeface="Arial"/>
                <a:cs typeface="Arial"/>
                <a:sym typeface="Aria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34"/>
          <p:cNvSpPr>
            <a:spLocks noGrp="1"/>
          </p:cNvSpPr>
          <p:nvPr>
            <p:ph type="sldNum" idx="12"/>
          </p:nvPr>
        </p:nvSpPr>
        <p:spPr>
          <a:xfrm>
            <a:off x="11496369" y="6155190"/>
            <a:ext cx="432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1"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88" name="Google Shape;188;p34"/>
          <p:cNvSpPr>
            <a:spLocks noGrp="1"/>
          </p:cNvSpPr>
          <p:nvPr>
            <p:ph type="pic" idx="5"/>
          </p:nvPr>
        </p:nvSpPr>
        <p:spPr>
          <a:xfrm>
            <a:off x="7405874" y="4835817"/>
            <a:ext cx="691688" cy="691688"/>
          </a:xfrm>
          <a:prstGeom prst="rect">
            <a:avLst/>
          </a:prstGeom>
          <a:noFill/>
          <a:ln>
            <a:noFill/>
          </a:ln>
        </p:spPr>
      </p:sp>
      <p:sp>
        <p:nvSpPr>
          <p:cNvPr id="189" name="Google Shape;189;p34"/>
          <p:cNvSpPr>
            <a:spLocks noGrp="1"/>
          </p:cNvSpPr>
          <p:nvPr>
            <p:ph type="pic" idx="6"/>
          </p:nvPr>
        </p:nvSpPr>
        <p:spPr>
          <a:xfrm>
            <a:off x="7405874" y="3271181"/>
            <a:ext cx="691688" cy="691688"/>
          </a:xfrm>
          <a:prstGeom prst="rect">
            <a:avLst/>
          </a:prstGeom>
          <a:noFill/>
          <a:ln>
            <a:noFill/>
          </a:ln>
        </p:spPr>
      </p:sp>
      <p:sp>
        <p:nvSpPr>
          <p:cNvPr id="190" name="Google Shape;190;p34"/>
          <p:cNvSpPr>
            <a:spLocks noGrp="1"/>
          </p:cNvSpPr>
          <p:nvPr>
            <p:ph type="pic" idx="7"/>
          </p:nvPr>
        </p:nvSpPr>
        <p:spPr>
          <a:xfrm rot="10800000" flipH="1">
            <a:off x="7224396" y="2521965"/>
            <a:ext cx="720944" cy="243943"/>
          </a:xfrm>
          <a:prstGeom prst="rect">
            <a:avLst/>
          </a:prstGeom>
          <a:noFill/>
          <a:ln>
            <a:noFill/>
          </a:ln>
        </p:spPr>
      </p:sp>
    </p:spTree>
    <p:extLst>
      <p:ext uri="{BB962C8B-B14F-4D97-AF65-F5344CB8AC3E}">
        <p14:creationId xmlns:p14="http://schemas.microsoft.com/office/powerpoint/2010/main" val="5816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No background graphic">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BF0A39-A21B-77A3-38CA-202DB030B4A2}"/>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6" name="Content Placeholder 5">
            <a:extLst>
              <a:ext uri="{FF2B5EF4-FFF2-40B4-BE49-F238E27FC236}">
                <a16:creationId xmlns:a16="http://schemas.microsoft.com/office/drawing/2014/main" id="{40127B12-B45C-7F19-1D8F-5E2A4DE229B4}"/>
              </a:ext>
            </a:extLst>
          </p:cNvPr>
          <p:cNvSpPr>
            <a:spLocks noGrp="1"/>
          </p:cNvSpPr>
          <p:nvPr>
            <p:ph sz="quarter" idx="12"/>
          </p:nvPr>
        </p:nvSpPr>
        <p:spPr>
          <a:xfrm>
            <a:off x="614363" y="1214438"/>
            <a:ext cx="11122025" cy="521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9E48AC9B-0FEE-E253-F628-788C22B644FE}"/>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51439664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A76516-CD11-A9F5-2C1F-E6162FF48C70}"/>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A26FB0BE-C981-69C9-9413-70FF78CD1FC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89837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hasCustomPrompt="1"/>
          </p:nvPr>
        </p:nvSpPr>
        <p:spPr>
          <a:xfrm>
            <a:off x="304800" y="381000"/>
            <a:ext cx="11582400" cy="6146800"/>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dirty="0"/>
              <a:t>Insert Any Content Here</a:t>
            </a:r>
          </a:p>
        </p:txBody>
      </p:sp>
      <p:sp>
        <p:nvSpPr>
          <p:cNvPr id="2" name="TextBox 1">
            <a:extLst>
              <a:ext uri="{FF2B5EF4-FFF2-40B4-BE49-F238E27FC236}">
                <a16:creationId xmlns:a16="http://schemas.microsoft.com/office/drawing/2014/main" id="{40011F01-B689-A5AD-10AA-D911B4091601}"/>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1244527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Photo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8652387" y="-1"/>
            <a:ext cx="3539613" cy="6613451"/>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6788662" y="572729"/>
            <a:ext cx="3727450" cy="5712542"/>
          </a:xfrm>
          <a:solidFill>
            <a:schemeClr val="bg1"/>
          </a:solidFill>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AD0BEFF-8065-90A7-8E2C-F5238CAD3DA3}"/>
              </a:ext>
            </a:extLst>
          </p:cNvPr>
          <p:cNvSpPr>
            <a:spLocks noGrp="1"/>
          </p:cNvSpPr>
          <p:nvPr>
            <p:ph type="title" hasCustomPrompt="1"/>
          </p:nvPr>
        </p:nvSpPr>
        <p:spPr>
          <a:xfrm>
            <a:off x="414670" y="572730"/>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3" name="Text Placeholder 3">
            <a:extLst>
              <a:ext uri="{FF2B5EF4-FFF2-40B4-BE49-F238E27FC236}">
                <a16:creationId xmlns:a16="http://schemas.microsoft.com/office/drawing/2014/main" id="{F19EBA0C-F72D-A837-0187-FFF6AE37F7FB}"/>
              </a:ext>
            </a:extLst>
          </p:cNvPr>
          <p:cNvSpPr>
            <a:spLocks noGrp="1"/>
          </p:cNvSpPr>
          <p:nvPr>
            <p:ph type="body" sz="half" idx="2" hasCustomPrompt="1"/>
          </p:nvPr>
        </p:nvSpPr>
        <p:spPr>
          <a:xfrm>
            <a:off x="414670" y="1107816"/>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B28A41F5-AFB8-30BD-6B66-F14AB4EE6305}"/>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637869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Photo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3539613"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1150014" y="572729"/>
            <a:ext cx="3727450" cy="5712542"/>
          </a:xfrm>
          <a:solidFill>
            <a:schemeClr val="bg1"/>
          </a:solidFill>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6D521A4-AFAC-7BB6-F8A9-9067FB255F21}"/>
              </a:ext>
            </a:extLst>
          </p:cNvPr>
          <p:cNvSpPr>
            <a:spLocks noGrp="1"/>
          </p:cNvSpPr>
          <p:nvPr>
            <p:ph type="title" hasCustomPrompt="1"/>
          </p:nvPr>
        </p:nvSpPr>
        <p:spPr>
          <a:xfrm>
            <a:off x="6096000" y="572729"/>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3" name="Text Placeholder 3">
            <a:extLst>
              <a:ext uri="{FF2B5EF4-FFF2-40B4-BE49-F238E27FC236}">
                <a16:creationId xmlns:a16="http://schemas.microsoft.com/office/drawing/2014/main" id="{69E9A81E-3132-B817-A671-DF0C87CD098A}"/>
              </a:ext>
            </a:extLst>
          </p:cNvPr>
          <p:cNvSpPr>
            <a:spLocks noGrp="1"/>
          </p:cNvSpPr>
          <p:nvPr>
            <p:ph type="body" sz="half" idx="2" hasCustomPrompt="1"/>
          </p:nvPr>
        </p:nvSpPr>
        <p:spPr>
          <a:xfrm>
            <a:off x="6096000" y="1107815"/>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63384F3B-6B66-8683-12A0-4835001EFAC6}"/>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02124637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Content, Photo Collage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4267200" y="0"/>
            <a:ext cx="707923" cy="6613451"/>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0" y="2428568"/>
            <a:ext cx="4267200" cy="4184883"/>
          </a:xfrm>
          <a:solidFill>
            <a:schemeClr val="bg1"/>
          </a:solidFill>
        </p:spPr>
        <p:txBody>
          <a:bodyPr/>
          <a:lstStyle>
            <a:lvl1pPr marL="0" indent="0">
              <a:buNone/>
              <a:defRPr/>
            </a:lvl1pPr>
          </a:lstStyle>
          <a:p>
            <a:r>
              <a:rPr lang="en-US"/>
              <a:t>Click icon to add picture</a:t>
            </a:r>
          </a:p>
        </p:txBody>
      </p:sp>
      <p:sp>
        <p:nvSpPr>
          <p:cNvPr id="2" name="Picture Placeholder 10">
            <a:extLst>
              <a:ext uri="{FF2B5EF4-FFF2-40B4-BE49-F238E27FC236}">
                <a16:creationId xmlns:a16="http://schemas.microsoft.com/office/drawing/2014/main" id="{83B6AEE1-F009-D876-8CC2-E0E6C2B8D67A}"/>
              </a:ext>
            </a:extLst>
          </p:cNvPr>
          <p:cNvSpPr>
            <a:spLocks noGrp="1"/>
          </p:cNvSpPr>
          <p:nvPr>
            <p:ph type="pic" sz="quarter" idx="11"/>
          </p:nvPr>
        </p:nvSpPr>
        <p:spPr>
          <a:xfrm>
            <a:off x="0" y="-24580"/>
            <a:ext cx="2133600" cy="2453148"/>
          </a:xfrm>
          <a:solidFill>
            <a:schemeClr val="bg1"/>
          </a:solidFill>
        </p:spPr>
        <p:txBody>
          <a:bodyPr/>
          <a:lstStyle>
            <a:lvl1pPr marL="0" indent="0">
              <a:buNone/>
              <a:defRPr/>
            </a:lvl1pPr>
          </a:lstStyle>
          <a:p>
            <a:r>
              <a:rPr lang="en-US"/>
              <a:t>Click icon to add picture</a:t>
            </a:r>
            <a:endParaRPr lang="en-US" dirty="0"/>
          </a:p>
        </p:txBody>
      </p:sp>
      <p:sp>
        <p:nvSpPr>
          <p:cNvPr id="3" name="Picture Placeholder 10">
            <a:extLst>
              <a:ext uri="{FF2B5EF4-FFF2-40B4-BE49-F238E27FC236}">
                <a16:creationId xmlns:a16="http://schemas.microsoft.com/office/drawing/2014/main" id="{7A1ECB12-CC51-6E9E-DD6C-64F3F1F90B17}"/>
              </a:ext>
            </a:extLst>
          </p:cNvPr>
          <p:cNvSpPr>
            <a:spLocks noGrp="1"/>
          </p:cNvSpPr>
          <p:nvPr>
            <p:ph type="pic" sz="quarter" idx="12"/>
          </p:nvPr>
        </p:nvSpPr>
        <p:spPr>
          <a:xfrm>
            <a:off x="2133600" y="-24580"/>
            <a:ext cx="2133600" cy="2453148"/>
          </a:xfrm>
          <a:solidFill>
            <a:schemeClr val="bg1"/>
          </a:solidFill>
        </p:spPr>
        <p:txBody>
          <a:bodyPr/>
          <a:lstStyle>
            <a:lvl1pPr marL="0" indent="0" algn="l">
              <a:buNone/>
              <a:defRPr/>
            </a:lvl1pPr>
          </a:lstStyle>
          <a:p>
            <a:r>
              <a:rPr lang="en-US"/>
              <a:t>Click icon to add picture</a:t>
            </a:r>
            <a:endParaRPr lang="en-US" dirty="0"/>
          </a:p>
        </p:txBody>
      </p:sp>
      <p:sp>
        <p:nvSpPr>
          <p:cNvPr id="9" name="Title 1">
            <a:extLst>
              <a:ext uri="{FF2B5EF4-FFF2-40B4-BE49-F238E27FC236}">
                <a16:creationId xmlns:a16="http://schemas.microsoft.com/office/drawing/2014/main" id="{817BC42F-3A72-E4E5-BEAB-5BC4F46D33F2}"/>
              </a:ext>
            </a:extLst>
          </p:cNvPr>
          <p:cNvSpPr>
            <a:spLocks noGrp="1"/>
          </p:cNvSpPr>
          <p:nvPr>
            <p:ph type="title" hasCustomPrompt="1"/>
          </p:nvPr>
        </p:nvSpPr>
        <p:spPr>
          <a:xfrm>
            <a:off x="5787656" y="593995"/>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10" name="Text Placeholder 3">
            <a:extLst>
              <a:ext uri="{FF2B5EF4-FFF2-40B4-BE49-F238E27FC236}">
                <a16:creationId xmlns:a16="http://schemas.microsoft.com/office/drawing/2014/main" id="{1E0E0C7D-4659-47B0-AA57-87CCC2861B64}"/>
              </a:ext>
            </a:extLst>
          </p:cNvPr>
          <p:cNvSpPr>
            <a:spLocks noGrp="1"/>
          </p:cNvSpPr>
          <p:nvPr>
            <p:ph type="body" sz="half" idx="2" hasCustomPrompt="1"/>
          </p:nvPr>
        </p:nvSpPr>
        <p:spPr>
          <a:xfrm>
            <a:off x="5787656" y="1129081"/>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819D347E-E361-AB49-2703-6B35AD35A8B9}"/>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0825324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705F9A-3BD8-5F16-C50C-F9DDC8E54B14}"/>
              </a:ext>
            </a:extLst>
          </p:cNvPr>
          <p:cNvSpPr/>
          <p:nvPr/>
        </p:nvSpPr>
        <p:spPr>
          <a:xfrm>
            <a:off x="8132064" y="6602819"/>
            <a:ext cx="4059936" cy="255181"/>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EF7F067-716C-0031-7255-99B8A03B330F}"/>
              </a:ext>
            </a:extLst>
          </p:cNvPr>
          <p:cNvSpPr>
            <a:spLocks noGrp="1"/>
          </p:cNvSpPr>
          <p:nvPr>
            <p:ph type="title"/>
          </p:nvPr>
        </p:nvSpPr>
        <p:spPr>
          <a:xfrm>
            <a:off x="627797" y="365125"/>
            <a:ext cx="10972800" cy="76763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6773A3-D942-BD1A-72F2-9E6EAB56779D}"/>
              </a:ext>
            </a:extLst>
          </p:cNvPr>
          <p:cNvSpPr>
            <a:spLocks noGrp="1"/>
          </p:cNvSpPr>
          <p:nvPr>
            <p:ph type="body" idx="1"/>
          </p:nvPr>
        </p:nvSpPr>
        <p:spPr>
          <a:xfrm>
            <a:off x="627797" y="1132764"/>
            <a:ext cx="10972800" cy="50441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D5AEF3AE-7939-B5FE-7D7A-9416F36E0FC6}"/>
              </a:ext>
            </a:extLst>
          </p:cNvPr>
          <p:cNvSpPr/>
          <p:nvPr/>
        </p:nvSpPr>
        <p:spPr>
          <a:xfrm>
            <a:off x="0" y="6602819"/>
            <a:ext cx="4059936" cy="255181"/>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F4F6CEC3-1EFA-2C60-955F-A155DA9A1F94}"/>
              </a:ext>
            </a:extLst>
          </p:cNvPr>
          <p:cNvSpPr/>
          <p:nvPr/>
        </p:nvSpPr>
        <p:spPr>
          <a:xfrm>
            <a:off x="4040040" y="6602819"/>
            <a:ext cx="4093173" cy="255181"/>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35"/>
    </p:custDataLst>
    <p:extLst>
      <p:ext uri="{BB962C8B-B14F-4D97-AF65-F5344CB8AC3E}">
        <p14:creationId xmlns:p14="http://schemas.microsoft.com/office/powerpoint/2010/main" val="198596842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Lst>
  <p:hf hdr="0" ftr="0" dt="0"/>
  <p:txStyles>
    <p:title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document/d/1u0Rz4OgHk6CiEC9Udi-j770KYTuvuvydVhmyovLDd6k/edit?usp=sharing"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khanacademy.org/humanities/grammar"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s://www.typing.com/student/lesso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D33B20-B1D9-BBA2-D210-B9A3A343F73B}"/>
              </a:ext>
              <a:ext uri="{C183D7F6-B498-43B3-948B-1728B52AA6E4}">
                <adec:decorative xmlns:adec="http://schemas.microsoft.com/office/drawing/2017/decorative" val="1"/>
              </a:ext>
            </a:extLst>
          </p:cNvPr>
          <p:cNvSpPr/>
          <p:nvPr/>
        </p:nvSpPr>
        <p:spPr>
          <a:xfrm>
            <a:off x="12357" y="1"/>
            <a:ext cx="4028303" cy="6614550"/>
          </a:xfrm>
          <a:prstGeom prst="rect">
            <a:avLst/>
          </a:prstGeom>
          <a:solidFill>
            <a:srgbClr val="2E6E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155E1CB-7CA4-0823-4E88-20F489D142CF}"/>
              </a:ext>
            </a:extLst>
          </p:cNvPr>
          <p:cNvSpPr>
            <a:spLocks noGrp="1"/>
          </p:cNvSpPr>
          <p:nvPr>
            <p:ph sz="quarter" idx="10"/>
          </p:nvPr>
        </p:nvSpPr>
        <p:spPr>
          <a:xfrm>
            <a:off x="333632" y="370705"/>
            <a:ext cx="6067168" cy="951470"/>
          </a:xfrm>
        </p:spPr>
        <p:txBody>
          <a:bodyPr/>
          <a:lstStyle/>
          <a:p>
            <a:pPr marL="0" indent="0">
              <a:buNone/>
            </a:pPr>
            <a:r>
              <a:rPr lang="en-US" b="1" dirty="0">
                <a:solidFill>
                  <a:schemeClr val="bg1"/>
                </a:solidFill>
                <a:latin typeface="+mj-lt"/>
              </a:rPr>
              <a:t>ELA Lines of Inquiry</a:t>
            </a:r>
          </a:p>
        </p:txBody>
      </p:sp>
      <p:sp>
        <p:nvSpPr>
          <p:cNvPr id="4" name="Content Placeholder 1">
            <a:extLst>
              <a:ext uri="{FF2B5EF4-FFF2-40B4-BE49-F238E27FC236}">
                <a16:creationId xmlns:a16="http://schemas.microsoft.com/office/drawing/2014/main" id="{4FE890EE-0BE2-B865-80EC-B39117CE9CA2}"/>
              </a:ext>
            </a:extLst>
          </p:cNvPr>
          <p:cNvSpPr txBox="1">
            <a:spLocks noGrp="1"/>
          </p:cNvSpPr>
          <p:nvPr>
            <p:ph type="title" idx="4294967295"/>
          </p:nvPr>
        </p:nvSpPr>
        <p:spPr>
          <a:xfrm>
            <a:off x="4452549" y="1869991"/>
            <a:ext cx="6989807" cy="9514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72525"/>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72525"/>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72525"/>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72525"/>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72525"/>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Extended Response</a:t>
            </a:r>
            <a:br>
              <a:rPr kumimoji="0" lang="en-US" sz="36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Lesson 1, Part 1</a:t>
            </a:r>
            <a:b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b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r>
              <a:rPr kumimoji="0" lang="en-US" sz="48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GED</a:t>
            </a:r>
            <a:r>
              <a:rPr kumimoji="0" lang="en-US" sz="4800" b="1" i="0" u="none" strike="noStrike" kern="1200" cap="none" spc="0" normalizeH="0" baseline="30000" noProof="0" dirty="0">
                <a:ln>
                  <a:noFill/>
                </a:ln>
                <a:solidFill>
                  <a:srgbClr val="27346F"/>
                </a:solidFill>
                <a:effectLst/>
                <a:uLnTx/>
                <a:uFillTx/>
                <a:latin typeface="+mj-lt"/>
                <a:ea typeface="+mn-ea"/>
                <a:cs typeface="Arial" panose="020B0604020202020204" pitchFamily="34" charset="0"/>
                <a:sym typeface="Arial"/>
              </a:rPr>
              <a:t>®</a:t>
            </a:r>
            <a:r>
              <a:rPr kumimoji="0" lang="en-US" sz="48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 Exam</a:t>
            </a:r>
            <a:endParaRPr kumimoji="0" lang="en-US" sz="36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endParaRPr>
          </a:p>
        </p:txBody>
      </p:sp>
    </p:spTree>
    <p:extLst>
      <p:ext uri="{BB962C8B-B14F-4D97-AF65-F5344CB8AC3E}">
        <p14:creationId xmlns:p14="http://schemas.microsoft.com/office/powerpoint/2010/main" val="343001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lang="en-US" b="1" dirty="0">
                <a:latin typeface="Open Sans"/>
                <a:ea typeface="Open Sans"/>
                <a:cs typeface="Open Sans"/>
                <a:sym typeface="Open Sans"/>
              </a:rPr>
              <a:t>How the GED</a:t>
            </a:r>
            <a:r>
              <a:rPr lang="en-US" b="1" baseline="30000" dirty="0">
                <a:latin typeface="Open Sans"/>
                <a:ea typeface="Open Sans"/>
                <a:cs typeface="Open Sans"/>
                <a:sym typeface="Open Sans"/>
              </a:rPr>
              <a:t>®</a:t>
            </a:r>
            <a:r>
              <a:rPr lang="en-US" b="1" dirty="0">
                <a:latin typeface="Open Sans"/>
                <a:ea typeface="Open Sans"/>
                <a:cs typeface="Open Sans"/>
                <a:sym typeface="Open Sans"/>
              </a:rPr>
              <a:t> Extended Response is Scored</a:t>
            </a:r>
            <a:endPar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endParaRPr>
          </a:p>
        </p:txBody>
      </p:sp>
      <p:sp>
        <p:nvSpPr>
          <p:cNvPr id="10" name="Google Shape;610;p11">
            <a:extLst>
              <a:ext uri="{FF2B5EF4-FFF2-40B4-BE49-F238E27FC236}">
                <a16:creationId xmlns:a16="http://schemas.microsoft.com/office/drawing/2014/main" id="{47A11759-0636-6CCD-BD7E-4BEAD4B74B52}"/>
              </a:ext>
            </a:extLst>
          </p:cNvPr>
          <p:cNvSpPr txBox="1">
            <a:spLocks/>
          </p:cNvSpPr>
          <p:nvPr/>
        </p:nvSpPr>
        <p:spPr>
          <a:xfrm>
            <a:off x="432000" y="1613647"/>
            <a:ext cx="11101020" cy="2867102"/>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90000"/>
              </a:lnSpc>
              <a:spcBef>
                <a:spcPts val="0"/>
              </a:spcBef>
              <a:spcAft>
                <a:spcPts val="0"/>
              </a:spcAft>
              <a:buClr>
                <a:schemeClr val="dk1"/>
              </a:buClr>
              <a:buSzPts val="2800"/>
              <a:buNone/>
            </a:pPr>
            <a:r>
              <a:rPr lang="en-US" sz="3200" b="1" dirty="0">
                <a:latin typeface="+mn-lt"/>
                <a:ea typeface="Open Sans"/>
                <a:cs typeface="Open Sans"/>
                <a:sym typeface="Open Sans"/>
              </a:rPr>
              <a:t>Responses will be scored based on three dimensions:</a:t>
            </a:r>
          </a:p>
          <a:p>
            <a:pPr marL="0" lvl="0" indent="0" algn="l" rtl="0">
              <a:lnSpc>
                <a:spcPct val="90000"/>
              </a:lnSpc>
              <a:spcBef>
                <a:spcPts val="0"/>
              </a:spcBef>
              <a:spcAft>
                <a:spcPts val="0"/>
              </a:spcAft>
              <a:buClr>
                <a:schemeClr val="dk1"/>
              </a:buClr>
              <a:buSzPts val="2800"/>
              <a:buNone/>
            </a:pPr>
            <a:endParaRPr lang="en-US" sz="3200" b="1" dirty="0">
              <a:latin typeface="+mn-lt"/>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US" sz="3200" b="1" dirty="0">
                <a:latin typeface="+mn-lt"/>
                <a:ea typeface="Open Sans"/>
                <a:cs typeface="Open Sans"/>
                <a:sym typeface="Open Sans"/>
              </a:rPr>
              <a:t>Trait 1:</a:t>
            </a:r>
            <a:r>
              <a:rPr lang="en-US" sz="3200" dirty="0">
                <a:latin typeface="+mn-lt"/>
                <a:ea typeface="Open Sans"/>
                <a:cs typeface="Open Sans"/>
                <a:sym typeface="Open Sans"/>
              </a:rPr>
              <a:t> Creation of arguments and use of evidence.</a:t>
            </a:r>
            <a:endParaRPr lang="en-US" sz="3200" dirty="0">
              <a:latin typeface="+mn-lt"/>
            </a:endParaRPr>
          </a:p>
          <a:p>
            <a:pPr marL="228600" lvl="0" indent="-228600" algn="l" rtl="0">
              <a:lnSpc>
                <a:spcPct val="90000"/>
              </a:lnSpc>
              <a:spcBef>
                <a:spcPts val="1000"/>
              </a:spcBef>
              <a:spcAft>
                <a:spcPts val="0"/>
              </a:spcAft>
              <a:buClr>
                <a:schemeClr val="dk1"/>
              </a:buClr>
              <a:buSzPts val="2800"/>
              <a:buChar char="•"/>
            </a:pPr>
            <a:r>
              <a:rPr lang="en-US" sz="3200" b="1" dirty="0">
                <a:latin typeface="+mn-lt"/>
                <a:ea typeface="Open Sans"/>
                <a:cs typeface="Open Sans"/>
                <a:sym typeface="Open Sans"/>
              </a:rPr>
              <a:t>Trait 2:</a:t>
            </a:r>
            <a:r>
              <a:rPr lang="en-US" sz="3200" dirty="0">
                <a:latin typeface="+mn-lt"/>
                <a:ea typeface="Open Sans"/>
                <a:cs typeface="Open Sans"/>
                <a:sym typeface="Open Sans"/>
              </a:rPr>
              <a:t> Development of ideas and structure.</a:t>
            </a:r>
            <a:endParaRPr lang="en-US" sz="3200" dirty="0">
              <a:latin typeface="+mn-lt"/>
            </a:endParaRPr>
          </a:p>
          <a:p>
            <a:pPr marL="228600" lvl="0" indent="-228600" algn="l" rtl="0">
              <a:lnSpc>
                <a:spcPct val="90000"/>
              </a:lnSpc>
              <a:spcBef>
                <a:spcPts val="1000"/>
              </a:spcBef>
              <a:spcAft>
                <a:spcPts val="0"/>
              </a:spcAft>
              <a:buClr>
                <a:schemeClr val="dk1"/>
              </a:buClr>
              <a:buSzPts val="2800"/>
              <a:buChar char="•"/>
            </a:pPr>
            <a:r>
              <a:rPr lang="en-US" sz="3200" b="1" dirty="0">
                <a:latin typeface="+mn-lt"/>
                <a:ea typeface="Open Sans"/>
                <a:cs typeface="Open Sans"/>
                <a:sym typeface="Open Sans"/>
              </a:rPr>
              <a:t>Trait 3:</a:t>
            </a:r>
            <a:r>
              <a:rPr lang="en-US" sz="3200" dirty="0">
                <a:latin typeface="+mn-lt"/>
                <a:ea typeface="Open Sans"/>
                <a:cs typeface="Open Sans"/>
                <a:sym typeface="Open Sans"/>
              </a:rPr>
              <a:t> Clarity and command of standard English conventions.</a:t>
            </a:r>
            <a:endParaRPr lang="en-US" sz="3200" dirty="0">
              <a:latin typeface="+mn-lt"/>
            </a:endParaRPr>
          </a:p>
          <a:p>
            <a:pPr marL="0" lvl="0" indent="0" algn="l" rtl="0">
              <a:lnSpc>
                <a:spcPct val="90000"/>
              </a:lnSpc>
              <a:spcBef>
                <a:spcPts val="1000"/>
              </a:spcBef>
              <a:spcAft>
                <a:spcPts val="0"/>
              </a:spcAft>
              <a:buClr>
                <a:schemeClr val="dk1"/>
              </a:buClr>
              <a:buSzPts val="2800"/>
              <a:buNone/>
            </a:pPr>
            <a:endParaRPr lang="en-US" sz="3200" dirty="0">
              <a:latin typeface="+mn-lt"/>
              <a:ea typeface="Open Sans"/>
              <a:cs typeface="Open Sans"/>
              <a:sym typeface="Open Sans"/>
            </a:endParaRPr>
          </a:p>
        </p:txBody>
      </p:sp>
    </p:spTree>
    <p:extLst>
      <p:ext uri="{BB962C8B-B14F-4D97-AF65-F5344CB8AC3E}">
        <p14:creationId xmlns:p14="http://schemas.microsoft.com/office/powerpoint/2010/main" val="425869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866094"/>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lang="en-US" b="1" dirty="0">
                <a:latin typeface="Open Sans"/>
                <a:ea typeface="Open Sans"/>
                <a:cs typeface="Open Sans"/>
                <a:sym typeface="Open Sans"/>
              </a:rPr>
              <a:t>Extended Response Rubric – Trait 1: Creation of Arguments and Use of Evidence </a:t>
            </a:r>
            <a:endPar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endParaRPr>
          </a:p>
        </p:txBody>
      </p:sp>
      <p:pic>
        <p:nvPicPr>
          <p:cNvPr id="2" name="Google Shape;217;p30" descr="Trait 1 Score Chart">
            <a:extLst>
              <a:ext uri="{FF2B5EF4-FFF2-40B4-BE49-F238E27FC236}">
                <a16:creationId xmlns:a16="http://schemas.microsoft.com/office/drawing/2014/main" id="{2735343B-3A06-3423-F65C-C34B322B28C9}"/>
              </a:ext>
            </a:extLst>
          </p:cNvPr>
          <p:cNvPicPr preferRelativeResize="0">
            <a:picLocks/>
          </p:cNvPicPr>
          <p:nvPr/>
        </p:nvPicPr>
        <p:blipFill rotWithShape="1">
          <a:blip r:embed="rId3">
            <a:alphaModFix/>
          </a:blip>
          <a:srcRect t="2688" b="-2688"/>
          <a:stretch/>
        </p:blipFill>
        <p:spPr>
          <a:xfrm>
            <a:off x="85229" y="1818041"/>
            <a:ext cx="6347844" cy="4797015"/>
          </a:xfrm>
          <a:prstGeom prst="rect">
            <a:avLst/>
          </a:prstGeom>
          <a:noFill/>
          <a:ln>
            <a:noFill/>
          </a:ln>
        </p:spPr>
      </p:pic>
      <p:sp>
        <p:nvSpPr>
          <p:cNvPr id="5" name="Google Shape;181;p25">
            <a:extLst>
              <a:ext uri="{FF2B5EF4-FFF2-40B4-BE49-F238E27FC236}">
                <a16:creationId xmlns:a16="http://schemas.microsoft.com/office/drawing/2014/main" id="{78C00CF8-831A-44F1-F8E1-36DB3FCE449D}"/>
              </a:ext>
            </a:extLst>
          </p:cNvPr>
          <p:cNvSpPr txBox="1">
            <a:spLocks/>
          </p:cNvSpPr>
          <p:nvPr/>
        </p:nvSpPr>
        <p:spPr>
          <a:xfrm>
            <a:off x="6433437" y="1878211"/>
            <a:ext cx="5338559" cy="641032"/>
          </a:xfrm>
          <a:prstGeom prst="rect">
            <a:avLst/>
          </a:prstGeom>
          <a:solidFill>
            <a:srgbClr val="27346F"/>
          </a:solidFill>
          <a:ln>
            <a:noFill/>
          </a:ln>
        </p:spPr>
        <p:txBody>
          <a:bodyPr spcFirstLastPara="1" wrap="square" lIns="91425" tIns="45700" rIns="91425" bIns="4570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lt1"/>
              </a:buClr>
              <a:buSzPts val="4000"/>
              <a:buFont typeface="Arial" panose="020B0604020202020204" pitchFamily="34" charset="0"/>
              <a:buNone/>
            </a:pPr>
            <a:r>
              <a:rPr lang="en-US" sz="3200" b="1" dirty="0">
                <a:solidFill>
                  <a:schemeClr val="lt1"/>
                </a:solidFill>
                <a:latin typeface="+mn-lt"/>
                <a:ea typeface="Open Sans"/>
                <a:cs typeface="Open Sans"/>
                <a:sym typeface="Open Sans"/>
              </a:rPr>
              <a:t>Trait 1 – Target (2)</a:t>
            </a:r>
            <a:endParaRPr lang="en-US" sz="3200" b="1" dirty="0">
              <a:latin typeface="+mn-lt"/>
            </a:endParaRPr>
          </a:p>
        </p:txBody>
      </p:sp>
      <p:sp>
        <p:nvSpPr>
          <p:cNvPr id="7" name="Google Shape;182;p25">
            <a:extLst>
              <a:ext uri="{FF2B5EF4-FFF2-40B4-BE49-F238E27FC236}">
                <a16:creationId xmlns:a16="http://schemas.microsoft.com/office/drawing/2014/main" id="{521AA948-689A-F79F-6BB3-EDE4E3CEE328}"/>
              </a:ext>
            </a:extLst>
          </p:cNvPr>
          <p:cNvSpPr txBox="1">
            <a:spLocks/>
          </p:cNvSpPr>
          <p:nvPr/>
        </p:nvSpPr>
        <p:spPr>
          <a:xfrm>
            <a:off x="6433073" y="2519243"/>
            <a:ext cx="5326928" cy="3440498"/>
          </a:xfrm>
          <a:prstGeom prst="rect">
            <a:avLst/>
          </a:prstGeom>
          <a:noFill/>
          <a:ln w="9525" cap="flat" cmpd="sng">
            <a:solidFill>
              <a:srgbClr val="27346F"/>
            </a:solidFill>
            <a:prstDash val="solid"/>
            <a:round/>
            <a:headEnd type="none" w="sm" len="sm"/>
            <a:tailEnd type="none" w="sm" len="sm"/>
          </a:ln>
        </p:spPr>
        <p:txBody>
          <a:bodyPr spcFirstLastPara="1" wrap="square" lIns="182880" tIns="182880" rIns="182880" bIns="18288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dk1"/>
              </a:buClr>
              <a:buSzPts val="2400"/>
            </a:pPr>
            <a:r>
              <a:rPr lang="en-US" sz="3200" dirty="0">
                <a:latin typeface="+mn-lt"/>
                <a:ea typeface="Open Sans"/>
                <a:cs typeface="Open Sans"/>
                <a:sym typeface="Open Sans"/>
              </a:rPr>
              <a:t>Develops an argument connected to the prompt.</a:t>
            </a:r>
            <a:endParaRPr lang="en-US" sz="3200" dirty="0">
              <a:latin typeface="+mn-lt"/>
            </a:endParaRPr>
          </a:p>
          <a:p>
            <a:pPr>
              <a:buClr>
                <a:schemeClr val="dk1"/>
              </a:buClr>
              <a:buSzPts val="2400"/>
            </a:pPr>
            <a:r>
              <a:rPr lang="en-US" sz="3200" dirty="0">
                <a:latin typeface="+mn-lt"/>
                <a:ea typeface="Open Sans"/>
                <a:cs typeface="Open Sans"/>
                <a:sym typeface="Open Sans"/>
              </a:rPr>
              <a:t>Cites relevant evidence from texts.</a:t>
            </a:r>
          </a:p>
          <a:p>
            <a:pPr>
              <a:buClr>
                <a:schemeClr val="dk1"/>
              </a:buClr>
              <a:buSzPts val="2400"/>
            </a:pPr>
            <a:r>
              <a:rPr lang="en-US" sz="3200" dirty="0">
                <a:latin typeface="+mn-lt"/>
                <a:ea typeface="Open Sans"/>
                <a:cs typeface="Open Sans"/>
                <a:sym typeface="Open Sans"/>
              </a:rPr>
              <a:t>Evaluates the validity of both arguments.</a:t>
            </a:r>
            <a:endParaRPr lang="en-US" sz="3200" dirty="0">
              <a:latin typeface="+mn-lt"/>
            </a:endParaRPr>
          </a:p>
        </p:txBody>
      </p:sp>
    </p:spTree>
    <p:extLst>
      <p:ext uri="{BB962C8B-B14F-4D97-AF65-F5344CB8AC3E}">
        <p14:creationId xmlns:p14="http://schemas.microsoft.com/office/powerpoint/2010/main" val="995058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C5D7F-476A-6715-EEDD-09D11148B217}"/>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C8BBF94F-AE84-3C1C-72C7-8E1BF17A8798}"/>
              </a:ext>
            </a:extLst>
          </p:cNvPr>
          <p:cNvSpPr txBox="1">
            <a:spLocks noGrp="1"/>
          </p:cNvSpPr>
          <p:nvPr>
            <p:ph type="title" idx="4294967295"/>
          </p:nvPr>
        </p:nvSpPr>
        <p:spPr>
          <a:xfrm>
            <a:off x="432000" y="866094"/>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lang="en-US" b="1" dirty="0">
                <a:latin typeface="Open Sans"/>
                <a:ea typeface="Open Sans"/>
                <a:cs typeface="Open Sans"/>
                <a:sym typeface="Open Sans"/>
              </a:rPr>
              <a:t>Extended Response Rubric – Trait </a:t>
            </a:r>
            <a:r>
              <a:rPr lang="en-US" dirty="0">
                <a:latin typeface="Open Sans"/>
                <a:ea typeface="Open Sans"/>
                <a:cs typeface="Open Sans"/>
                <a:sym typeface="Open Sans"/>
              </a:rPr>
              <a:t>2</a:t>
            </a:r>
            <a:r>
              <a:rPr lang="en-US" b="1" dirty="0">
                <a:latin typeface="Open Sans"/>
                <a:ea typeface="Open Sans"/>
                <a:cs typeface="Open Sans"/>
                <a:sym typeface="Open Sans"/>
              </a:rPr>
              <a:t>: </a:t>
            </a:r>
            <a:r>
              <a:rPr lang="en-US" sz="3600" b="1" dirty="0">
                <a:latin typeface="Open Sans"/>
                <a:ea typeface="Open Sans"/>
                <a:cs typeface="Open Sans"/>
                <a:sym typeface="Open Sans"/>
              </a:rPr>
              <a:t>Development of Ideas and Organizational Structure</a:t>
            </a:r>
            <a:endPar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endParaRPr>
          </a:p>
        </p:txBody>
      </p:sp>
      <p:sp>
        <p:nvSpPr>
          <p:cNvPr id="5" name="Google Shape;181;p25">
            <a:extLst>
              <a:ext uri="{FF2B5EF4-FFF2-40B4-BE49-F238E27FC236}">
                <a16:creationId xmlns:a16="http://schemas.microsoft.com/office/drawing/2014/main" id="{0E0660D1-FE1C-E593-CD77-D57BC0E15812}"/>
              </a:ext>
            </a:extLst>
          </p:cNvPr>
          <p:cNvSpPr txBox="1">
            <a:spLocks/>
          </p:cNvSpPr>
          <p:nvPr/>
        </p:nvSpPr>
        <p:spPr>
          <a:xfrm>
            <a:off x="5452354" y="1878211"/>
            <a:ext cx="6319642" cy="641032"/>
          </a:xfrm>
          <a:prstGeom prst="rect">
            <a:avLst/>
          </a:prstGeom>
          <a:solidFill>
            <a:srgbClr val="27346F"/>
          </a:solidFill>
          <a:ln>
            <a:noFill/>
          </a:ln>
        </p:spPr>
        <p:txBody>
          <a:bodyPr spcFirstLastPara="1" wrap="square" lIns="91425" tIns="45700" rIns="91425" bIns="4570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lt1"/>
              </a:buClr>
              <a:buSzPts val="4000"/>
              <a:buFont typeface="Arial" panose="020B0604020202020204" pitchFamily="34" charset="0"/>
              <a:buNone/>
            </a:pPr>
            <a:r>
              <a:rPr lang="en-US" sz="3200" b="1" dirty="0">
                <a:solidFill>
                  <a:schemeClr val="lt1"/>
                </a:solidFill>
                <a:latin typeface="+mn-lt"/>
                <a:ea typeface="Open Sans"/>
                <a:cs typeface="Open Sans"/>
                <a:sym typeface="Open Sans"/>
              </a:rPr>
              <a:t>Trait 2 – Target (2)</a:t>
            </a:r>
            <a:endParaRPr lang="en-US" sz="3200" b="1" dirty="0">
              <a:latin typeface="+mn-lt"/>
            </a:endParaRPr>
          </a:p>
        </p:txBody>
      </p:sp>
      <p:sp>
        <p:nvSpPr>
          <p:cNvPr id="7" name="Google Shape;182;p25">
            <a:extLst>
              <a:ext uri="{FF2B5EF4-FFF2-40B4-BE49-F238E27FC236}">
                <a16:creationId xmlns:a16="http://schemas.microsoft.com/office/drawing/2014/main" id="{156D524E-AA69-7D12-8788-D666B521BA88}"/>
              </a:ext>
            </a:extLst>
          </p:cNvPr>
          <p:cNvSpPr txBox="1">
            <a:spLocks/>
          </p:cNvSpPr>
          <p:nvPr/>
        </p:nvSpPr>
        <p:spPr>
          <a:xfrm>
            <a:off x="5454127" y="2519242"/>
            <a:ext cx="6305874" cy="3895013"/>
          </a:xfrm>
          <a:prstGeom prst="rect">
            <a:avLst/>
          </a:prstGeom>
          <a:noFill/>
          <a:ln w="9525" cap="flat" cmpd="sng">
            <a:solidFill>
              <a:srgbClr val="27346F"/>
            </a:solidFill>
            <a:prstDash val="solid"/>
            <a:round/>
            <a:headEnd type="none" w="sm" len="sm"/>
            <a:tailEnd type="none" w="sm" len="sm"/>
          </a:ln>
        </p:spPr>
        <p:txBody>
          <a:bodyPr spcFirstLastPara="1" wrap="square" lIns="182880" tIns="91440" rIns="182880" bIns="9144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dk1"/>
              </a:buClr>
              <a:buSzPts val="2400"/>
            </a:pPr>
            <a:r>
              <a:rPr lang="en-US" dirty="0">
                <a:latin typeface="+mn-lt"/>
                <a:ea typeface="Open Sans"/>
                <a:cs typeface="Open Sans"/>
                <a:sym typeface="Open Sans"/>
              </a:rPr>
              <a:t>Provides fully developed ideas.</a:t>
            </a:r>
            <a:endParaRPr lang="en-US" dirty="0">
              <a:latin typeface="+mn-lt"/>
            </a:endParaRPr>
          </a:p>
          <a:p>
            <a:pPr>
              <a:buClr>
                <a:schemeClr val="dk1"/>
              </a:buClr>
              <a:buSzPts val="2400"/>
            </a:pPr>
            <a:r>
              <a:rPr lang="en-US" dirty="0">
                <a:latin typeface="+mn-lt"/>
                <a:ea typeface="Open Sans"/>
                <a:cs typeface="Open Sans"/>
                <a:sym typeface="Open Sans"/>
              </a:rPr>
              <a:t>Establishes an organizational structure. Uses transitions.</a:t>
            </a:r>
          </a:p>
          <a:p>
            <a:pPr>
              <a:buClr>
                <a:schemeClr val="dk1"/>
              </a:buClr>
              <a:buSzPts val="2400"/>
            </a:pPr>
            <a:r>
              <a:rPr lang="en-US" dirty="0">
                <a:latin typeface="+mn-lt"/>
                <a:ea typeface="Open Sans"/>
                <a:cs typeface="Open Sans"/>
                <a:sym typeface="Open Sans"/>
              </a:rPr>
              <a:t>Makes clear connections between main point and details.</a:t>
            </a:r>
          </a:p>
          <a:p>
            <a:pPr>
              <a:buClr>
                <a:schemeClr val="dk1"/>
              </a:buClr>
              <a:buSzPts val="2400"/>
            </a:pPr>
            <a:r>
              <a:rPr lang="en-US" dirty="0">
                <a:latin typeface="+mn-lt"/>
                <a:ea typeface="Open Sans"/>
                <a:cs typeface="Open Sans"/>
                <a:sym typeface="Open Sans"/>
              </a:rPr>
              <a:t>Maintains a formal tone and awareness of audience.</a:t>
            </a:r>
          </a:p>
          <a:p>
            <a:pPr>
              <a:buClr>
                <a:schemeClr val="dk1"/>
              </a:buClr>
              <a:buSzPts val="2400"/>
            </a:pPr>
            <a:r>
              <a:rPr lang="en-US" dirty="0">
                <a:latin typeface="+mn-lt"/>
                <a:ea typeface="Open Sans"/>
                <a:cs typeface="Open Sans"/>
                <a:sym typeface="Open Sans"/>
              </a:rPr>
              <a:t>Expresses ideas clearly</a:t>
            </a:r>
            <a:r>
              <a:rPr lang="en-US" sz="2500" dirty="0">
                <a:latin typeface="+mn-lt"/>
                <a:ea typeface="Open Sans"/>
                <a:cs typeface="Open Sans"/>
                <a:sym typeface="Open Sans"/>
              </a:rPr>
              <a:t>.</a:t>
            </a:r>
            <a:endParaRPr lang="en-US" sz="2500" dirty="0">
              <a:latin typeface="+mn-lt"/>
            </a:endParaRPr>
          </a:p>
        </p:txBody>
      </p:sp>
      <p:pic>
        <p:nvPicPr>
          <p:cNvPr id="4" name="Google Shape;228;p31" descr="Trait 2 Score Chart">
            <a:extLst>
              <a:ext uri="{FF2B5EF4-FFF2-40B4-BE49-F238E27FC236}">
                <a16:creationId xmlns:a16="http://schemas.microsoft.com/office/drawing/2014/main" id="{2C3D9B33-82C1-39C8-D424-22BDC19B6F59}"/>
              </a:ext>
            </a:extLst>
          </p:cNvPr>
          <p:cNvPicPr preferRelativeResize="0"/>
          <p:nvPr/>
        </p:nvPicPr>
        <p:blipFill rotWithShape="1">
          <a:blip r:embed="rId3">
            <a:alphaModFix/>
          </a:blip>
          <a:srcRect/>
          <a:stretch/>
        </p:blipFill>
        <p:spPr>
          <a:xfrm>
            <a:off x="431999" y="1878211"/>
            <a:ext cx="4162579" cy="4536045"/>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108292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2010A-68CA-B4DE-AC7E-34DC95201349}"/>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F5FBB8F9-8DDC-A570-5254-0C3720C5A0DC}"/>
              </a:ext>
            </a:extLst>
          </p:cNvPr>
          <p:cNvSpPr txBox="1">
            <a:spLocks noGrp="1"/>
          </p:cNvSpPr>
          <p:nvPr>
            <p:ph type="title" idx="4294967295"/>
          </p:nvPr>
        </p:nvSpPr>
        <p:spPr>
          <a:xfrm>
            <a:off x="432000" y="866094"/>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lang="en-US" b="1" dirty="0">
                <a:latin typeface="Open Sans"/>
                <a:ea typeface="Open Sans"/>
                <a:cs typeface="Open Sans"/>
                <a:sym typeface="Open Sans"/>
              </a:rPr>
              <a:t>Extended Response Rubric – Trait 3: </a:t>
            </a:r>
            <a:r>
              <a:rPr lang="en-US" sz="3600" b="1" dirty="0">
                <a:latin typeface="Open Sans"/>
                <a:ea typeface="Open Sans"/>
                <a:cs typeface="Open Sans"/>
                <a:sym typeface="Open Sans"/>
              </a:rPr>
              <a:t>Clarity and Command of Standard English Conventions</a:t>
            </a:r>
            <a:endPar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endParaRPr>
          </a:p>
        </p:txBody>
      </p:sp>
      <p:sp>
        <p:nvSpPr>
          <p:cNvPr id="5" name="Google Shape;181;p25">
            <a:extLst>
              <a:ext uri="{FF2B5EF4-FFF2-40B4-BE49-F238E27FC236}">
                <a16:creationId xmlns:a16="http://schemas.microsoft.com/office/drawing/2014/main" id="{94EB60D7-3ECD-1AAC-4DCF-CA227025D8DA}"/>
              </a:ext>
            </a:extLst>
          </p:cNvPr>
          <p:cNvSpPr txBox="1">
            <a:spLocks/>
          </p:cNvSpPr>
          <p:nvPr/>
        </p:nvSpPr>
        <p:spPr>
          <a:xfrm>
            <a:off x="5452354" y="1878211"/>
            <a:ext cx="6319642" cy="641032"/>
          </a:xfrm>
          <a:prstGeom prst="rect">
            <a:avLst/>
          </a:prstGeom>
          <a:solidFill>
            <a:srgbClr val="27346F"/>
          </a:solidFill>
          <a:ln>
            <a:noFill/>
          </a:ln>
        </p:spPr>
        <p:txBody>
          <a:bodyPr spcFirstLastPara="1" wrap="square" lIns="91425" tIns="45700" rIns="91425" bIns="4570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lt1"/>
              </a:buClr>
              <a:buSzPts val="4000"/>
              <a:buFont typeface="Arial" panose="020B0604020202020204" pitchFamily="34" charset="0"/>
              <a:buNone/>
            </a:pPr>
            <a:r>
              <a:rPr lang="en-US" sz="3200" b="1" dirty="0">
                <a:solidFill>
                  <a:schemeClr val="lt1"/>
                </a:solidFill>
                <a:latin typeface="+mn-lt"/>
                <a:ea typeface="Open Sans"/>
                <a:cs typeface="Open Sans"/>
                <a:sym typeface="Open Sans"/>
              </a:rPr>
              <a:t>Trait 3 – Target (2)</a:t>
            </a:r>
            <a:endParaRPr lang="en-US" sz="3200" b="1" dirty="0">
              <a:latin typeface="+mn-lt"/>
            </a:endParaRPr>
          </a:p>
        </p:txBody>
      </p:sp>
      <p:sp>
        <p:nvSpPr>
          <p:cNvPr id="7" name="Google Shape;182;p25">
            <a:extLst>
              <a:ext uri="{FF2B5EF4-FFF2-40B4-BE49-F238E27FC236}">
                <a16:creationId xmlns:a16="http://schemas.microsoft.com/office/drawing/2014/main" id="{E3E491CC-A099-A6E2-9E70-3F8967825B13}"/>
              </a:ext>
            </a:extLst>
          </p:cNvPr>
          <p:cNvSpPr txBox="1">
            <a:spLocks/>
          </p:cNvSpPr>
          <p:nvPr/>
        </p:nvSpPr>
        <p:spPr>
          <a:xfrm>
            <a:off x="5454127" y="2519242"/>
            <a:ext cx="6305874" cy="3895013"/>
          </a:xfrm>
          <a:prstGeom prst="rect">
            <a:avLst/>
          </a:prstGeom>
          <a:noFill/>
          <a:ln w="9525" cap="flat" cmpd="sng">
            <a:solidFill>
              <a:srgbClr val="27346F"/>
            </a:solidFill>
            <a:prstDash val="solid"/>
            <a:round/>
            <a:headEnd type="none" w="sm" len="sm"/>
            <a:tailEnd type="none" w="sm" len="sm"/>
          </a:ln>
        </p:spPr>
        <p:txBody>
          <a:bodyPr spcFirstLastPara="1" wrap="square" lIns="182880" tIns="182880" rIns="182880" bIns="18288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dk1"/>
              </a:buClr>
              <a:buSzPts val="2400"/>
            </a:pPr>
            <a:r>
              <a:rPr lang="en-US" sz="3200" dirty="0">
                <a:latin typeface="+mn-lt"/>
                <a:ea typeface="Open Sans"/>
                <a:cs typeface="Open Sans"/>
                <a:sym typeface="Open Sans"/>
              </a:rPr>
              <a:t>Uses correct and varied sentence structure that provides a level of fluency in the response.</a:t>
            </a:r>
            <a:endParaRPr lang="en-US" sz="3200" dirty="0">
              <a:latin typeface="+mn-lt"/>
            </a:endParaRPr>
          </a:p>
          <a:p>
            <a:pPr>
              <a:buClr>
                <a:schemeClr val="dk1"/>
              </a:buClr>
              <a:buSzPts val="2400"/>
            </a:pPr>
            <a:r>
              <a:rPr lang="en-US" sz="3200" dirty="0">
                <a:latin typeface="+mn-lt"/>
                <a:ea typeface="Open Sans"/>
                <a:cs typeface="Open Sans"/>
                <a:sym typeface="Open Sans"/>
              </a:rPr>
              <a:t>Demonstrates competency of conventions.</a:t>
            </a:r>
          </a:p>
          <a:p>
            <a:pPr>
              <a:buClr>
                <a:schemeClr val="dk1"/>
              </a:buClr>
              <a:buSzPts val="2400"/>
            </a:pPr>
            <a:r>
              <a:rPr lang="en-US" sz="3200" dirty="0">
                <a:latin typeface="+mn-lt"/>
                <a:ea typeface="Open Sans"/>
                <a:cs typeface="Open Sans"/>
                <a:sym typeface="Open Sans"/>
              </a:rPr>
              <a:t>Limits errors in mechanics and usage by editing.</a:t>
            </a:r>
          </a:p>
        </p:txBody>
      </p:sp>
      <p:pic>
        <p:nvPicPr>
          <p:cNvPr id="2" name="Google Shape;235;p32" descr="Trait 3 Score Chart">
            <a:extLst>
              <a:ext uri="{FF2B5EF4-FFF2-40B4-BE49-F238E27FC236}">
                <a16:creationId xmlns:a16="http://schemas.microsoft.com/office/drawing/2014/main" id="{B6E81BC3-D2D9-741A-039D-41D3B2F7C062}"/>
              </a:ext>
            </a:extLst>
          </p:cNvPr>
          <p:cNvPicPr preferRelativeResize="0"/>
          <p:nvPr/>
        </p:nvPicPr>
        <p:blipFill rotWithShape="1">
          <a:blip r:embed="rId3">
            <a:alphaModFix/>
          </a:blip>
          <a:srcRect t="2666" b="-2666"/>
          <a:stretch/>
        </p:blipFill>
        <p:spPr>
          <a:xfrm>
            <a:off x="304801" y="1856232"/>
            <a:ext cx="4816384" cy="4682828"/>
          </a:xfrm>
          <a:prstGeom prst="rect">
            <a:avLst/>
          </a:prstGeom>
          <a:noFill/>
          <a:ln>
            <a:noFill/>
          </a:ln>
        </p:spPr>
      </p:pic>
    </p:spTree>
    <p:extLst>
      <p:ext uri="{BB962C8B-B14F-4D97-AF65-F5344CB8AC3E}">
        <p14:creationId xmlns:p14="http://schemas.microsoft.com/office/powerpoint/2010/main" val="313893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Discussion</a:t>
            </a:r>
          </a:p>
        </p:txBody>
      </p:sp>
      <p:sp>
        <p:nvSpPr>
          <p:cNvPr id="2" name="Google Shape;655;p12">
            <a:extLst>
              <a:ext uri="{FF2B5EF4-FFF2-40B4-BE49-F238E27FC236}">
                <a16:creationId xmlns:a16="http://schemas.microsoft.com/office/drawing/2014/main" id="{7DB9E553-0E93-3993-4856-627350209EB9}"/>
              </a:ext>
            </a:extLst>
          </p:cNvPr>
          <p:cNvSpPr txBox="1">
            <a:spLocks/>
          </p:cNvSpPr>
          <p:nvPr/>
        </p:nvSpPr>
        <p:spPr>
          <a:xfrm>
            <a:off x="431999" y="1648179"/>
            <a:ext cx="11455201" cy="3365256"/>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spcBef>
                <a:spcPts val="0"/>
              </a:spcBef>
              <a:buClr>
                <a:srgbClr val="3F3F3F"/>
              </a:buClr>
              <a:buSzPts val="2000"/>
            </a:pPr>
            <a:r>
              <a:rPr lang="en-US" b="1" dirty="0"/>
              <a:t>How many minutes do you have to write the extended response?</a:t>
            </a:r>
            <a:endParaRPr lang="en-US" dirty="0"/>
          </a:p>
          <a:p>
            <a:pPr marL="266700" indent="-266700">
              <a:buClr>
                <a:srgbClr val="3F3F3F"/>
              </a:buClr>
              <a:buSzPts val="2000"/>
            </a:pPr>
            <a:r>
              <a:rPr lang="en-US" b="1" dirty="0"/>
              <a:t>What percentage of the Reasoning Through Language Arts test score is the extended response? </a:t>
            </a:r>
            <a:endParaRPr lang="en-US" dirty="0"/>
          </a:p>
          <a:p>
            <a:pPr marL="266700" indent="-266700">
              <a:buClr>
                <a:srgbClr val="3F3F3F"/>
              </a:buClr>
              <a:buSzPts val="2000"/>
            </a:pPr>
            <a:r>
              <a:rPr lang="en-US" b="1" dirty="0"/>
              <a:t>What will you be asked to write about for the extended response?</a:t>
            </a:r>
            <a:endParaRPr lang="en-US" sz="2400" b="1" dirty="0"/>
          </a:p>
          <a:p>
            <a:pPr marL="266700" indent="-266700">
              <a:buClr>
                <a:srgbClr val="3F3F3F"/>
              </a:buClr>
              <a:buSzPts val="2000"/>
            </a:pPr>
            <a:endParaRPr lang="en-US" sz="2400" b="1" dirty="0"/>
          </a:p>
          <a:p>
            <a:pPr marL="0" indent="0">
              <a:buClr>
                <a:srgbClr val="3F3F3F"/>
              </a:buClr>
              <a:buSzPts val="2000"/>
              <a:buNone/>
            </a:pPr>
            <a:r>
              <a:rPr lang="en-US" sz="2400" b="1" dirty="0"/>
              <a:t> </a:t>
            </a:r>
            <a:endParaRPr lang="en-US" sz="2400" dirty="0"/>
          </a:p>
          <a:p>
            <a:pPr marL="266700" indent="-266700">
              <a:buClr>
                <a:srgbClr val="3F3F3F"/>
              </a:buClr>
              <a:buSzPts val="2000"/>
            </a:pPr>
            <a:r>
              <a:rPr lang="en-US" b="1" dirty="0"/>
              <a:t>What are the three traits on the rubric for scoring the extended response? </a:t>
            </a:r>
          </a:p>
        </p:txBody>
      </p:sp>
      <p:sp>
        <p:nvSpPr>
          <p:cNvPr id="14" name="TextBox 13">
            <a:extLst>
              <a:ext uri="{FF2B5EF4-FFF2-40B4-BE49-F238E27FC236}">
                <a16:creationId xmlns:a16="http://schemas.microsoft.com/office/drawing/2014/main" id="{F8F0DBEC-6EC9-88F6-8CC7-681F5606BE26}"/>
              </a:ext>
            </a:extLst>
          </p:cNvPr>
          <p:cNvSpPr txBox="1"/>
          <p:nvPr/>
        </p:nvSpPr>
        <p:spPr>
          <a:xfrm>
            <a:off x="10918979" y="1562214"/>
            <a:ext cx="841022" cy="523220"/>
          </a:xfrm>
          <a:prstGeom prst="rect">
            <a:avLst/>
          </a:prstGeom>
          <a:noFill/>
        </p:spPr>
        <p:txBody>
          <a:bodyPr wrap="square">
            <a:spAutoFit/>
          </a:bodyPr>
          <a:lstStyle/>
          <a:p>
            <a:r>
              <a:rPr lang="en-US" sz="2800" dirty="0">
                <a:latin typeface="+mn-lt"/>
              </a:rPr>
              <a:t>45</a:t>
            </a:r>
          </a:p>
        </p:txBody>
      </p:sp>
      <p:sp>
        <p:nvSpPr>
          <p:cNvPr id="16" name="TextBox 15">
            <a:extLst>
              <a:ext uri="{FF2B5EF4-FFF2-40B4-BE49-F238E27FC236}">
                <a16:creationId xmlns:a16="http://schemas.microsoft.com/office/drawing/2014/main" id="{6A4B462A-6227-68E7-6C85-9929014033F3}"/>
              </a:ext>
            </a:extLst>
          </p:cNvPr>
          <p:cNvSpPr txBox="1"/>
          <p:nvPr/>
        </p:nvSpPr>
        <p:spPr>
          <a:xfrm>
            <a:off x="4598162" y="2475743"/>
            <a:ext cx="6096000" cy="523220"/>
          </a:xfrm>
          <a:prstGeom prst="rect">
            <a:avLst/>
          </a:prstGeom>
          <a:noFill/>
        </p:spPr>
        <p:txBody>
          <a:bodyPr wrap="square">
            <a:spAutoFit/>
          </a:bodyPr>
          <a:lstStyle/>
          <a:p>
            <a:r>
              <a:rPr lang="en-US" sz="2800" dirty="0">
                <a:latin typeface="+mn-lt"/>
              </a:rPr>
              <a:t>20%</a:t>
            </a:r>
          </a:p>
        </p:txBody>
      </p:sp>
      <p:sp>
        <p:nvSpPr>
          <p:cNvPr id="18" name="TextBox 17">
            <a:extLst>
              <a:ext uri="{FF2B5EF4-FFF2-40B4-BE49-F238E27FC236}">
                <a16:creationId xmlns:a16="http://schemas.microsoft.com/office/drawing/2014/main" id="{B249D31C-4AD7-E343-A909-D82CFD96A86D}"/>
              </a:ext>
            </a:extLst>
          </p:cNvPr>
          <p:cNvSpPr txBox="1"/>
          <p:nvPr/>
        </p:nvSpPr>
        <p:spPr>
          <a:xfrm>
            <a:off x="677333" y="3429000"/>
            <a:ext cx="11209866" cy="954107"/>
          </a:xfrm>
          <a:prstGeom prst="rect">
            <a:avLst/>
          </a:prstGeom>
          <a:noFill/>
        </p:spPr>
        <p:txBody>
          <a:bodyPr wrap="square">
            <a:spAutoFit/>
          </a:bodyPr>
          <a:lstStyle/>
          <a:p>
            <a:r>
              <a:rPr lang="en-US" sz="2800" dirty="0">
                <a:latin typeface="+mn-lt"/>
              </a:rPr>
              <a:t>About the prompt. Determine which argument is better supported with the evidence provided.</a:t>
            </a:r>
          </a:p>
        </p:txBody>
      </p:sp>
      <p:sp>
        <p:nvSpPr>
          <p:cNvPr id="22" name="TextBox 21">
            <a:extLst>
              <a:ext uri="{FF2B5EF4-FFF2-40B4-BE49-F238E27FC236}">
                <a16:creationId xmlns:a16="http://schemas.microsoft.com/office/drawing/2014/main" id="{CE3A5FB4-02AB-8E63-9741-4CA10F858346}"/>
              </a:ext>
            </a:extLst>
          </p:cNvPr>
          <p:cNvSpPr txBox="1"/>
          <p:nvPr/>
        </p:nvSpPr>
        <p:spPr>
          <a:xfrm>
            <a:off x="598310" y="5226650"/>
            <a:ext cx="11288889" cy="954107"/>
          </a:xfrm>
          <a:prstGeom prst="rect">
            <a:avLst/>
          </a:prstGeom>
          <a:noFill/>
        </p:spPr>
        <p:txBody>
          <a:bodyPr wrap="square">
            <a:spAutoFit/>
          </a:bodyPr>
          <a:lstStyle/>
          <a:p>
            <a:r>
              <a:rPr lang="en-US" sz="2800" dirty="0">
                <a:latin typeface="+mn-lt"/>
              </a:rPr>
              <a:t>Creation of Arguments and Use of Evidence; Development of Ideas and Organizational Structure; Spelling, Grammar, and Sentence Structure</a:t>
            </a:r>
          </a:p>
        </p:txBody>
      </p:sp>
    </p:spTree>
    <p:extLst>
      <p:ext uri="{BB962C8B-B14F-4D97-AF65-F5344CB8AC3E}">
        <p14:creationId xmlns:p14="http://schemas.microsoft.com/office/powerpoint/2010/main" val="289698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1065006"/>
            <a:ext cx="11340000" cy="69803"/>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br>
              <a:rPr lang="en-US" sz="3600" b="1" dirty="0">
                <a:latin typeface="Open Sans"/>
                <a:ea typeface="Open Sans"/>
                <a:cs typeface="Open Sans"/>
                <a:sym typeface="Open Sans"/>
              </a:rPr>
            </a:br>
            <a:r>
              <a:rPr lang="en-US" sz="3600" b="1" dirty="0">
                <a:latin typeface="Open Sans"/>
                <a:ea typeface="Open Sans"/>
                <a:cs typeface="Open Sans"/>
                <a:sym typeface="Open Sans"/>
              </a:rPr>
              <a:t>Review of Guidelines and Scoring for Extended Response #1</a:t>
            </a:r>
            <a:br>
              <a:rPr lang="en-US" sz="3600" b="1" dirty="0">
                <a:latin typeface="Open Sans"/>
                <a:ea typeface="Open Sans"/>
                <a:cs typeface="Open Sans"/>
                <a:sym typeface="Open Sans"/>
              </a:rPr>
            </a:br>
            <a:endPar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endParaRPr>
          </a:p>
        </p:txBody>
      </p:sp>
      <p:sp>
        <p:nvSpPr>
          <p:cNvPr id="2" name="Google Shape;655;p12">
            <a:extLst>
              <a:ext uri="{FF2B5EF4-FFF2-40B4-BE49-F238E27FC236}">
                <a16:creationId xmlns:a16="http://schemas.microsoft.com/office/drawing/2014/main" id="{7DB9E553-0E93-3993-4856-627350209EB9}"/>
              </a:ext>
            </a:extLst>
          </p:cNvPr>
          <p:cNvSpPr txBox="1">
            <a:spLocks/>
          </p:cNvSpPr>
          <p:nvPr/>
        </p:nvSpPr>
        <p:spPr>
          <a:xfrm>
            <a:off x="431999" y="1992399"/>
            <a:ext cx="11092593" cy="3021035"/>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90000"/>
              </a:lnSpc>
              <a:spcBef>
                <a:spcPts val="0"/>
              </a:spcBef>
              <a:spcAft>
                <a:spcPts val="0"/>
              </a:spcAft>
              <a:buClr>
                <a:schemeClr val="dk1"/>
              </a:buClr>
              <a:buSzPts val="2800"/>
              <a:buNone/>
            </a:pPr>
            <a:r>
              <a:rPr lang="en-US" sz="3200" b="1" dirty="0">
                <a:latin typeface="+mn-lt"/>
                <a:ea typeface="Open Sans"/>
                <a:cs typeface="Open Sans"/>
                <a:sym typeface="Open Sans"/>
              </a:rPr>
              <a:t>How long do you have to write your extended response?</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30 minutes</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45 minutes</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55 minutes</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60 minutes</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90 minutes</a:t>
            </a:r>
            <a:endParaRPr lang="en-US" sz="3200" dirty="0">
              <a:latin typeface="+mn-lt"/>
            </a:endParaRPr>
          </a:p>
        </p:txBody>
      </p:sp>
    </p:spTree>
    <p:extLst>
      <p:ext uri="{BB962C8B-B14F-4D97-AF65-F5344CB8AC3E}">
        <p14:creationId xmlns:p14="http://schemas.microsoft.com/office/powerpoint/2010/main" val="379877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indefinite"/>
                                        <p:tgtEl>
                                          <p:spTgt spid="2">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83ED2-6367-07BE-246D-57ABACEEA04D}"/>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72B129F4-99BF-1B51-5D8F-2C7C7AE2D521}"/>
              </a:ext>
            </a:extLst>
          </p:cNvPr>
          <p:cNvSpPr txBox="1">
            <a:spLocks noGrp="1"/>
          </p:cNvSpPr>
          <p:nvPr>
            <p:ph type="title" idx="4294967295"/>
          </p:nvPr>
        </p:nvSpPr>
        <p:spPr>
          <a:xfrm>
            <a:off x="432000" y="1065006"/>
            <a:ext cx="11340000" cy="69803"/>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br>
              <a:rPr lang="en-US" sz="3600" b="1" dirty="0">
                <a:latin typeface="Open Sans"/>
                <a:ea typeface="Open Sans"/>
                <a:cs typeface="Open Sans"/>
                <a:sym typeface="Open Sans"/>
              </a:rPr>
            </a:br>
            <a:r>
              <a:rPr lang="en-US" sz="3600" b="1" dirty="0">
                <a:latin typeface="Open Sans"/>
                <a:ea typeface="Open Sans"/>
                <a:cs typeface="Open Sans"/>
                <a:sym typeface="Open Sans"/>
              </a:rPr>
              <a:t>Review of Guidelines and Scoring for Extended Response #2</a:t>
            </a:r>
            <a:br>
              <a:rPr lang="en-US" sz="3600" b="1" dirty="0">
                <a:latin typeface="Open Sans"/>
                <a:ea typeface="Open Sans"/>
                <a:cs typeface="Open Sans"/>
                <a:sym typeface="Open Sans"/>
              </a:rPr>
            </a:br>
            <a:endPar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endParaRPr>
          </a:p>
        </p:txBody>
      </p:sp>
      <p:sp>
        <p:nvSpPr>
          <p:cNvPr id="2" name="Google Shape;655;p12">
            <a:extLst>
              <a:ext uri="{FF2B5EF4-FFF2-40B4-BE49-F238E27FC236}">
                <a16:creationId xmlns:a16="http://schemas.microsoft.com/office/drawing/2014/main" id="{86D7ECE6-0EA1-E20D-FB05-8D3ED3EBA456}"/>
              </a:ext>
            </a:extLst>
          </p:cNvPr>
          <p:cNvSpPr txBox="1">
            <a:spLocks/>
          </p:cNvSpPr>
          <p:nvPr/>
        </p:nvSpPr>
        <p:spPr>
          <a:xfrm>
            <a:off x="431999" y="1992399"/>
            <a:ext cx="11092593" cy="3021035"/>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90000"/>
              </a:lnSpc>
              <a:spcBef>
                <a:spcPts val="0"/>
              </a:spcBef>
              <a:spcAft>
                <a:spcPts val="0"/>
              </a:spcAft>
              <a:buClr>
                <a:schemeClr val="dk1"/>
              </a:buClr>
              <a:buSzPts val="2800"/>
              <a:buNone/>
            </a:pPr>
            <a:r>
              <a:rPr lang="en-US" sz="3200" b="1" dirty="0">
                <a:latin typeface="+mn-lt"/>
                <a:ea typeface="Open Sans"/>
                <a:cs typeface="Open Sans"/>
                <a:sym typeface="Open Sans"/>
              </a:rPr>
              <a:t>What percentage of your total score on the Reasoning Through Language Arts exam is the extended essay?</a:t>
            </a:r>
            <a:endParaRPr lang="en-US" sz="3200" dirty="0">
              <a:latin typeface="+mn-lt"/>
            </a:endParaRPr>
          </a:p>
          <a:p>
            <a:pPr marL="514350" lvl="0" indent="-514350" algn="l" rtl="0">
              <a:lnSpc>
                <a:spcPct val="90000"/>
              </a:lnSpc>
              <a:spcBef>
                <a:spcPts val="1000"/>
              </a:spcBef>
              <a:spcAft>
                <a:spcPts val="0"/>
              </a:spcAft>
              <a:buClr>
                <a:schemeClr val="dk1"/>
              </a:buClr>
              <a:buSzPct val="100000"/>
              <a:buAutoNum type="alphaUcPeriod"/>
            </a:pPr>
            <a:r>
              <a:rPr lang="en-US" sz="3200" dirty="0">
                <a:latin typeface="+mn-lt"/>
                <a:ea typeface="Open Sans"/>
                <a:cs typeface="Open Sans"/>
                <a:sym typeface="Open Sans"/>
              </a:rPr>
              <a:t>10%</a:t>
            </a:r>
            <a:endParaRPr lang="en-US" sz="3200" dirty="0">
              <a:latin typeface="+mn-lt"/>
            </a:endParaRPr>
          </a:p>
          <a:p>
            <a:pPr marL="514350" lvl="0" indent="-514350" algn="l" rtl="0">
              <a:lnSpc>
                <a:spcPct val="90000"/>
              </a:lnSpc>
              <a:spcBef>
                <a:spcPts val="1000"/>
              </a:spcBef>
              <a:spcAft>
                <a:spcPts val="0"/>
              </a:spcAft>
              <a:buClr>
                <a:schemeClr val="dk1"/>
              </a:buClr>
              <a:buSzPct val="100000"/>
              <a:buAutoNum type="alphaUcPeriod"/>
            </a:pPr>
            <a:r>
              <a:rPr lang="en-US" sz="3200" dirty="0">
                <a:latin typeface="+mn-lt"/>
                <a:ea typeface="Open Sans"/>
                <a:cs typeface="Open Sans"/>
                <a:sym typeface="Open Sans"/>
              </a:rPr>
              <a:t>15%</a:t>
            </a:r>
            <a:endParaRPr lang="en-US" sz="3200" dirty="0">
              <a:latin typeface="+mn-lt"/>
            </a:endParaRPr>
          </a:p>
          <a:p>
            <a:pPr marL="514350" lvl="0" indent="-514350" algn="l" rtl="0">
              <a:lnSpc>
                <a:spcPct val="90000"/>
              </a:lnSpc>
              <a:spcBef>
                <a:spcPts val="1000"/>
              </a:spcBef>
              <a:spcAft>
                <a:spcPts val="0"/>
              </a:spcAft>
              <a:buClr>
                <a:schemeClr val="dk1"/>
              </a:buClr>
              <a:buSzPct val="100000"/>
              <a:buAutoNum type="alphaUcPeriod"/>
            </a:pPr>
            <a:r>
              <a:rPr lang="en-US" sz="3200" dirty="0">
                <a:latin typeface="+mn-lt"/>
                <a:ea typeface="Open Sans"/>
                <a:cs typeface="Open Sans"/>
                <a:sym typeface="Open Sans"/>
              </a:rPr>
              <a:t>20%</a:t>
            </a:r>
            <a:endParaRPr lang="en-US" sz="3200" dirty="0">
              <a:latin typeface="+mn-lt"/>
            </a:endParaRPr>
          </a:p>
          <a:p>
            <a:pPr marL="514350" lvl="0" indent="-514350" algn="l" rtl="0">
              <a:lnSpc>
                <a:spcPct val="90000"/>
              </a:lnSpc>
              <a:spcBef>
                <a:spcPts val="1000"/>
              </a:spcBef>
              <a:spcAft>
                <a:spcPts val="0"/>
              </a:spcAft>
              <a:buClr>
                <a:schemeClr val="dk1"/>
              </a:buClr>
              <a:buSzPct val="100000"/>
              <a:buAutoNum type="alphaUcPeriod"/>
            </a:pPr>
            <a:r>
              <a:rPr lang="en-US" sz="3200" dirty="0">
                <a:latin typeface="+mn-lt"/>
                <a:ea typeface="Open Sans"/>
                <a:cs typeface="Open Sans"/>
                <a:sym typeface="Open Sans"/>
              </a:rPr>
              <a:t>35%</a:t>
            </a:r>
            <a:endParaRPr lang="en-US" sz="3200" dirty="0">
              <a:latin typeface="+mn-lt"/>
            </a:endParaRPr>
          </a:p>
          <a:p>
            <a:pPr marL="514350" lvl="0" indent="-514350" algn="l" rtl="0">
              <a:lnSpc>
                <a:spcPct val="90000"/>
              </a:lnSpc>
              <a:spcBef>
                <a:spcPts val="1000"/>
              </a:spcBef>
              <a:spcAft>
                <a:spcPts val="0"/>
              </a:spcAft>
              <a:buClr>
                <a:schemeClr val="dk1"/>
              </a:buClr>
              <a:buSzPct val="100000"/>
              <a:buAutoNum type="alphaUcPeriod"/>
            </a:pPr>
            <a:r>
              <a:rPr lang="en-US" sz="3200" dirty="0">
                <a:latin typeface="+mn-lt"/>
                <a:ea typeface="Open Sans"/>
                <a:cs typeface="Open Sans"/>
                <a:sym typeface="Open Sans"/>
              </a:rPr>
              <a:t>50%</a:t>
            </a:r>
            <a:endParaRPr lang="en-US" sz="3200" dirty="0">
              <a:latin typeface="+mn-lt"/>
            </a:endParaRPr>
          </a:p>
        </p:txBody>
      </p:sp>
    </p:spTree>
    <p:extLst>
      <p:ext uri="{BB962C8B-B14F-4D97-AF65-F5344CB8AC3E}">
        <p14:creationId xmlns:p14="http://schemas.microsoft.com/office/powerpoint/2010/main" val="68889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indefinite"/>
                                        <p:tgtEl>
                                          <p:spTgt spid="2">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5137A-D234-5FFF-16BC-689CD7753BC8}"/>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F7FADAA9-7EFA-FA46-B8C6-51468C2C14AF}"/>
              </a:ext>
            </a:extLst>
          </p:cNvPr>
          <p:cNvSpPr txBox="1">
            <a:spLocks noGrp="1"/>
          </p:cNvSpPr>
          <p:nvPr>
            <p:ph type="title" idx="4294967295"/>
          </p:nvPr>
        </p:nvSpPr>
        <p:spPr>
          <a:xfrm>
            <a:off x="432000" y="1065006"/>
            <a:ext cx="11340000" cy="69803"/>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br>
              <a:rPr lang="en-US" sz="3600" b="1" dirty="0">
                <a:latin typeface="Open Sans"/>
                <a:ea typeface="Open Sans"/>
                <a:cs typeface="Open Sans"/>
                <a:sym typeface="Open Sans"/>
              </a:rPr>
            </a:br>
            <a:r>
              <a:rPr lang="en-US" sz="3600" b="1" dirty="0">
                <a:latin typeface="Open Sans"/>
                <a:ea typeface="Open Sans"/>
                <a:cs typeface="Open Sans"/>
                <a:sym typeface="Open Sans"/>
              </a:rPr>
              <a:t>Review of Guidelines and Scoring for Extended Response #3</a:t>
            </a:r>
            <a:br>
              <a:rPr lang="en-US" sz="3600" b="1" dirty="0">
                <a:latin typeface="Open Sans"/>
                <a:ea typeface="Open Sans"/>
                <a:cs typeface="Open Sans"/>
                <a:sym typeface="Open Sans"/>
              </a:rPr>
            </a:br>
            <a:endPar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endParaRPr>
          </a:p>
        </p:txBody>
      </p:sp>
      <p:sp>
        <p:nvSpPr>
          <p:cNvPr id="2" name="Google Shape;655;p12">
            <a:extLst>
              <a:ext uri="{FF2B5EF4-FFF2-40B4-BE49-F238E27FC236}">
                <a16:creationId xmlns:a16="http://schemas.microsoft.com/office/drawing/2014/main" id="{70F69153-600C-8AF3-7056-B45AA05D5DDC}"/>
              </a:ext>
            </a:extLst>
          </p:cNvPr>
          <p:cNvSpPr txBox="1">
            <a:spLocks/>
          </p:cNvSpPr>
          <p:nvPr/>
        </p:nvSpPr>
        <p:spPr>
          <a:xfrm>
            <a:off x="431999" y="1992399"/>
            <a:ext cx="11092593" cy="3021035"/>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90000"/>
              </a:lnSpc>
              <a:spcBef>
                <a:spcPts val="0"/>
              </a:spcBef>
              <a:spcAft>
                <a:spcPts val="0"/>
              </a:spcAft>
              <a:buClr>
                <a:schemeClr val="dk1"/>
              </a:buClr>
              <a:buSzPts val="2800"/>
              <a:buNone/>
            </a:pPr>
            <a:r>
              <a:rPr lang="en-US" sz="3200" b="1" dirty="0">
                <a:latin typeface="+mn-lt"/>
                <a:ea typeface="Open Sans"/>
                <a:cs typeface="Open Sans"/>
                <a:sym typeface="Open Sans"/>
              </a:rPr>
              <a:t>How many paragraphs should you write for your extended essay?</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1 to 3 </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2 to 3</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2 to 4</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3 to 5</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4 to 7</a:t>
            </a:r>
            <a:endParaRPr lang="en-US" sz="3200" dirty="0">
              <a:latin typeface="+mn-lt"/>
            </a:endParaRPr>
          </a:p>
        </p:txBody>
      </p:sp>
    </p:spTree>
    <p:extLst>
      <p:ext uri="{BB962C8B-B14F-4D97-AF65-F5344CB8AC3E}">
        <p14:creationId xmlns:p14="http://schemas.microsoft.com/office/powerpoint/2010/main" val="45170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indefinite"/>
                                        <p:tgtEl>
                                          <p:spTgt spid="2">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76C47-3B98-F8A8-5BE1-75C5FB3239FD}"/>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45A6E6FE-52B6-5432-66EA-CA03AC73B820}"/>
              </a:ext>
            </a:extLst>
          </p:cNvPr>
          <p:cNvSpPr txBox="1">
            <a:spLocks noGrp="1"/>
          </p:cNvSpPr>
          <p:nvPr>
            <p:ph type="title" idx="4294967295"/>
          </p:nvPr>
        </p:nvSpPr>
        <p:spPr>
          <a:xfrm>
            <a:off x="432000" y="1065006"/>
            <a:ext cx="11340000" cy="69803"/>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br>
              <a:rPr lang="en-US" sz="3600" b="1" dirty="0">
                <a:latin typeface="Open Sans"/>
                <a:ea typeface="Open Sans"/>
                <a:cs typeface="Open Sans"/>
                <a:sym typeface="Open Sans"/>
              </a:rPr>
            </a:br>
            <a:r>
              <a:rPr lang="en-US" sz="3600" b="1" dirty="0">
                <a:latin typeface="Open Sans"/>
                <a:ea typeface="Open Sans"/>
                <a:cs typeface="Open Sans"/>
                <a:sym typeface="Open Sans"/>
              </a:rPr>
              <a:t>Review of Guidelines and Scoring for Extended Response #4</a:t>
            </a:r>
            <a:br>
              <a:rPr lang="en-US" sz="3600" b="1" dirty="0">
                <a:latin typeface="Open Sans"/>
                <a:ea typeface="Open Sans"/>
                <a:cs typeface="Open Sans"/>
                <a:sym typeface="Open Sans"/>
              </a:rPr>
            </a:br>
            <a:endPar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endParaRPr>
          </a:p>
        </p:txBody>
      </p:sp>
      <p:sp>
        <p:nvSpPr>
          <p:cNvPr id="2" name="Google Shape;655;p12">
            <a:extLst>
              <a:ext uri="{FF2B5EF4-FFF2-40B4-BE49-F238E27FC236}">
                <a16:creationId xmlns:a16="http://schemas.microsoft.com/office/drawing/2014/main" id="{A98C65CC-817C-341F-2185-A5DBF5E7AB89}"/>
              </a:ext>
            </a:extLst>
          </p:cNvPr>
          <p:cNvSpPr txBox="1">
            <a:spLocks/>
          </p:cNvSpPr>
          <p:nvPr/>
        </p:nvSpPr>
        <p:spPr>
          <a:xfrm>
            <a:off x="431999" y="1992399"/>
            <a:ext cx="11092593" cy="3021035"/>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90000"/>
              </a:lnSpc>
              <a:spcBef>
                <a:spcPts val="0"/>
              </a:spcBef>
              <a:spcAft>
                <a:spcPts val="0"/>
              </a:spcAft>
              <a:buClr>
                <a:schemeClr val="dk1"/>
              </a:buClr>
              <a:buSzPts val="2800"/>
              <a:buNone/>
            </a:pPr>
            <a:r>
              <a:rPr lang="en-US" sz="3200" b="1" dirty="0">
                <a:latin typeface="+mn-lt"/>
                <a:ea typeface="Open Sans"/>
                <a:cs typeface="Open Sans"/>
                <a:sym typeface="Open Sans"/>
              </a:rPr>
              <a:t>Which of the following are guidelines for the extended essay? </a:t>
            </a:r>
            <a:r>
              <a:rPr lang="en-US" dirty="0">
                <a:latin typeface="+mn-lt"/>
                <a:ea typeface="Open Sans"/>
                <a:cs typeface="Open Sans"/>
                <a:sym typeface="Open Sans"/>
              </a:rPr>
              <a:t>(There are </a:t>
            </a:r>
            <a:r>
              <a:rPr lang="en-US" u="sng" dirty="0">
                <a:latin typeface="+mn-lt"/>
                <a:ea typeface="Open Sans"/>
                <a:cs typeface="Open Sans"/>
                <a:sym typeface="Open Sans"/>
              </a:rPr>
              <a:t>three</a:t>
            </a:r>
            <a:r>
              <a:rPr lang="en-US" dirty="0">
                <a:latin typeface="+mn-lt"/>
                <a:ea typeface="Open Sans"/>
                <a:cs typeface="Open Sans"/>
                <a:sym typeface="Open Sans"/>
              </a:rPr>
              <a:t> correct choices.)</a:t>
            </a:r>
            <a:endParaRPr lang="en-US"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Determine which argument is best supported.</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State your opinion.</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Use multiple pieces of evidence from the passages.</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Organize your points in a logical way.</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Write about an argument of your choice.</a:t>
            </a:r>
            <a:endParaRPr lang="en-US" sz="3200" dirty="0">
              <a:latin typeface="+mn-lt"/>
            </a:endParaRPr>
          </a:p>
        </p:txBody>
      </p:sp>
    </p:spTree>
    <p:extLst>
      <p:ext uri="{BB962C8B-B14F-4D97-AF65-F5344CB8AC3E}">
        <p14:creationId xmlns:p14="http://schemas.microsoft.com/office/powerpoint/2010/main" val="148387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indefinite"/>
                                        <p:tgtEl>
                                          <p:spTgt spid="2">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childTnLst>
                                    <p:set>
                                      <p:cBhvr override="childStyle">
                                        <p:cTn id="10" dur="indefinite"/>
                                        <p:tgtEl>
                                          <p:spTgt spid="2">
                                            <p:txEl>
                                              <p:pRg st="3" end="3"/>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childTnLst>
                                    <p:set>
                                      <p:cBhvr override="childStyle">
                                        <p:cTn id="14" dur="indefinite"/>
                                        <p:tgtEl>
                                          <p:spTgt spid="2">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B52A3-29A0-EEB3-AEA9-3BEE7F60FE40}"/>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1BC685A2-167F-3B32-35B8-18D53FEE8136}"/>
              </a:ext>
            </a:extLst>
          </p:cNvPr>
          <p:cNvSpPr txBox="1">
            <a:spLocks noGrp="1"/>
          </p:cNvSpPr>
          <p:nvPr>
            <p:ph type="title" idx="4294967295"/>
          </p:nvPr>
        </p:nvSpPr>
        <p:spPr>
          <a:xfrm>
            <a:off x="432000" y="1065006"/>
            <a:ext cx="11340000" cy="69803"/>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br>
              <a:rPr lang="en-US" sz="3600" b="1" dirty="0">
                <a:latin typeface="Open Sans"/>
                <a:ea typeface="Open Sans"/>
                <a:cs typeface="Open Sans"/>
                <a:sym typeface="Open Sans"/>
              </a:rPr>
            </a:br>
            <a:r>
              <a:rPr lang="en-US" sz="3600" b="1" dirty="0">
                <a:latin typeface="Open Sans"/>
                <a:ea typeface="Open Sans"/>
                <a:cs typeface="Open Sans"/>
                <a:sym typeface="Open Sans"/>
              </a:rPr>
              <a:t>Review of Guidelines and Scoring for Extended Response #5</a:t>
            </a:r>
            <a:br>
              <a:rPr lang="en-US" sz="3600" b="1" dirty="0">
                <a:latin typeface="Open Sans"/>
                <a:ea typeface="Open Sans"/>
                <a:cs typeface="Open Sans"/>
                <a:sym typeface="Open Sans"/>
              </a:rPr>
            </a:br>
            <a:endPar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endParaRPr>
          </a:p>
        </p:txBody>
      </p:sp>
      <p:sp>
        <p:nvSpPr>
          <p:cNvPr id="2" name="Google Shape;655;p12">
            <a:extLst>
              <a:ext uri="{FF2B5EF4-FFF2-40B4-BE49-F238E27FC236}">
                <a16:creationId xmlns:a16="http://schemas.microsoft.com/office/drawing/2014/main" id="{84677722-C480-B47B-F7EA-ABB859FEA13F}"/>
              </a:ext>
            </a:extLst>
          </p:cNvPr>
          <p:cNvSpPr txBox="1">
            <a:spLocks/>
          </p:cNvSpPr>
          <p:nvPr/>
        </p:nvSpPr>
        <p:spPr>
          <a:xfrm>
            <a:off x="431999" y="1992399"/>
            <a:ext cx="11092593" cy="3021035"/>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90000"/>
              </a:lnSpc>
              <a:spcBef>
                <a:spcPts val="0"/>
              </a:spcBef>
              <a:spcAft>
                <a:spcPts val="0"/>
              </a:spcAft>
              <a:buClr>
                <a:schemeClr val="dk1"/>
              </a:buClr>
              <a:buSzPts val="2800"/>
              <a:buNone/>
            </a:pPr>
            <a:r>
              <a:rPr lang="en-US" sz="3200" b="1" dirty="0">
                <a:latin typeface="+mn-lt"/>
                <a:ea typeface="Open Sans"/>
                <a:cs typeface="Open Sans"/>
                <a:sym typeface="Open Sans"/>
              </a:rPr>
              <a:t>How many traits are on the extended response rubric? </a:t>
            </a:r>
            <a:endParaRPr lang="en-US"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1</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2</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3</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4</a:t>
            </a:r>
            <a:endParaRPr lang="en-US" sz="32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sz="3200" dirty="0">
                <a:latin typeface="+mn-lt"/>
                <a:ea typeface="Open Sans"/>
                <a:cs typeface="Open Sans"/>
                <a:sym typeface="Open Sans"/>
              </a:rPr>
              <a:t>5</a:t>
            </a:r>
            <a:endParaRPr lang="en-US" sz="3200" dirty="0">
              <a:latin typeface="+mn-lt"/>
            </a:endParaRPr>
          </a:p>
        </p:txBody>
      </p:sp>
    </p:spTree>
    <p:extLst>
      <p:ext uri="{BB962C8B-B14F-4D97-AF65-F5344CB8AC3E}">
        <p14:creationId xmlns:p14="http://schemas.microsoft.com/office/powerpoint/2010/main" val="149185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indefinite"/>
                                        <p:tgtEl>
                                          <p:spTgt spid="2">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2E6EB7"/>
                </a:solidFill>
                <a:effectLst/>
                <a:uLnTx/>
                <a:uFillTx/>
                <a:latin typeface="Roboto" panose="02000000000000000000" pitchFamily="2" charset="0"/>
                <a:ea typeface="Roboto" panose="02000000000000000000" pitchFamily="2" charset="0"/>
                <a:cs typeface="+mj-cs"/>
                <a:sym typeface="Arial"/>
              </a:rPr>
              <a:t>Learning Goals</a:t>
            </a:r>
          </a:p>
        </p:txBody>
      </p:sp>
      <p:grpSp>
        <p:nvGrpSpPr>
          <p:cNvPr id="46" name="Google Shape;128;p21">
            <a:extLst>
              <a:ext uri="{FF2B5EF4-FFF2-40B4-BE49-F238E27FC236}">
                <a16:creationId xmlns:a16="http://schemas.microsoft.com/office/drawing/2014/main" id="{7F5C8101-2328-6266-F0DF-4DF3C5F04EF1}"/>
              </a:ext>
              <a:ext uri="{C183D7F6-B498-43B3-948B-1728B52AA6E4}">
                <adec:decorative xmlns:adec="http://schemas.microsoft.com/office/drawing/2017/decorative" val="1"/>
              </a:ext>
            </a:extLst>
          </p:cNvPr>
          <p:cNvGrpSpPr/>
          <p:nvPr/>
        </p:nvGrpSpPr>
        <p:grpSpPr>
          <a:xfrm>
            <a:off x="431999" y="1662740"/>
            <a:ext cx="11339999" cy="4347726"/>
            <a:chOff x="0" y="1805"/>
            <a:chExt cx="10515600" cy="4347726"/>
          </a:xfrm>
        </p:grpSpPr>
        <p:sp>
          <p:nvSpPr>
            <p:cNvPr id="47" name="Google Shape;129;p21">
              <a:extLst>
                <a:ext uri="{FF2B5EF4-FFF2-40B4-BE49-F238E27FC236}">
                  <a16:creationId xmlns:a16="http://schemas.microsoft.com/office/drawing/2014/main" id="{05EBA477-12CE-C96A-A3E2-5599B8FE4F81}"/>
                </a:ext>
              </a:extLst>
            </p:cNvPr>
            <p:cNvSpPr/>
            <p:nvPr/>
          </p:nvSpPr>
          <p:spPr>
            <a:xfrm>
              <a:off x="0" y="1805"/>
              <a:ext cx="10515600" cy="915310"/>
            </a:xfrm>
            <a:prstGeom prst="roundRect">
              <a:avLst>
                <a:gd name="adj" fmla="val 10000"/>
              </a:avLst>
            </a:prstGeom>
            <a:solidFill>
              <a:srgbClr val="273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9" name="Google Shape;131;p21">
              <a:extLst>
                <a:ext uri="{FF2B5EF4-FFF2-40B4-BE49-F238E27FC236}">
                  <a16:creationId xmlns:a16="http://schemas.microsoft.com/office/drawing/2014/main" id="{5CCD29E5-13F7-AFC4-54EC-69BE383F4F94}"/>
                </a:ext>
              </a:extLst>
            </p:cNvPr>
            <p:cNvSpPr/>
            <p:nvPr/>
          </p:nvSpPr>
          <p:spPr>
            <a:xfrm>
              <a:off x="1057183" y="1805"/>
              <a:ext cx="9458416" cy="91531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2;p21">
              <a:extLst>
                <a:ext uri="{FF2B5EF4-FFF2-40B4-BE49-F238E27FC236}">
                  <a16:creationId xmlns:a16="http://schemas.microsoft.com/office/drawing/2014/main" id="{6238629F-E7A5-D975-0020-6AFF57F77013}"/>
                </a:ext>
                <a:ext uri="{C183D7F6-B498-43B3-948B-1728B52AA6E4}">
                  <adec:decorative xmlns:adec="http://schemas.microsoft.com/office/drawing/2017/decorative" val="1"/>
                </a:ext>
              </a:extLst>
            </p:cNvPr>
            <p:cNvSpPr txBox="1"/>
            <p:nvPr/>
          </p:nvSpPr>
          <p:spPr>
            <a:xfrm>
              <a:off x="716672" y="1805"/>
              <a:ext cx="9798927" cy="915310"/>
            </a:xfrm>
            <a:prstGeom prst="rect">
              <a:avLst/>
            </a:prstGeom>
            <a:noFill/>
            <a:ln>
              <a:noFill/>
            </a:ln>
          </p:spPr>
          <p:txBody>
            <a:bodyPr spcFirstLastPara="1" wrap="square" lIns="96850" tIns="96850" rIns="96850" bIns="96850" anchor="ctr" anchorCtr="0">
              <a:noAutofit/>
            </a:bodyPr>
            <a:lstStyle/>
            <a:p>
              <a:pPr marL="0" marR="0" lvl="0" indent="0" defTabSz="914400" eaLnBrk="1" fontAlgn="auto" latinLnBrk="0" hangingPunct="1">
                <a:lnSpc>
                  <a:spcPct val="100000"/>
                </a:lnSpc>
                <a:spcBef>
                  <a:spcPts val="0"/>
                </a:spcBef>
                <a:spcAft>
                  <a:spcPts val="0"/>
                </a:spcAft>
                <a:buClrTx/>
                <a:buSzPts val="2000"/>
                <a:buFont typeface="Open Sans"/>
                <a:buNone/>
                <a:tabLst/>
                <a:defRPr/>
              </a:pPr>
              <a:r>
                <a:rPr kumimoji="0" lang="en-US" sz="3600" b="0" i="0" u="none" strike="noStrike" kern="0" cap="none" spc="0" normalizeH="0" baseline="0" noProof="0" dirty="0">
                  <a:ln>
                    <a:noFill/>
                  </a:ln>
                  <a:solidFill>
                    <a:schemeClr val="bg1"/>
                  </a:solidFill>
                  <a:effectLst/>
                  <a:uLnTx/>
                  <a:uFillTx/>
                  <a:latin typeface="+mn-lt"/>
                  <a:ea typeface="Open Sans"/>
                  <a:cs typeface="Open Sans"/>
                  <a:sym typeface="Open Sans"/>
                </a:rPr>
                <a:t>Know what to expect on the GED® extended response. </a:t>
              </a:r>
              <a:endParaRPr kumimoji="0" sz="3600" b="0" i="0" u="none" strike="noStrike" kern="0" cap="none" spc="0" normalizeH="0" baseline="0" noProof="0" dirty="0">
                <a:ln>
                  <a:noFill/>
                </a:ln>
                <a:solidFill>
                  <a:schemeClr val="bg1"/>
                </a:solidFill>
                <a:effectLst/>
                <a:uLnTx/>
                <a:uFillTx/>
                <a:latin typeface="+mn-lt"/>
              </a:endParaRPr>
            </a:p>
          </p:txBody>
        </p:sp>
        <p:sp>
          <p:nvSpPr>
            <p:cNvPr id="51" name="Google Shape;133;p21">
              <a:extLst>
                <a:ext uri="{FF2B5EF4-FFF2-40B4-BE49-F238E27FC236}">
                  <a16:creationId xmlns:a16="http://schemas.microsoft.com/office/drawing/2014/main" id="{B152BC6E-9B76-260E-0F1F-FB2912309BC9}"/>
                </a:ext>
                <a:ext uri="{C183D7F6-B498-43B3-948B-1728B52AA6E4}">
                  <adec:decorative xmlns:adec="http://schemas.microsoft.com/office/drawing/2017/decorative" val="1"/>
                </a:ext>
              </a:extLst>
            </p:cNvPr>
            <p:cNvSpPr/>
            <p:nvPr/>
          </p:nvSpPr>
          <p:spPr>
            <a:xfrm>
              <a:off x="0" y="1145944"/>
              <a:ext cx="10515600" cy="915310"/>
            </a:xfrm>
            <a:prstGeom prst="roundRect">
              <a:avLst>
                <a:gd name="adj" fmla="val 10000"/>
              </a:avLst>
            </a:prstGeom>
            <a:solidFill>
              <a:srgbClr val="273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3" name="Google Shape;135;p21">
              <a:extLst>
                <a:ext uri="{FF2B5EF4-FFF2-40B4-BE49-F238E27FC236}">
                  <a16:creationId xmlns:a16="http://schemas.microsoft.com/office/drawing/2014/main" id="{021680A2-8F12-C22E-910F-3DA7DFDF6F18}"/>
                </a:ext>
              </a:extLst>
            </p:cNvPr>
            <p:cNvSpPr/>
            <p:nvPr/>
          </p:nvSpPr>
          <p:spPr>
            <a:xfrm>
              <a:off x="1057183" y="1145944"/>
              <a:ext cx="9458416" cy="91531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6;p21">
              <a:extLst>
                <a:ext uri="{FF2B5EF4-FFF2-40B4-BE49-F238E27FC236}">
                  <a16:creationId xmlns:a16="http://schemas.microsoft.com/office/drawing/2014/main" id="{9487ED76-B4D9-2946-2076-2B9C83F4FFCB}"/>
                </a:ext>
                <a:ext uri="{C183D7F6-B498-43B3-948B-1728B52AA6E4}">
                  <adec:decorative xmlns:adec="http://schemas.microsoft.com/office/drawing/2017/decorative" val="1"/>
                </a:ext>
              </a:extLst>
            </p:cNvPr>
            <p:cNvSpPr txBox="1"/>
            <p:nvPr/>
          </p:nvSpPr>
          <p:spPr>
            <a:xfrm>
              <a:off x="716672" y="1145944"/>
              <a:ext cx="9798927" cy="915310"/>
            </a:xfrm>
            <a:prstGeom prst="rect">
              <a:avLst/>
            </a:prstGeom>
            <a:noFill/>
            <a:ln>
              <a:noFill/>
            </a:ln>
          </p:spPr>
          <p:txBody>
            <a:bodyPr spcFirstLastPara="1" wrap="square" lIns="96850" tIns="96850" rIns="96850" bIns="96850" anchor="ctr" anchorCtr="0">
              <a:noAutofit/>
            </a:bodyPr>
            <a:lstStyle/>
            <a:p>
              <a:pPr marL="0" marR="0" lvl="0" indent="0" defTabSz="914400" eaLnBrk="1" fontAlgn="auto" latinLnBrk="0" hangingPunct="1">
                <a:lnSpc>
                  <a:spcPct val="100000"/>
                </a:lnSpc>
                <a:spcBef>
                  <a:spcPts val="0"/>
                </a:spcBef>
                <a:spcAft>
                  <a:spcPts val="0"/>
                </a:spcAft>
                <a:buClrTx/>
                <a:buSzPts val="2000"/>
                <a:buFont typeface="Open Sans"/>
                <a:buNone/>
                <a:tabLst/>
                <a:defRPr/>
              </a:pPr>
              <a:r>
                <a:rPr kumimoji="0" lang="en-US" sz="3600" b="0" i="0" u="none" strike="noStrike" kern="0" cap="none" spc="0" normalizeH="0" baseline="0" noProof="0" dirty="0">
                  <a:ln>
                    <a:noFill/>
                  </a:ln>
                  <a:solidFill>
                    <a:schemeClr val="bg1"/>
                  </a:solidFill>
                  <a:effectLst/>
                  <a:uLnTx/>
                  <a:uFillTx/>
                  <a:latin typeface="+mn-lt"/>
                  <a:ea typeface="Open Sans"/>
                  <a:cs typeface="Open Sans"/>
                  <a:sym typeface="Open Sans"/>
                </a:rPr>
                <a:t>Summarize an author’s argument.</a:t>
              </a:r>
              <a:endParaRPr kumimoji="0" sz="3600" b="0" i="0" u="none" strike="noStrike" kern="0" cap="none" spc="0" normalizeH="0" baseline="0" noProof="0" dirty="0">
                <a:ln>
                  <a:noFill/>
                </a:ln>
                <a:solidFill>
                  <a:schemeClr val="bg1"/>
                </a:solidFill>
                <a:effectLst/>
                <a:uLnTx/>
                <a:uFillTx/>
                <a:latin typeface="+mn-lt"/>
                <a:ea typeface="Open Sans"/>
                <a:cs typeface="Open Sans"/>
                <a:sym typeface="Open Sans"/>
              </a:endParaRPr>
            </a:p>
          </p:txBody>
        </p:sp>
        <p:sp>
          <p:nvSpPr>
            <p:cNvPr id="55" name="Google Shape;137;p21">
              <a:extLst>
                <a:ext uri="{FF2B5EF4-FFF2-40B4-BE49-F238E27FC236}">
                  <a16:creationId xmlns:a16="http://schemas.microsoft.com/office/drawing/2014/main" id="{FACDFBF3-7644-A876-3FE8-377355E9DF09}"/>
                </a:ext>
              </a:extLst>
            </p:cNvPr>
            <p:cNvSpPr/>
            <p:nvPr/>
          </p:nvSpPr>
          <p:spPr>
            <a:xfrm>
              <a:off x="0" y="2290082"/>
              <a:ext cx="10515600" cy="915310"/>
            </a:xfrm>
            <a:prstGeom prst="roundRect">
              <a:avLst>
                <a:gd name="adj" fmla="val 10000"/>
              </a:avLst>
            </a:prstGeom>
            <a:solidFill>
              <a:srgbClr val="273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9;p21">
              <a:extLst>
                <a:ext uri="{FF2B5EF4-FFF2-40B4-BE49-F238E27FC236}">
                  <a16:creationId xmlns:a16="http://schemas.microsoft.com/office/drawing/2014/main" id="{425AA605-B86D-6BB2-4A46-7BF4540AD580}"/>
                </a:ext>
              </a:extLst>
            </p:cNvPr>
            <p:cNvSpPr/>
            <p:nvPr/>
          </p:nvSpPr>
          <p:spPr>
            <a:xfrm>
              <a:off x="1057183" y="2290082"/>
              <a:ext cx="9458416" cy="91531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40;p21">
              <a:extLst>
                <a:ext uri="{FF2B5EF4-FFF2-40B4-BE49-F238E27FC236}">
                  <a16:creationId xmlns:a16="http://schemas.microsoft.com/office/drawing/2014/main" id="{718394B2-42F5-C3BC-FB5C-09EB4A9E4A1E}"/>
                </a:ext>
                <a:ext uri="{C183D7F6-B498-43B3-948B-1728B52AA6E4}">
                  <adec:decorative xmlns:adec="http://schemas.microsoft.com/office/drawing/2017/decorative" val="1"/>
                </a:ext>
              </a:extLst>
            </p:cNvPr>
            <p:cNvSpPr txBox="1"/>
            <p:nvPr/>
          </p:nvSpPr>
          <p:spPr>
            <a:xfrm>
              <a:off x="716672" y="2290082"/>
              <a:ext cx="9798927" cy="915310"/>
            </a:xfrm>
            <a:prstGeom prst="rect">
              <a:avLst/>
            </a:prstGeom>
            <a:noFill/>
            <a:ln>
              <a:noFill/>
            </a:ln>
          </p:spPr>
          <p:txBody>
            <a:bodyPr spcFirstLastPara="1" wrap="square" lIns="96850" tIns="96850" rIns="96850" bIns="96850" anchor="ctr" anchorCtr="0">
              <a:noAutofit/>
            </a:bodyPr>
            <a:lstStyle/>
            <a:p>
              <a:pPr marL="0" marR="0" lvl="0" indent="0" defTabSz="914400" eaLnBrk="1" fontAlgn="auto" latinLnBrk="0" hangingPunct="1">
                <a:lnSpc>
                  <a:spcPct val="100000"/>
                </a:lnSpc>
                <a:spcBef>
                  <a:spcPts val="0"/>
                </a:spcBef>
                <a:spcAft>
                  <a:spcPts val="0"/>
                </a:spcAft>
                <a:buClrTx/>
                <a:buSzPts val="2000"/>
                <a:buFont typeface="Open Sans"/>
                <a:buNone/>
                <a:tabLst/>
                <a:defRPr/>
              </a:pPr>
              <a:r>
                <a:rPr kumimoji="0" lang="en-US" sz="3600" b="0" i="0" u="none" strike="noStrike" kern="0" cap="none" spc="0" normalizeH="0" baseline="0" noProof="0" dirty="0">
                  <a:ln>
                    <a:noFill/>
                  </a:ln>
                  <a:solidFill>
                    <a:schemeClr val="bg1"/>
                  </a:solidFill>
                  <a:effectLst/>
                  <a:uLnTx/>
                  <a:uFillTx/>
                  <a:latin typeface="+mn-lt"/>
                  <a:ea typeface="Open Sans"/>
                  <a:cs typeface="Open Sans"/>
                  <a:sym typeface="Open Sans"/>
                </a:rPr>
                <a:t>Identify evidence from arguments.</a:t>
              </a:r>
              <a:endParaRPr kumimoji="0" sz="3600" b="0" i="0" u="none" strike="noStrike" kern="0" cap="none" spc="0" normalizeH="0" baseline="0" noProof="0" dirty="0">
                <a:ln>
                  <a:noFill/>
                </a:ln>
                <a:solidFill>
                  <a:schemeClr val="bg1"/>
                </a:solidFill>
                <a:effectLst/>
                <a:uLnTx/>
                <a:uFillTx/>
                <a:latin typeface="+mn-lt"/>
              </a:endParaRPr>
            </a:p>
          </p:txBody>
        </p:sp>
        <p:sp>
          <p:nvSpPr>
            <p:cNvPr id="59" name="Google Shape;141;p21">
              <a:extLst>
                <a:ext uri="{FF2B5EF4-FFF2-40B4-BE49-F238E27FC236}">
                  <a16:creationId xmlns:a16="http://schemas.microsoft.com/office/drawing/2014/main" id="{35101CF5-69B1-218A-2CBE-3AC1B2696CD2}"/>
                </a:ext>
              </a:extLst>
            </p:cNvPr>
            <p:cNvSpPr/>
            <p:nvPr/>
          </p:nvSpPr>
          <p:spPr>
            <a:xfrm>
              <a:off x="0" y="3434221"/>
              <a:ext cx="10515600" cy="915310"/>
            </a:xfrm>
            <a:prstGeom prst="roundRect">
              <a:avLst>
                <a:gd name="adj" fmla="val 10000"/>
              </a:avLst>
            </a:prstGeom>
            <a:solidFill>
              <a:srgbClr val="273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43;p21">
              <a:extLst>
                <a:ext uri="{FF2B5EF4-FFF2-40B4-BE49-F238E27FC236}">
                  <a16:creationId xmlns:a16="http://schemas.microsoft.com/office/drawing/2014/main" id="{A2437E57-BF78-ADA7-3D8A-23E4E7B14610}"/>
                </a:ext>
              </a:extLst>
            </p:cNvPr>
            <p:cNvSpPr/>
            <p:nvPr/>
          </p:nvSpPr>
          <p:spPr>
            <a:xfrm>
              <a:off x="1057183" y="3434221"/>
              <a:ext cx="9458416" cy="91531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44;p21">
              <a:extLst>
                <a:ext uri="{FF2B5EF4-FFF2-40B4-BE49-F238E27FC236}">
                  <a16:creationId xmlns:a16="http://schemas.microsoft.com/office/drawing/2014/main" id="{5803F87B-7F94-6484-1F53-E948A1883864}"/>
                </a:ext>
                <a:ext uri="{C183D7F6-B498-43B3-948B-1728B52AA6E4}">
                  <adec:decorative xmlns:adec="http://schemas.microsoft.com/office/drawing/2017/decorative" val="1"/>
                </a:ext>
              </a:extLst>
            </p:cNvPr>
            <p:cNvSpPr txBox="1"/>
            <p:nvPr/>
          </p:nvSpPr>
          <p:spPr>
            <a:xfrm>
              <a:off x="716672" y="3434221"/>
              <a:ext cx="9798927" cy="915310"/>
            </a:xfrm>
            <a:prstGeom prst="rect">
              <a:avLst/>
            </a:prstGeom>
            <a:noFill/>
            <a:ln>
              <a:noFill/>
            </a:ln>
          </p:spPr>
          <p:txBody>
            <a:bodyPr spcFirstLastPara="1" wrap="square" lIns="96850" tIns="96850" rIns="96850" bIns="96850" anchor="ctr" anchorCtr="0">
              <a:noAutofit/>
            </a:bodyPr>
            <a:lstStyle/>
            <a:p>
              <a:pPr marL="0" marR="0" lvl="0" indent="0" defTabSz="914400" eaLnBrk="1" fontAlgn="auto" latinLnBrk="0" hangingPunct="1">
                <a:lnSpc>
                  <a:spcPct val="100000"/>
                </a:lnSpc>
                <a:spcBef>
                  <a:spcPts val="0"/>
                </a:spcBef>
                <a:spcAft>
                  <a:spcPts val="0"/>
                </a:spcAft>
                <a:buClrTx/>
                <a:buSzPts val="2000"/>
                <a:buFont typeface="Open Sans"/>
                <a:buNone/>
                <a:tabLst/>
                <a:defRPr/>
              </a:pPr>
              <a:r>
                <a:rPr kumimoji="0" lang="en-US" sz="3600" b="0" i="0" u="none" strike="noStrike" kern="0" cap="none" spc="0" normalizeH="0" baseline="0" noProof="0" dirty="0">
                  <a:ln>
                    <a:noFill/>
                  </a:ln>
                  <a:solidFill>
                    <a:schemeClr val="bg1"/>
                  </a:solidFill>
                  <a:effectLst/>
                  <a:uLnTx/>
                  <a:uFillTx/>
                  <a:latin typeface="+mn-lt"/>
                  <a:ea typeface="Open Sans"/>
                  <a:cs typeface="Open Sans"/>
                  <a:sym typeface="Open Sans"/>
                </a:rPr>
                <a:t>Determine validity of evidence.</a:t>
              </a:r>
              <a:endParaRPr kumimoji="0" sz="3600" b="0" i="0" u="none" strike="noStrike" kern="0" cap="none" spc="0" normalizeH="0" baseline="0" noProof="0" dirty="0">
                <a:ln>
                  <a:noFill/>
                </a:ln>
                <a:solidFill>
                  <a:schemeClr val="bg1"/>
                </a:solidFill>
                <a:effectLst/>
                <a:uLnTx/>
                <a:uFillTx/>
                <a:latin typeface="+mn-lt"/>
              </a:endParaRPr>
            </a:p>
          </p:txBody>
        </p:sp>
      </p:grpSp>
      <p:pic>
        <p:nvPicPr>
          <p:cNvPr id="64" name="Graphic 63" descr="Checkmark with solid fill">
            <a:extLst>
              <a:ext uri="{FF2B5EF4-FFF2-40B4-BE49-F238E27FC236}">
                <a16:creationId xmlns:a16="http://schemas.microsoft.com/office/drawing/2014/main" id="{B9DD22D1-322B-F5D7-2C83-7EE96EFB2A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499" y="1872408"/>
            <a:ext cx="495974" cy="495974"/>
          </a:xfrm>
          <a:prstGeom prst="rect">
            <a:avLst/>
          </a:prstGeom>
        </p:spPr>
      </p:pic>
      <p:pic>
        <p:nvPicPr>
          <p:cNvPr id="68" name="Graphic 67" descr="Checkmark with solid fill">
            <a:extLst>
              <a:ext uri="{FF2B5EF4-FFF2-40B4-BE49-F238E27FC236}">
                <a16:creationId xmlns:a16="http://schemas.microsoft.com/office/drawing/2014/main" id="{3A68BC74-8DEE-DF34-0F18-C73B045F59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311" y="3016547"/>
            <a:ext cx="495974" cy="495974"/>
          </a:xfrm>
          <a:prstGeom prst="rect">
            <a:avLst/>
          </a:prstGeom>
        </p:spPr>
      </p:pic>
      <p:pic>
        <p:nvPicPr>
          <p:cNvPr id="69" name="Graphic 68" descr="Checkmark with solid fill">
            <a:extLst>
              <a:ext uri="{FF2B5EF4-FFF2-40B4-BE49-F238E27FC236}">
                <a16:creationId xmlns:a16="http://schemas.microsoft.com/office/drawing/2014/main" id="{161A72A9-BC48-EF41-F0FA-C26AA5D2A3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311" y="4160685"/>
            <a:ext cx="495974" cy="495974"/>
          </a:xfrm>
          <a:prstGeom prst="rect">
            <a:avLst/>
          </a:prstGeom>
        </p:spPr>
      </p:pic>
      <p:pic>
        <p:nvPicPr>
          <p:cNvPr id="70" name="Graphic 69" descr="Checkmark with solid fill">
            <a:extLst>
              <a:ext uri="{FF2B5EF4-FFF2-40B4-BE49-F238E27FC236}">
                <a16:creationId xmlns:a16="http://schemas.microsoft.com/office/drawing/2014/main" id="{F5E4C1D1-0099-7ED3-5C94-5608E4EB43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311" y="5304824"/>
            <a:ext cx="495974" cy="495974"/>
          </a:xfrm>
          <a:prstGeom prst="rect">
            <a:avLst/>
          </a:prstGeom>
        </p:spPr>
      </p:pic>
    </p:spTree>
    <p:extLst>
      <p:ext uri="{BB962C8B-B14F-4D97-AF65-F5344CB8AC3E}">
        <p14:creationId xmlns:p14="http://schemas.microsoft.com/office/powerpoint/2010/main" val="4266779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7B096-4692-DD83-87F8-B50ABDA00B83}"/>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EFAF34C1-2B7E-7FE4-80E9-5C3A16C7B229}"/>
              </a:ext>
            </a:extLst>
          </p:cNvPr>
          <p:cNvSpPr txBox="1">
            <a:spLocks noGrp="1"/>
          </p:cNvSpPr>
          <p:nvPr>
            <p:ph type="title" idx="4294967295"/>
          </p:nvPr>
        </p:nvSpPr>
        <p:spPr>
          <a:xfrm>
            <a:off x="432000" y="1065006"/>
            <a:ext cx="11340000" cy="69803"/>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br>
              <a:rPr lang="en-US" sz="3600" b="1" dirty="0">
                <a:latin typeface="Open Sans"/>
                <a:ea typeface="Open Sans"/>
                <a:cs typeface="Open Sans"/>
                <a:sym typeface="Open Sans"/>
              </a:rPr>
            </a:br>
            <a:r>
              <a:rPr lang="en-US" sz="3600" b="1" dirty="0">
                <a:latin typeface="Open Sans"/>
                <a:ea typeface="Open Sans"/>
                <a:cs typeface="Open Sans"/>
                <a:sym typeface="Open Sans"/>
              </a:rPr>
              <a:t>Review of Guidelines and Scoring for Extended Response #6</a:t>
            </a:r>
            <a:br>
              <a:rPr lang="en-US" sz="3600" b="1" dirty="0">
                <a:latin typeface="Open Sans"/>
                <a:ea typeface="Open Sans"/>
                <a:cs typeface="Open Sans"/>
                <a:sym typeface="Open Sans"/>
              </a:rPr>
            </a:br>
            <a:endPar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endParaRPr>
          </a:p>
        </p:txBody>
      </p:sp>
      <p:sp>
        <p:nvSpPr>
          <p:cNvPr id="2" name="Google Shape;655;p12">
            <a:extLst>
              <a:ext uri="{FF2B5EF4-FFF2-40B4-BE49-F238E27FC236}">
                <a16:creationId xmlns:a16="http://schemas.microsoft.com/office/drawing/2014/main" id="{10C2F049-9212-B4FD-C5A0-0AED64F7ADE3}"/>
              </a:ext>
            </a:extLst>
          </p:cNvPr>
          <p:cNvSpPr txBox="1">
            <a:spLocks/>
          </p:cNvSpPr>
          <p:nvPr/>
        </p:nvSpPr>
        <p:spPr>
          <a:xfrm>
            <a:off x="431999" y="1828801"/>
            <a:ext cx="11340000" cy="3184634"/>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90000"/>
              </a:lnSpc>
              <a:spcBef>
                <a:spcPts val="0"/>
              </a:spcBef>
              <a:spcAft>
                <a:spcPts val="0"/>
              </a:spcAft>
              <a:buClr>
                <a:schemeClr val="dk1"/>
              </a:buClr>
              <a:buSzPts val="2800"/>
              <a:buNone/>
            </a:pPr>
            <a:r>
              <a:rPr lang="en-US" b="1" dirty="0">
                <a:latin typeface="+mn-lt"/>
                <a:ea typeface="Open Sans"/>
                <a:cs typeface="Open Sans"/>
                <a:sym typeface="Open Sans"/>
              </a:rPr>
              <a:t>Which of the following are traits on the extended response rubric? </a:t>
            </a:r>
            <a:r>
              <a:rPr lang="en-US" dirty="0">
                <a:latin typeface="+mn-lt"/>
                <a:ea typeface="Open Sans"/>
                <a:cs typeface="Open Sans"/>
                <a:sym typeface="Open Sans"/>
              </a:rPr>
              <a:t>(There are </a:t>
            </a:r>
            <a:r>
              <a:rPr lang="en-US" u="sng" dirty="0">
                <a:latin typeface="+mn-lt"/>
                <a:ea typeface="Open Sans"/>
                <a:cs typeface="Open Sans"/>
                <a:sym typeface="Open Sans"/>
              </a:rPr>
              <a:t>three</a:t>
            </a:r>
            <a:r>
              <a:rPr lang="en-US" dirty="0">
                <a:latin typeface="+mn-lt"/>
                <a:ea typeface="Open Sans"/>
                <a:cs typeface="Open Sans"/>
                <a:sym typeface="Open Sans"/>
              </a:rPr>
              <a:t> correct choices.)</a:t>
            </a:r>
            <a:endParaRPr lang="en-US"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dirty="0">
                <a:latin typeface="+mn-lt"/>
                <a:ea typeface="Open Sans"/>
                <a:cs typeface="Open Sans"/>
                <a:sym typeface="Open Sans"/>
              </a:rPr>
              <a:t>Creation of argument and use of evidence </a:t>
            </a:r>
            <a:r>
              <a:rPr lang="en-US" sz="2400" dirty="0">
                <a:latin typeface="+mn-lt"/>
                <a:ea typeface="Open Sans"/>
                <a:cs typeface="Open Sans"/>
                <a:sym typeface="Open Sans"/>
              </a:rPr>
              <a:t>(staying on task for what the prompt asks you to do)</a:t>
            </a:r>
            <a:endParaRPr lang="en-US" sz="24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dirty="0">
                <a:latin typeface="+mn-lt"/>
                <a:ea typeface="Open Sans"/>
                <a:cs typeface="Open Sans"/>
                <a:sym typeface="Open Sans"/>
              </a:rPr>
              <a:t>Cites relevant and specific evidence from the passage</a:t>
            </a:r>
            <a:endParaRPr lang="en-US"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dirty="0">
                <a:latin typeface="+mn-lt"/>
                <a:ea typeface="Open Sans"/>
                <a:cs typeface="Open Sans"/>
                <a:sym typeface="Open Sans"/>
              </a:rPr>
              <a:t>Development of ideas and organizational structure </a:t>
            </a:r>
            <a:r>
              <a:rPr lang="en-US" sz="2400" dirty="0">
                <a:latin typeface="+mn-lt"/>
                <a:ea typeface="Open Sans"/>
                <a:cs typeface="Open Sans"/>
                <a:sym typeface="Open Sans"/>
              </a:rPr>
              <a:t>(using paragraphs, setting them up as an introduction, 2-3 body paragraphs, and a conclusion, using transitions)</a:t>
            </a:r>
            <a:endParaRPr lang="en-US" sz="24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dirty="0">
                <a:latin typeface="+mn-lt"/>
                <a:ea typeface="Open Sans"/>
                <a:cs typeface="Open Sans"/>
                <a:sym typeface="Open Sans"/>
              </a:rPr>
              <a:t>Clarity and command of standard English conventions </a:t>
            </a:r>
            <a:r>
              <a:rPr lang="en-US" sz="2400" dirty="0">
                <a:latin typeface="+mn-lt"/>
                <a:ea typeface="Open Sans"/>
                <a:cs typeface="Open Sans"/>
                <a:sym typeface="Open Sans"/>
              </a:rPr>
              <a:t>(correct spelling and grammar, varied sentence structure)</a:t>
            </a:r>
            <a:endParaRPr lang="en-US" sz="2400" dirty="0">
              <a:latin typeface="+mn-lt"/>
            </a:endParaRPr>
          </a:p>
          <a:p>
            <a:pPr marL="514350" lvl="0" indent="-514350" algn="l" rtl="0">
              <a:lnSpc>
                <a:spcPct val="90000"/>
              </a:lnSpc>
              <a:spcBef>
                <a:spcPts val="1000"/>
              </a:spcBef>
              <a:spcAft>
                <a:spcPts val="0"/>
              </a:spcAft>
              <a:buClr>
                <a:schemeClr val="dk1"/>
              </a:buClr>
              <a:buSzPct val="100000"/>
              <a:buFont typeface="+mj-lt"/>
              <a:buAutoNum type="alphaUcPeriod"/>
            </a:pPr>
            <a:r>
              <a:rPr lang="en-US" dirty="0">
                <a:latin typeface="+mn-lt"/>
                <a:ea typeface="Open Sans"/>
                <a:cs typeface="Open Sans"/>
                <a:sym typeface="Open Sans"/>
              </a:rPr>
              <a:t>Clear ideas that are logically presented</a:t>
            </a:r>
            <a:endParaRPr lang="en-US" dirty="0">
              <a:latin typeface="+mn-lt"/>
            </a:endParaRPr>
          </a:p>
        </p:txBody>
      </p:sp>
    </p:spTree>
    <p:extLst>
      <p:ext uri="{BB962C8B-B14F-4D97-AF65-F5344CB8AC3E}">
        <p14:creationId xmlns:p14="http://schemas.microsoft.com/office/powerpoint/2010/main" val="305381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indefinite"/>
                                        <p:tgtEl>
                                          <p:spTgt spid="2">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childTnLst>
                                    <p:set>
                                      <p:cBhvr override="childStyle">
                                        <p:cTn id="10" dur="indefinite"/>
                                        <p:tgtEl>
                                          <p:spTgt spid="2">
                                            <p:txEl>
                                              <p:pRg st="3" end="3"/>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childTnLst>
                                    <p:set>
                                      <p:cBhvr override="childStyle">
                                        <p:cTn id="14" dur="indefinite"/>
                                        <p:tgtEl>
                                          <p:spTgt spid="2">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79121-6B12-CC38-CFAC-573FF738AB6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D7CDB86-A4A8-C206-C8F2-E72ABA771B21}"/>
              </a:ext>
              <a:ext uri="{C183D7F6-B498-43B3-948B-1728B52AA6E4}">
                <adec:decorative xmlns:adec="http://schemas.microsoft.com/office/drawing/2017/decorative" val="1"/>
              </a:ext>
            </a:extLst>
          </p:cNvPr>
          <p:cNvSpPr/>
          <p:nvPr/>
        </p:nvSpPr>
        <p:spPr>
          <a:xfrm>
            <a:off x="12357" y="1"/>
            <a:ext cx="4028303" cy="6614550"/>
          </a:xfrm>
          <a:prstGeom prst="rect">
            <a:avLst/>
          </a:prstGeom>
          <a:solidFill>
            <a:srgbClr val="2E6E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F879CBE-9307-E8AC-701D-889500CF4F1E}"/>
              </a:ext>
            </a:extLst>
          </p:cNvPr>
          <p:cNvSpPr>
            <a:spLocks noGrp="1"/>
          </p:cNvSpPr>
          <p:nvPr>
            <p:ph sz="quarter" idx="10"/>
          </p:nvPr>
        </p:nvSpPr>
        <p:spPr>
          <a:xfrm>
            <a:off x="333632" y="370705"/>
            <a:ext cx="6067168" cy="951470"/>
          </a:xfrm>
        </p:spPr>
        <p:txBody>
          <a:bodyPr/>
          <a:lstStyle/>
          <a:p>
            <a:pPr marL="0" indent="0">
              <a:buNone/>
            </a:pPr>
            <a:r>
              <a:rPr lang="en-US" b="1" dirty="0">
                <a:solidFill>
                  <a:schemeClr val="bg1"/>
                </a:solidFill>
                <a:latin typeface="+mj-lt"/>
              </a:rPr>
              <a:t>ELA Lines of Inquiry</a:t>
            </a:r>
          </a:p>
        </p:txBody>
      </p:sp>
      <p:sp>
        <p:nvSpPr>
          <p:cNvPr id="4" name="Content Placeholder 1">
            <a:extLst>
              <a:ext uri="{FF2B5EF4-FFF2-40B4-BE49-F238E27FC236}">
                <a16:creationId xmlns:a16="http://schemas.microsoft.com/office/drawing/2014/main" id="{E98DD6C1-A001-6A4F-2AF1-1EC87CEA8137}"/>
              </a:ext>
            </a:extLst>
          </p:cNvPr>
          <p:cNvSpPr txBox="1">
            <a:spLocks noGrp="1"/>
          </p:cNvSpPr>
          <p:nvPr>
            <p:ph type="title" idx="4294967295"/>
          </p:nvPr>
        </p:nvSpPr>
        <p:spPr>
          <a:xfrm>
            <a:off x="4452549" y="1869991"/>
            <a:ext cx="6989807" cy="9514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72525"/>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72525"/>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72525"/>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72525"/>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72525"/>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Extended Response</a:t>
            </a:r>
            <a:br>
              <a:rPr kumimoji="0" lang="en-US" sz="36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Lesson 1, Part 2</a:t>
            </a:r>
            <a:b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b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r>
              <a:rPr kumimoji="0" lang="en-US" sz="48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GED</a:t>
            </a:r>
            <a:r>
              <a:rPr kumimoji="0" lang="en-US" sz="4800" b="1" i="0" u="none" strike="noStrike" kern="1200" cap="none" spc="0" normalizeH="0" baseline="30000" noProof="0" dirty="0">
                <a:ln>
                  <a:noFill/>
                </a:ln>
                <a:solidFill>
                  <a:srgbClr val="27346F"/>
                </a:solidFill>
                <a:effectLst/>
                <a:uLnTx/>
                <a:uFillTx/>
                <a:latin typeface="+mj-lt"/>
                <a:ea typeface="+mn-ea"/>
                <a:cs typeface="Arial" panose="020B0604020202020204" pitchFamily="34" charset="0"/>
                <a:sym typeface="Arial"/>
              </a:rPr>
              <a:t>®</a:t>
            </a:r>
            <a:r>
              <a:rPr kumimoji="0" lang="en-US" sz="48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 Exam</a:t>
            </a:r>
            <a:endParaRPr kumimoji="0" lang="en-US" sz="36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endParaRPr>
          </a:p>
        </p:txBody>
      </p:sp>
    </p:spTree>
    <p:extLst>
      <p:ext uri="{BB962C8B-B14F-4D97-AF65-F5344CB8AC3E}">
        <p14:creationId xmlns:p14="http://schemas.microsoft.com/office/powerpoint/2010/main" val="470693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0EC2D-A72C-6108-BE00-8C94BCD499E6}"/>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C00085CF-7953-80EC-E405-19ACCDC1FDAE}"/>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Using a Four-Step Process to Complete the Essay</a:t>
            </a:r>
          </a:p>
        </p:txBody>
      </p:sp>
      <p:sp>
        <p:nvSpPr>
          <p:cNvPr id="5" name="Rectangle 4">
            <a:extLst>
              <a:ext uri="{FF2B5EF4-FFF2-40B4-BE49-F238E27FC236}">
                <a16:creationId xmlns:a16="http://schemas.microsoft.com/office/drawing/2014/main" id="{FBE9C596-3A75-C40B-A3F2-6374BC0279FA}"/>
              </a:ext>
            </a:extLst>
          </p:cNvPr>
          <p:cNvSpPr/>
          <p:nvPr/>
        </p:nvSpPr>
        <p:spPr>
          <a:xfrm>
            <a:off x="432000" y="1919112"/>
            <a:ext cx="2684444" cy="1648178"/>
          </a:xfrm>
          <a:prstGeom prst="rect">
            <a:avLst/>
          </a:prstGeom>
          <a:solidFill>
            <a:srgbClr val="27346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Reading</a:t>
            </a:r>
          </a:p>
        </p:txBody>
      </p:sp>
      <p:sp>
        <p:nvSpPr>
          <p:cNvPr id="6" name="Rectangle 5">
            <a:extLst>
              <a:ext uri="{FF2B5EF4-FFF2-40B4-BE49-F238E27FC236}">
                <a16:creationId xmlns:a16="http://schemas.microsoft.com/office/drawing/2014/main" id="{E2057738-573F-1EB1-EB3A-1459A0FACEF7}"/>
              </a:ext>
            </a:extLst>
          </p:cNvPr>
          <p:cNvSpPr/>
          <p:nvPr/>
        </p:nvSpPr>
        <p:spPr>
          <a:xfrm>
            <a:off x="3301845" y="1919112"/>
            <a:ext cx="2684444" cy="1648178"/>
          </a:xfrm>
          <a:prstGeom prst="rect">
            <a:avLst/>
          </a:prstGeom>
          <a:solidFill>
            <a:srgbClr val="27346F"/>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200" b="1" dirty="0">
                <a:solidFill>
                  <a:schemeClr val="bg1"/>
                </a:solidFill>
              </a:rPr>
              <a:t>Organize Evidence</a:t>
            </a:r>
          </a:p>
        </p:txBody>
      </p:sp>
      <p:sp>
        <p:nvSpPr>
          <p:cNvPr id="7" name="Rectangle 6">
            <a:extLst>
              <a:ext uri="{FF2B5EF4-FFF2-40B4-BE49-F238E27FC236}">
                <a16:creationId xmlns:a16="http://schemas.microsoft.com/office/drawing/2014/main" id="{2DE5FD39-9701-F940-8609-DE633ED6DC9B}"/>
              </a:ext>
            </a:extLst>
          </p:cNvPr>
          <p:cNvSpPr/>
          <p:nvPr/>
        </p:nvSpPr>
        <p:spPr>
          <a:xfrm>
            <a:off x="6171690" y="1919112"/>
            <a:ext cx="2684444" cy="1648178"/>
          </a:xfrm>
          <a:prstGeom prst="rect">
            <a:avLst/>
          </a:prstGeom>
          <a:solidFill>
            <a:srgbClr val="27346F"/>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bg1"/>
                </a:solidFill>
              </a:rPr>
              <a:t>Writing</a:t>
            </a:r>
          </a:p>
        </p:txBody>
      </p:sp>
      <p:sp>
        <p:nvSpPr>
          <p:cNvPr id="8" name="Rectangle 7">
            <a:extLst>
              <a:ext uri="{FF2B5EF4-FFF2-40B4-BE49-F238E27FC236}">
                <a16:creationId xmlns:a16="http://schemas.microsoft.com/office/drawing/2014/main" id="{4B590D5C-B3B9-AF8D-CF19-C92F4B93397E}"/>
              </a:ext>
            </a:extLst>
          </p:cNvPr>
          <p:cNvSpPr/>
          <p:nvPr/>
        </p:nvSpPr>
        <p:spPr>
          <a:xfrm>
            <a:off x="9041535" y="1919112"/>
            <a:ext cx="2684444" cy="1648178"/>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bg1"/>
                </a:solidFill>
              </a:rPr>
              <a:t>Proofreading &amp; Editing</a:t>
            </a:r>
          </a:p>
        </p:txBody>
      </p:sp>
      <p:cxnSp>
        <p:nvCxnSpPr>
          <p:cNvPr id="13" name="Straight Arrow Connector 12" descr="Arrow">
            <a:extLst>
              <a:ext uri="{FF2B5EF4-FFF2-40B4-BE49-F238E27FC236}">
                <a16:creationId xmlns:a16="http://schemas.microsoft.com/office/drawing/2014/main" id="{CE5A7CEB-D0BE-0A8F-23D1-35BE2814E0AA}"/>
              </a:ext>
            </a:extLst>
          </p:cNvPr>
          <p:cNvCxnSpPr>
            <a:cxnSpLocks/>
          </p:cNvCxnSpPr>
          <p:nvPr/>
        </p:nvCxnSpPr>
        <p:spPr>
          <a:xfrm>
            <a:off x="1433689" y="4933245"/>
            <a:ext cx="9268178" cy="0"/>
          </a:xfrm>
          <a:prstGeom prst="straightConnector1">
            <a:avLst/>
          </a:prstGeom>
          <a:ln w="3556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114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22153-BB92-1A29-5764-AE9635DFA68A}"/>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E5780816-87F2-D867-A389-E08DA45A90A2}"/>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Step 1: Closely Read the Prompt and Passage(s)</a:t>
            </a:r>
          </a:p>
        </p:txBody>
      </p:sp>
      <p:sp>
        <p:nvSpPr>
          <p:cNvPr id="5" name="Rectangle 4">
            <a:extLst>
              <a:ext uri="{FF2B5EF4-FFF2-40B4-BE49-F238E27FC236}">
                <a16:creationId xmlns:a16="http://schemas.microsoft.com/office/drawing/2014/main" id="{2141D20A-769A-17E6-8310-7377CF30A936}"/>
              </a:ext>
            </a:extLst>
          </p:cNvPr>
          <p:cNvSpPr/>
          <p:nvPr/>
        </p:nvSpPr>
        <p:spPr>
          <a:xfrm>
            <a:off x="432000" y="1919112"/>
            <a:ext cx="2684444" cy="1648178"/>
          </a:xfrm>
          <a:prstGeom prst="rect">
            <a:avLst/>
          </a:prstGeom>
          <a:solidFill>
            <a:srgbClr val="27346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Reading</a:t>
            </a:r>
          </a:p>
        </p:txBody>
      </p:sp>
      <p:sp>
        <p:nvSpPr>
          <p:cNvPr id="6" name="Rectangle 5">
            <a:extLst>
              <a:ext uri="{FF2B5EF4-FFF2-40B4-BE49-F238E27FC236}">
                <a16:creationId xmlns:a16="http://schemas.microsoft.com/office/drawing/2014/main" id="{D5437D88-12F4-A53B-8803-3AEAF3438E8C}"/>
              </a:ext>
            </a:extLst>
          </p:cNvPr>
          <p:cNvSpPr/>
          <p:nvPr/>
        </p:nvSpPr>
        <p:spPr>
          <a:xfrm>
            <a:off x="3301845" y="1919112"/>
            <a:ext cx="2684444" cy="1648178"/>
          </a:xfrm>
          <a:prstGeom prst="rect">
            <a:avLst/>
          </a:prstGeom>
          <a:solidFill>
            <a:srgbClr val="27346F">
              <a:alpha val="50000"/>
            </a:srgb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200" b="1" dirty="0">
                <a:solidFill>
                  <a:schemeClr val="bg1"/>
                </a:solidFill>
              </a:rPr>
              <a:t>Organize Evidence</a:t>
            </a:r>
          </a:p>
        </p:txBody>
      </p:sp>
      <p:sp>
        <p:nvSpPr>
          <p:cNvPr id="7" name="Rectangle 6">
            <a:extLst>
              <a:ext uri="{FF2B5EF4-FFF2-40B4-BE49-F238E27FC236}">
                <a16:creationId xmlns:a16="http://schemas.microsoft.com/office/drawing/2014/main" id="{9D348E18-3FAC-7516-0B70-B898DF0DF042}"/>
              </a:ext>
            </a:extLst>
          </p:cNvPr>
          <p:cNvSpPr/>
          <p:nvPr/>
        </p:nvSpPr>
        <p:spPr>
          <a:xfrm>
            <a:off x="6171690" y="1919112"/>
            <a:ext cx="2684444" cy="1648178"/>
          </a:xfrm>
          <a:prstGeom prst="rect">
            <a:avLst/>
          </a:prstGeom>
          <a:solidFill>
            <a:srgbClr val="27346F">
              <a:alpha val="50000"/>
            </a:srgb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bg1"/>
                </a:solidFill>
              </a:rPr>
              <a:t>Writing</a:t>
            </a:r>
          </a:p>
        </p:txBody>
      </p:sp>
      <p:sp>
        <p:nvSpPr>
          <p:cNvPr id="8" name="Rectangle 7">
            <a:extLst>
              <a:ext uri="{FF2B5EF4-FFF2-40B4-BE49-F238E27FC236}">
                <a16:creationId xmlns:a16="http://schemas.microsoft.com/office/drawing/2014/main" id="{716B9BDF-DC9E-8C77-2374-0A79D1862474}"/>
              </a:ext>
            </a:extLst>
          </p:cNvPr>
          <p:cNvSpPr/>
          <p:nvPr/>
        </p:nvSpPr>
        <p:spPr>
          <a:xfrm>
            <a:off x="9041535" y="1919112"/>
            <a:ext cx="2684444" cy="1648178"/>
          </a:xfrm>
          <a:prstGeom prst="rect">
            <a:avLst/>
          </a:prstGeom>
          <a:solidFill>
            <a:srgbClr val="27346F">
              <a:alpha val="50000"/>
            </a:srgb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bg1"/>
                </a:solidFill>
              </a:rPr>
              <a:t>Proofreading &amp; Editing</a:t>
            </a:r>
          </a:p>
        </p:txBody>
      </p:sp>
      <p:cxnSp>
        <p:nvCxnSpPr>
          <p:cNvPr id="13" name="Straight Arrow Connector 12" descr="Arrow">
            <a:extLst>
              <a:ext uri="{FF2B5EF4-FFF2-40B4-BE49-F238E27FC236}">
                <a16:creationId xmlns:a16="http://schemas.microsoft.com/office/drawing/2014/main" id="{683E7C15-207D-938D-1CAE-5461994454F2}"/>
              </a:ext>
            </a:extLst>
          </p:cNvPr>
          <p:cNvCxnSpPr>
            <a:cxnSpLocks/>
          </p:cNvCxnSpPr>
          <p:nvPr/>
        </p:nvCxnSpPr>
        <p:spPr>
          <a:xfrm>
            <a:off x="1433689" y="4933245"/>
            <a:ext cx="9268178" cy="0"/>
          </a:xfrm>
          <a:prstGeom prst="straightConnector1">
            <a:avLst/>
          </a:prstGeom>
          <a:ln w="3556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627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BB5F9-CF4A-8DB9-C9E9-C3DA2BFCDC9E}"/>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7F7D368C-DB70-0112-A655-AF92CD22CAFF}"/>
              </a:ext>
            </a:extLst>
          </p:cNvPr>
          <p:cNvSpPr txBox="1">
            <a:spLocks noGrp="1"/>
          </p:cNvSpPr>
          <p:nvPr>
            <p:ph type="title" idx="4294967295"/>
          </p:nvPr>
        </p:nvSpPr>
        <p:spPr>
          <a:xfrm>
            <a:off x="432000" y="869244"/>
            <a:ext cx="11340000" cy="265565"/>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Step 1: Closely Read the Title, Writing Prompt, and Passage(s)</a:t>
            </a:r>
          </a:p>
        </p:txBody>
      </p:sp>
      <p:sp>
        <p:nvSpPr>
          <p:cNvPr id="4" name="TextBox 3">
            <a:extLst>
              <a:ext uri="{FF2B5EF4-FFF2-40B4-BE49-F238E27FC236}">
                <a16:creationId xmlns:a16="http://schemas.microsoft.com/office/drawing/2014/main" id="{63B36BA9-79FB-E66D-F535-F45DA8C59583}"/>
              </a:ext>
            </a:extLst>
          </p:cNvPr>
          <p:cNvSpPr txBox="1"/>
          <p:nvPr/>
        </p:nvSpPr>
        <p:spPr>
          <a:xfrm>
            <a:off x="420000" y="1691517"/>
            <a:ext cx="11352000" cy="2195473"/>
          </a:xfrm>
          <a:prstGeom prst="rect">
            <a:avLst/>
          </a:prstGeom>
          <a:noFill/>
        </p:spPr>
        <p:txBody>
          <a:bodyPr wrap="square">
            <a:spAutoFit/>
          </a:bodyPr>
          <a:lstStyle/>
          <a:p>
            <a:pPr marL="457200" indent="-457200" rtl="0" fontAlgn="base">
              <a:buFont typeface="Arial" panose="020B0604020202020204" pitchFamily="34" charset="0"/>
              <a:buChar char="•"/>
            </a:pPr>
            <a:r>
              <a:rPr lang="en-US" sz="2400" b="0" i="0" u="none" strike="noStrike" dirty="0">
                <a:solidFill>
                  <a:srgbClr val="000000"/>
                </a:solidFill>
                <a:effectLst/>
                <a:latin typeface="+mn-lt"/>
              </a:rPr>
              <a:t>An argument will be presented in one or two passages.</a:t>
            </a:r>
          </a:p>
          <a:p>
            <a:pPr marL="457200" indent="-457200" rtl="0" fontAlgn="base">
              <a:spcBef>
                <a:spcPts val="1000"/>
              </a:spcBef>
              <a:buFont typeface="Arial" panose="020B0604020202020204" pitchFamily="34" charset="0"/>
              <a:buChar char="•"/>
            </a:pPr>
            <a:r>
              <a:rPr lang="en-US" sz="2400" b="0" i="0" u="none" strike="noStrike" dirty="0">
                <a:solidFill>
                  <a:srgbClr val="000000"/>
                </a:solidFill>
                <a:effectLst/>
                <a:latin typeface="+mn-lt"/>
              </a:rPr>
              <a:t>Read the title of the passage to give you an idea of what it is about. Read both titles if there are two passages.</a:t>
            </a:r>
          </a:p>
          <a:p>
            <a:pPr marL="457200" indent="-457200" rtl="0" fontAlgn="base">
              <a:spcBef>
                <a:spcPts val="1000"/>
              </a:spcBef>
              <a:buFont typeface="Arial" panose="020B0604020202020204" pitchFamily="34" charset="0"/>
              <a:buChar char="•"/>
            </a:pPr>
            <a:r>
              <a:rPr lang="en-US" sz="2400" b="0" i="0" u="none" strike="noStrike" dirty="0">
                <a:solidFill>
                  <a:srgbClr val="000000"/>
                </a:solidFill>
                <a:effectLst/>
                <a:latin typeface="+mn-lt"/>
              </a:rPr>
              <a:t>We do not know the topic of the argument, but we do know that this will be a part of the writing prompt.</a:t>
            </a:r>
          </a:p>
        </p:txBody>
      </p:sp>
      <p:sp>
        <p:nvSpPr>
          <p:cNvPr id="9" name="Rectangle 8">
            <a:extLst>
              <a:ext uri="{FF2B5EF4-FFF2-40B4-BE49-F238E27FC236}">
                <a16:creationId xmlns:a16="http://schemas.microsoft.com/office/drawing/2014/main" id="{53C620E0-0A48-95D9-2F7D-97B7F2BEDCB4}"/>
              </a:ext>
            </a:extLst>
          </p:cNvPr>
          <p:cNvSpPr/>
          <p:nvPr/>
        </p:nvSpPr>
        <p:spPr>
          <a:xfrm>
            <a:off x="432000" y="4018845"/>
            <a:ext cx="11340000" cy="2195473"/>
          </a:xfrm>
          <a:prstGeom prst="rect">
            <a:avLst/>
          </a:prstGeom>
          <a:solidFill>
            <a:srgbClr val="27346F"/>
          </a:solidFill>
          <a:ln/>
        </p:spPr>
        <p:style>
          <a:lnRef idx="2">
            <a:schemeClr val="accent2">
              <a:shade val="15000"/>
            </a:schemeClr>
          </a:lnRef>
          <a:fillRef idx="1">
            <a:schemeClr val="accent2"/>
          </a:fillRef>
          <a:effectRef idx="0">
            <a:schemeClr val="accent2"/>
          </a:effectRef>
          <a:fontRef idx="minor">
            <a:schemeClr val="lt1"/>
          </a:fontRef>
        </p:style>
        <p:txBody>
          <a:bodyPr lIns="182880" tIns="182880" rIns="182880" bIns="182880" rtlCol="0" anchor="ctr"/>
          <a:lstStyle/>
          <a:p>
            <a:r>
              <a:rPr lang="en-US" sz="2400" dirty="0">
                <a:solidFill>
                  <a:schemeClr val="bg1"/>
                </a:solidFill>
              </a:rPr>
              <a:t>Analyze the arguments presented in the two articles. In your response, </a:t>
            </a:r>
            <a:r>
              <a:rPr lang="en-US" sz="2400" b="1" dirty="0">
                <a:solidFill>
                  <a:schemeClr val="bg1"/>
                </a:solidFill>
              </a:rPr>
              <a:t>develop an argument in which you explain how one position is better supported than the other. Incorporate relevant and specific evidence from both sources</a:t>
            </a:r>
            <a:r>
              <a:rPr lang="en-US" sz="2400" dirty="0">
                <a:solidFill>
                  <a:schemeClr val="bg1"/>
                </a:solidFill>
              </a:rPr>
              <a:t> to support your argument. Remember, the better-argued position is not necessarily the position with which you agree. This task should take approximately 45 minutes to complete.</a:t>
            </a:r>
          </a:p>
        </p:txBody>
      </p:sp>
    </p:spTree>
    <p:extLst>
      <p:ext uri="{BB962C8B-B14F-4D97-AF65-F5344CB8AC3E}">
        <p14:creationId xmlns:p14="http://schemas.microsoft.com/office/powerpoint/2010/main" val="3755867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870CF-5152-AEB9-C5B2-3F44C68084B4}"/>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53711ACB-B382-782A-615E-18E87EA5D4AB}"/>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Read and Analyze the Writing Prompt</a:t>
            </a:r>
          </a:p>
        </p:txBody>
      </p:sp>
      <p:sp>
        <p:nvSpPr>
          <p:cNvPr id="4" name="TextBox 3">
            <a:extLst>
              <a:ext uri="{FF2B5EF4-FFF2-40B4-BE49-F238E27FC236}">
                <a16:creationId xmlns:a16="http://schemas.microsoft.com/office/drawing/2014/main" id="{7C5DAD19-45E8-7FAD-A7C2-953E9E7F02DE}"/>
              </a:ext>
            </a:extLst>
          </p:cNvPr>
          <p:cNvSpPr txBox="1"/>
          <p:nvPr/>
        </p:nvSpPr>
        <p:spPr>
          <a:xfrm>
            <a:off x="431999" y="1524039"/>
            <a:ext cx="11339999" cy="5719514"/>
          </a:xfrm>
          <a:prstGeom prst="rect">
            <a:avLst/>
          </a:prstGeom>
          <a:noFill/>
        </p:spPr>
        <p:txBody>
          <a:bodyPr wrap="square">
            <a:spAutoFit/>
          </a:bodyPr>
          <a:lstStyle/>
          <a:p>
            <a:pPr rtl="0"/>
            <a:r>
              <a:rPr lang="en-US" sz="3200" b="1" i="0" u="none" strike="noStrike" dirty="0">
                <a:solidFill>
                  <a:srgbClr val="000000"/>
                </a:solidFill>
                <a:effectLst/>
                <a:latin typeface="+mn-lt"/>
              </a:rPr>
              <a:t>Question: What does the prompt ask us to do?</a:t>
            </a:r>
            <a:endParaRPr lang="en-US" sz="3200" b="0" dirty="0">
              <a:effectLst/>
              <a:latin typeface="+mn-lt"/>
            </a:endParaRPr>
          </a:p>
          <a:p>
            <a:pPr marL="457200" indent="-457200" rtl="0" fontAlgn="base">
              <a:spcBef>
                <a:spcPts val="1000"/>
              </a:spcBef>
              <a:buFont typeface="Arial" panose="020B0604020202020204" pitchFamily="34" charset="0"/>
              <a:buChar char="•"/>
            </a:pPr>
            <a:r>
              <a:rPr lang="en-US" sz="2800" b="0" i="0" u="none" strike="noStrike" dirty="0">
                <a:solidFill>
                  <a:srgbClr val="000000"/>
                </a:solidFill>
                <a:effectLst/>
                <a:latin typeface="+mn-lt"/>
              </a:rPr>
              <a:t>As you read, identify the verbs (action) in the prompt and what the verbs ask us to do.</a:t>
            </a:r>
          </a:p>
          <a:p>
            <a:pPr rtl="0">
              <a:spcBef>
                <a:spcPts val="1000"/>
              </a:spcBef>
            </a:pPr>
            <a:r>
              <a:rPr lang="en-US" sz="3200" b="1" i="0" u="none" strike="noStrike" dirty="0">
                <a:solidFill>
                  <a:srgbClr val="000000"/>
                </a:solidFill>
                <a:effectLst/>
                <a:latin typeface="+mn-lt"/>
              </a:rPr>
              <a:t>Directions: Read the writing prompt.</a:t>
            </a:r>
            <a:endParaRPr lang="en-US" sz="3200" b="0" dirty="0">
              <a:effectLst/>
              <a:latin typeface="+mn-lt"/>
            </a:endParaRPr>
          </a:p>
          <a:p>
            <a:pPr marL="457200" indent="-457200" rtl="0" fontAlgn="base">
              <a:spcBef>
                <a:spcPts val="1000"/>
              </a:spcBef>
              <a:buFont typeface="Arial" panose="020B0604020202020204" pitchFamily="34" charset="0"/>
              <a:buChar char="•"/>
            </a:pPr>
            <a:r>
              <a:rPr lang="en-US" sz="2800" b="0" i="0" u="none" strike="noStrike" dirty="0">
                <a:solidFill>
                  <a:srgbClr val="000000"/>
                </a:solidFill>
                <a:effectLst/>
                <a:latin typeface="+mn-lt"/>
              </a:rPr>
              <a:t>First, read it to yourself</a:t>
            </a:r>
          </a:p>
          <a:p>
            <a:pPr marL="457200" indent="-457200" rtl="0" fontAlgn="base">
              <a:spcBef>
                <a:spcPts val="1000"/>
              </a:spcBef>
              <a:buFont typeface="Arial" panose="020B0604020202020204" pitchFamily="34" charset="0"/>
              <a:buChar char="•"/>
            </a:pPr>
            <a:r>
              <a:rPr lang="en-US" sz="2800" b="0" i="0" u="none" strike="noStrike" dirty="0">
                <a:solidFill>
                  <a:srgbClr val="000000"/>
                </a:solidFill>
                <a:effectLst/>
                <a:latin typeface="+mn-lt"/>
              </a:rPr>
              <a:t>Then, we will read it together.</a:t>
            </a:r>
          </a:p>
          <a:p>
            <a:pPr rtl="0">
              <a:spcBef>
                <a:spcPts val="1000"/>
              </a:spcBef>
            </a:pPr>
            <a:r>
              <a:rPr lang="en-US" sz="2800" b="0" i="0" u="none" strike="noStrike" dirty="0">
                <a:solidFill>
                  <a:srgbClr val="000000"/>
                </a:solidFill>
                <a:effectLst/>
                <a:latin typeface="+mn-lt"/>
              </a:rPr>
              <a:t>The goal is to be able to unpack the prompt prior to reading the passage. This will let you know what you will need to write about and help you comprehend the passage by telling you what it is about.</a:t>
            </a:r>
            <a:endParaRPr lang="en-US" sz="2800" b="0" dirty="0">
              <a:effectLst/>
              <a:latin typeface="+mn-lt"/>
            </a:endParaRPr>
          </a:p>
          <a:p>
            <a:br>
              <a:rPr lang="en-US" sz="3200" dirty="0">
                <a:latin typeface="+mn-lt"/>
              </a:rPr>
            </a:br>
            <a:endParaRPr lang="en-US" sz="3200" dirty="0">
              <a:latin typeface="+mn-lt"/>
            </a:endParaRPr>
          </a:p>
        </p:txBody>
      </p:sp>
    </p:spTree>
    <p:extLst>
      <p:ext uri="{BB962C8B-B14F-4D97-AF65-F5344CB8AC3E}">
        <p14:creationId xmlns:p14="http://schemas.microsoft.com/office/powerpoint/2010/main" val="317408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4193C-2262-D0B7-A201-87D83DCA777E}"/>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2D328CF7-A21C-9902-7141-37D3B2554443}"/>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Unpacking the Prompt</a:t>
            </a:r>
          </a:p>
        </p:txBody>
      </p:sp>
      <p:sp>
        <p:nvSpPr>
          <p:cNvPr id="4" name="TextBox 3">
            <a:extLst>
              <a:ext uri="{FF2B5EF4-FFF2-40B4-BE49-F238E27FC236}">
                <a16:creationId xmlns:a16="http://schemas.microsoft.com/office/drawing/2014/main" id="{FB2FF04D-F23B-5D41-1FCE-4066C2F7186C}"/>
              </a:ext>
            </a:extLst>
          </p:cNvPr>
          <p:cNvSpPr txBox="1"/>
          <p:nvPr/>
        </p:nvSpPr>
        <p:spPr>
          <a:xfrm>
            <a:off x="431999" y="1524039"/>
            <a:ext cx="6013957" cy="4780796"/>
          </a:xfrm>
          <a:prstGeom prst="rect">
            <a:avLst/>
          </a:prstGeom>
          <a:noFill/>
        </p:spPr>
        <p:txBody>
          <a:bodyPr wrap="square">
            <a:spAutoFit/>
          </a:bodyPr>
          <a:lstStyle/>
          <a:p>
            <a:pPr rtl="0">
              <a:spcBef>
                <a:spcPts val="1000"/>
              </a:spcBef>
            </a:pPr>
            <a:r>
              <a:rPr lang="en-US" sz="2400" b="0" i="0" u="none" strike="noStrike" dirty="0">
                <a:solidFill>
                  <a:srgbClr val="000000"/>
                </a:solidFill>
                <a:effectLst/>
                <a:latin typeface="+mn-lt"/>
              </a:rPr>
              <a:t>Analyze the arguments presented.</a:t>
            </a:r>
          </a:p>
          <a:p>
            <a:pPr rtl="0">
              <a:spcBef>
                <a:spcPts val="1000"/>
              </a:spcBef>
            </a:pPr>
            <a:r>
              <a:rPr lang="en-US" sz="2400" b="0" dirty="0">
                <a:effectLst/>
                <a:latin typeface="+mn-lt"/>
              </a:rPr>
              <a:t>In your response, develop an argument in which you explain how one position is better supported than the other. Incorporate relevant and specific evidence from both sources to support your argument.</a:t>
            </a:r>
          </a:p>
          <a:p>
            <a:pPr rtl="0">
              <a:spcBef>
                <a:spcPts val="1000"/>
              </a:spcBef>
            </a:pPr>
            <a:r>
              <a:rPr lang="en-US" sz="2400" dirty="0">
                <a:latin typeface="+mn-lt"/>
              </a:rPr>
              <a:t>Remember, the better-argued position is not necessarily the position with which you agree. This task should take approximately 45 minutes to complete. Your response should contain 4-7 paragraphs of 3-7 sentences each, about 300-500 words.</a:t>
            </a:r>
          </a:p>
        </p:txBody>
      </p:sp>
      <p:graphicFrame>
        <p:nvGraphicFramePr>
          <p:cNvPr id="2" name="Table 1">
            <a:extLst>
              <a:ext uri="{FF2B5EF4-FFF2-40B4-BE49-F238E27FC236}">
                <a16:creationId xmlns:a16="http://schemas.microsoft.com/office/drawing/2014/main" id="{314D7D46-4348-7BBB-6502-4C23841A03FE}"/>
              </a:ext>
            </a:extLst>
          </p:cNvPr>
          <p:cNvGraphicFramePr>
            <a:graphicFrameLocks noGrp="1"/>
          </p:cNvGraphicFramePr>
          <p:nvPr>
            <p:extLst>
              <p:ext uri="{D42A27DB-BD31-4B8C-83A1-F6EECF244321}">
                <p14:modId xmlns:p14="http://schemas.microsoft.com/office/powerpoint/2010/main" val="2162803626"/>
              </p:ext>
            </p:extLst>
          </p:nvPr>
        </p:nvGraphicFramePr>
        <p:xfrm>
          <a:off x="7100711" y="1625640"/>
          <a:ext cx="4717676" cy="4635178"/>
        </p:xfrm>
        <a:graphic>
          <a:graphicData uri="http://schemas.openxmlformats.org/drawingml/2006/table">
            <a:tbl>
              <a:tblPr firstRow="1"/>
              <a:tblGrid>
                <a:gridCol w="1767666">
                  <a:extLst>
                    <a:ext uri="{9D8B030D-6E8A-4147-A177-3AD203B41FA5}">
                      <a16:colId xmlns:a16="http://schemas.microsoft.com/office/drawing/2014/main" val="535541738"/>
                    </a:ext>
                  </a:extLst>
                </a:gridCol>
                <a:gridCol w="2950010">
                  <a:extLst>
                    <a:ext uri="{9D8B030D-6E8A-4147-A177-3AD203B41FA5}">
                      <a16:colId xmlns:a16="http://schemas.microsoft.com/office/drawing/2014/main" val="1496158368"/>
                    </a:ext>
                  </a:extLst>
                </a:gridCol>
              </a:tblGrid>
              <a:tr h="437670">
                <a:tc>
                  <a:txBody>
                    <a:bodyPr/>
                    <a:lstStyle/>
                    <a:p>
                      <a:pPr algn="ctr" rtl="0" fontAlgn="t"/>
                      <a:r>
                        <a:rPr lang="en-US" sz="2800" b="1" dirty="0">
                          <a:solidFill>
                            <a:schemeClr val="bg1"/>
                          </a:solidFill>
                          <a:effectLst/>
                          <a:latin typeface="+mn-lt"/>
                        </a:rPr>
                        <a:t>Do</a:t>
                      </a:r>
                    </a:p>
                  </a:txBody>
                  <a:tcPr marL="76200" marR="76200" marT="38100" marB="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27346F"/>
                    </a:solidFill>
                  </a:tcPr>
                </a:tc>
                <a:tc>
                  <a:txBody>
                    <a:bodyPr/>
                    <a:lstStyle/>
                    <a:p>
                      <a:pPr algn="ctr" rtl="0" fontAlgn="t"/>
                      <a:r>
                        <a:rPr lang="en-US" sz="2800" b="1" dirty="0">
                          <a:solidFill>
                            <a:schemeClr val="bg1"/>
                          </a:solidFill>
                          <a:effectLst/>
                          <a:latin typeface="+mn-lt"/>
                        </a:rPr>
                        <a:t>What</a:t>
                      </a:r>
                    </a:p>
                  </a:txBody>
                  <a:tcPr marL="76200" marR="76200" marT="38100" marB="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27346F"/>
                    </a:solidFill>
                  </a:tcPr>
                </a:tc>
                <a:extLst>
                  <a:ext uri="{0D108BD9-81ED-4DB2-BD59-A6C34878D82A}">
                    <a16:rowId xmlns:a16="http://schemas.microsoft.com/office/drawing/2014/main" val="3198936269"/>
                  </a:ext>
                </a:extLst>
              </a:tr>
              <a:tr h="840418">
                <a:tc>
                  <a:txBody>
                    <a:bodyPr/>
                    <a:lstStyle/>
                    <a:p>
                      <a:pPr rtl="0" fontAlgn="t"/>
                      <a:r>
                        <a:rPr lang="en-US" sz="2400" b="0" i="0" u="none" strike="noStrike" dirty="0">
                          <a:solidFill>
                            <a:srgbClr val="000000"/>
                          </a:solidFill>
                          <a:effectLst/>
                          <a:latin typeface="+mn-lt"/>
                        </a:rPr>
                        <a:t>Analyze</a:t>
                      </a:r>
                      <a:endParaRPr lang="en-US" sz="2400" dirty="0">
                        <a:effectLst/>
                        <a:latin typeface="+mn-lt"/>
                      </a:endParaRPr>
                    </a:p>
                  </a:txBody>
                  <a:tcPr marL="182880" marR="182880" marT="38100" marB="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2E6EB7">
                        <a:alpha val="60000"/>
                      </a:srgbClr>
                    </a:solidFill>
                  </a:tcPr>
                </a:tc>
                <a:tc>
                  <a:txBody>
                    <a:bodyPr/>
                    <a:lstStyle/>
                    <a:p>
                      <a:pPr rtl="0" fontAlgn="t"/>
                      <a:r>
                        <a:rPr lang="en-US" sz="2400" b="0" i="0" u="none" strike="noStrike" dirty="0">
                          <a:solidFill>
                            <a:srgbClr val="000000"/>
                          </a:solidFill>
                          <a:effectLst/>
                          <a:latin typeface="+mn-lt"/>
                        </a:rPr>
                        <a:t>Arguments presented in texts</a:t>
                      </a:r>
                      <a:endParaRPr lang="en-US" sz="2400" dirty="0">
                        <a:effectLst/>
                        <a:latin typeface="+mn-lt"/>
                      </a:endParaRPr>
                    </a:p>
                  </a:txBody>
                  <a:tcPr marL="182880" marR="182880" marT="38100" marB="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2E6EB7">
                        <a:alpha val="60000"/>
                      </a:srgbClr>
                    </a:solidFill>
                  </a:tcPr>
                </a:tc>
                <a:extLst>
                  <a:ext uri="{0D108BD9-81ED-4DB2-BD59-A6C34878D82A}">
                    <a16:rowId xmlns:a16="http://schemas.microsoft.com/office/drawing/2014/main" val="328098156"/>
                  </a:ext>
                </a:extLst>
              </a:tr>
              <a:tr h="543315">
                <a:tc>
                  <a:txBody>
                    <a:bodyPr/>
                    <a:lstStyle/>
                    <a:p>
                      <a:pPr rtl="0" fontAlgn="t"/>
                      <a:r>
                        <a:rPr lang="en-US" sz="2400" b="0" i="0" u="none" strike="noStrike" dirty="0">
                          <a:solidFill>
                            <a:srgbClr val="000000"/>
                          </a:solidFill>
                          <a:effectLst/>
                          <a:latin typeface="+mn-lt"/>
                        </a:rPr>
                        <a:t>Develop</a:t>
                      </a:r>
                      <a:endParaRPr lang="en-US" sz="2400" dirty="0">
                        <a:effectLst/>
                        <a:latin typeface="+mn-lt"/>
                      </a:endParaRPr>
                    </a:p>
                  </a:txBody>
                  <a:tcPr marT="91440" marB="914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2E6EB7">
                        <a:alpha val="40000"/>
                      </a:srgbClr>
                    </a:solidFill>
                  </a:tcPr>
                </a:tc>
                <a:tc>
                  <a:txBody>
                    <a:bodyPr/>
                    <a:lstStyle/>
                    <a:p>
                      <a:pPr rtl="0" fontAlgn="t"/>
                      <a:r>
                        <a:rPr lang="en-US" sz="2400" b="0" i="0" u="none" strike="noStrike" dirty="0">
                          <a:solidFill>
                            <a:srgbClr val="000000"/>
                          </a:solidFill>
                          <a:effectLst/>
                          <a:latin typeface="+mn-lt"/>
                        </a:rPr>
                        <a:t>Argument</a:t>
                      </a:r>
                      <a:endParaRPr lang="en-US" sz="2400" dirty="0">
                        <a:effectLst/>
                        <a:latin typeface="+mn-lt"/>
                      </a:endParaRPr>
                    </a:p>
                  </a:txBody>
                  <a:tcPr marT="91440" marB="914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2E6EB7">
                        <a:alpha val="40000"/>
                      </a:srgbClr>
                    </a:solidFill>
                  </a:tcPr>
                </a:tc>
                <a:extLst>
                  <a:ext uri="{0D108BD9-81ED-4DB2-BD59-A6C34878D82A}">
                    <a16:rowId xmlns:a16="http://schemas.microsoft.com/office/drawing/2014/main" val="1456327775"/>
                  </a:ext>
                </a:extLst>
              </a:tr>
              <a:tr h="905525">
                <a:tc>
                  <a:txBody>
                    <a:bodyPr/>
                    <a:lstStyle/>
                    <a:p>
                      <a:pPr rtl="0" fontAlgn="t"/>
                      <a:r>
                        <a:rPr lang="en-US" sz="2400" b="0" i="0" u="none" strike="noStrike" dirty="0">
                          <a:solidFill>
                            <a:srgbClr val="000000"/>
                          </a:solidFill>
                          <a:effectLst/>
                          <a:latin typeface="+mn-lt"/>
                        </a:rPr>
                        <a:t>Explain</a:t>
                      </a:r>
                      <a:endParaRPr lang="en-US" sz="2400" dirty="0">
                        <a:effectLst/>
                        <a:latin typeface="+mn-lt"/>
                      </a:endParaRPr>
                    </a:p>
                  </a:txBody>
                  <a:tcPr marT="91440" marB="914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2E6EB7">
                        <a:alpha val="60000"/>
                      </a:srgbClr>
                    </a:solidFill>
                  </a:tcPr>
                </a:tc>
                <a:tc>
                  <a:txBody>
                    <a:bodyPr/>
                    <a:lstStyle/>
                    <a:p>
                      <a:pPr rtl="0" fontAlgn="t"/>
                      <a:r>
                        <a:rPr lang="en-US" sz="2400" b="0" i="0" u="none" strike="noStrike" dirty="0">
                          <a:solidFill>
                            <a:srgbClr val="000000"/>
                          </a:solidFill>
                          <a:effectLst/>
                          <a:latin typeface="+mn-lt"/>
                        </a:rPr>
                        <a:t>How one position is better supported</a:t>
                      </a:r>
                      <a:endParaRPr lang="en-US" sz="2400" dirty="0">
                        <a:effectLst/>
                        <a:latin typeface="+mn-lt"/>
                      </a:endParaRPr>
                    </a:p>
                  </a:txBody>
                  <a:tcPr marT="91440" marB="914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2E6EB7">
                        <a:alpha val="60000"/>
                      </a:srgbClr>
                    </a:solidFill>
                  </a:tcPr>
                </a:tc>
                <a:extLst>
                  <a:ext uri="{0D108BD9-81ED-4DB2-BD59-A6C34878D82A}">
                    <a16:rowId xmlns:a16="http://schemas.microsoft.com/office/drawing/2014/main" val="1605830803"/>
                  </a:ext>
                </a:extLst>
              </a:tr>
              <a:tr h="1267735">
                <a:tc>
                  <a:txBody>
                    <a:bodyPr/>
                    <a:lstStyle/>
                    <a:p>
                      <a:pPr rtl="0" fontAlgn="t"/>
                      <a:r>
                        <a:rPr lang="en-US" sz="2400" b="0" i="0" u="none" strike="noStrike" dirty="0">
                          <a:solidFill>
                            <a:srgbClr val="000000"/>
                          </a:solidFill>
                          <a:effectLst/>
                          <a:latin typeface="+mn-lt"/>
                        </a:rPr>
                        <a:t>Incorporate</a:t>
                      </a:r>
                      <a:endParaRPr lang="en-US" sz="2400" dirty="0">
                        <a:effectLst/>
                        <a:latin typeface="+mn-lt"/>
                      </a:endParaRPr>
                    </a:p>
                  </a:txBody>
                  <a:tcPr marT="91440" marB="914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2E6EB7">
                        <a:alpha val="40000"/>
                      </a:srgbClr>
                    </a:solidFill>
                  </a:tcPr>
                </a:tc>
                <a:tc>
                  <a:txBody>
                    <a:bodyPr/>
                    <a:lstStyle/>
                    <a:p>
                      <a:pPr rtl="0" fontAlgn="t"/>
                      <a:r>
                        <a:rPr lang="en-US" sz="2400" b="0" i="0" u="none" strike="noStrike" dirty="0">
                          <a:solidFill>
                            <a:srgbClr val="000000"/>
                          </a:solidFill>
                          <a:effectLst/>
                          <a:latin typeface="+mn-lt"/>
                        </a:rPr>
                        <a:t>Relevant and specific evidence from both sources</a:t>
                      </a:r>
                      <a:endParaRPr lang="en-US" sz="2400" dirty="0">
                        <a:effectLst/>
                        <a:latin typeface="+mn-lt"/>
                      </a:endParaRPr>
                    </a:p>
                  </a:txBody>
                  <a:tcPr marT="91440" marB="914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2E6EB7">
                        <a:alpha val="40000"/>
                      </a:srgbClr>
                    </a:solidFill>
                  </a:tcPr>
                </a:tc>
                <a:extLst>
                  <a:ext uri="{0D108BD9-81ED-4DB2-BD59-A6C34878D82A}">
                    <a16:rowId xmlns:a16="http://schemas.microsoft.com/office/drawing/2014/main" val="1664723491"/>
                  </a:ext>
                </a:extLst>
              </a:tr>
              <a:tr h="543315">
                <a:tc>
                  <a:txBody>
                    <a:bodyPr/>
                    <a:lstStyle/>
                    <a:p>
                      <a:pPr rtl="0" fontAlgn="t"/>
                      <a:r>
                        <a:rPr lang="en-US" sz="2400" b="0" i="0" u="none" strike="noStrike" dirty="0">
                          <a:solidFill>
                            <a:srgbClr val="000000"/>
                          </a:solidFill>
                          <a:effectLst/>
                          <a:latin typeface="+mn-lt"/>
                        </a:rPr>
                        <a:t>Take</a:t>
                      </a:r>
                      <a:endParaRPr lang="en-US" sz="2400" dirty="0">
                        <a:effectLst/>
                        <a:latin typeface="+mn-lt"/>
                      </a:endParaRPr>
                    </a:p>
                  </a:txBody>
                  <a:tcPr marT="91440" marB="914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2E6EB7">
                        <a:alpha val="60000"/>
                      </a:srgbClr>
                    </a:solidFill>
                  </a:tcPr>
                </a:tc>
                <a:tc>
                  <a:txBody>
                    <a:bodyPr/>
                    <a:lstStyle/>
                    <a:p>
                      <a:pPr rtl="0" fontAlgn="t"/>
                      <a:r>
                        <a:rPr lang="en-US" sz="2400" b="0" i="0" u="none" strike="noStrike" dirty="0">
                          <a:solidFill>
                            <a:srgbClr val="000000"/>
                          </a:solidFill>
                          <a:effectLst/>
                          <a:latin typeface="+mn-lt"/>
                        </a:rPr>
                        <a:t>About 45 minutes</a:t>
                      </a:r>
                      <a:endParaRPr lang="en-US" sz="2400" dirty="0">
                        <a:effectLst/>
                        <a:latin typeface="+mn-lt"/>
                      </a:endParaRPr>
                    </a:p>
                  </a:txBody>
                  <a:tcPr marT="91440" marB="914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2E6EB7">
                        <a:alpha val="60000"/>
                      </a:srgbClr>
                    </a:solidFill>
                  </a:tcPr>
                </a:tc>
                <a:extLst>
                  <a:ext uri="{0D108BD9-81ED-4DB2-BD59-A6C34878D82A}">
                    <a16:rowId xmlns:a16="http://schemas.microsoft.com/office/drawing/2014/main" val="2611852198"/>
                  </a:ext>
                </a:extLst>
              </a:tr>
            </a:tbl>
          </a:graphicData>
        </a:graphic>
      </p:graphicFrame>
    </p:spTree>
    <p:extLst>
      <p:ext uri="{BB962C8B-B14F-4D97-AF65-F5344CB8AC3E}">
        <p14:creationId xmlns:p14="http://schemas.microsoft.com/office/powerpoint/2010/main" val="1224135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AFAC0-02E8-9020-4F45-1D86A121A717}"/>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12D690F1-94FD-E4BB-B71C-81904FA9F4D3}"/>
              </a:ext>
            </a:extLst>
          </p:cNvPr>
          <p:cNvSpPr txBox="1">
            <a:spLocks noGrp="1"/>
          </p:cNvSpPr>
          <p:nvPr>
            <p:ph type="title" idx="4294967295"/>
          </p:nvPr>
        </p:nvSpPr>
        <p:spPr>
          <a:xfrm>
            <a:off x="432000" y="770544"/>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a:t>
            </a:r>
          </a:p>
        </p:txBody>
      </p:sp>
      <p:sp>
        <p:nvSpPr>
          <p:cNvPr id="4" name="TextBox 3">
            <a:extLst>
              <a:ext uri="{FF2B5EF4-FFF2-40B4-BE49-F238E27FC236}">
                <a16:creationId xmlns:a16="http://schemas.microsoft.com/office/drawing/2014/main" id="{95B534BA-E3C0-A68B-277F-D39BDED869BF}"/>
              </a:ext>
            </a:extLst>
          </p:cNvPr>
          <p:cNvSpPr txBox="1"/>
          <p:nvPr/>
        </p:nvSpPr>
        <p:spPr>
          <a:xfrm>
            <a:off x="431999" y="1738530"/>
            <a:ext cx="11432623" cy="3046988"/>
          </a:xfrm>
          <a:prstGeom prst="rect">
            <a:avLst/>
          </a:prstGeom>
          <a:noFill/>
        </p:spPr>
        <p:txBody>
          <a:bodyPr wrap="square">
            <a:spAutoFit/>
          </a:bodyPr>
          <a:lstStyle/>
          <a:p>
            <a:pPr marL="457200" indent="-457200" rtl="0">
              <a:buFont typeface="Arial" panose="020B0604020202020204" pitchFamily="34" charset="0"/>
              <a:buChar char="•"/>
            </a:pPr>
            <a:r>
              <a:rPr lang="en-US" sz="3200" b="0" i="0" u="none" strike="noStrike" dirty="0">
                <a:solidFill>
                  <a:srgbClr val="000000"/>
                </a:solidFill>
                <a:effectLst/>
                <a:latin typeface="+mn-lt"/>
              </a:rPr>
              <a:t>Use this worksheet as a guide to organize evidence that you will use to write your extended response (essay) to respond to the following writing prompt.</a:t>
            </a:r>
          </a:p>
          <a:p>
            <a:pPr marL="457200" indent="-457200" rtl="0">
              <a:buFont typeface="Arial" panose="020B0604020202020204" pitchFamily="34" charset="0"/>
              <a:buChar char="•"/>
            </a:pPr>
            <a:r>
              <a:rPr lang="en-US" sz="3200" b="0" i="0" u="none" strike="noStrike" dirty="0">
                <a:solidFill>
                  <a:srgbClr val="000000"/>
                </a:solidFill>
                <a:effectLst/>
                <a:latin typeface="+mn-lt"/>
              </a:rPr>
              <a:t>There are five sections on the worksheet that you will complete as we work through this lesson.</a:t>
            </a:r>
          </a:p>
          <a:p>
            <a:pPr marL="457200" indent="-457200" rtl="0">
              <a:buFont typeface="Arial" panose="020B0604020202020204" pitchFamily="34" charset="0"/>
              <a:buChar char="•"/>
            </a:pPr>
            <a:r>
              <a:rPr lang="en-US" sz="3200" b="0" i="0" u="none" strike="noStrike" dirty="0">
                <a:solidFill>
                  <a:srgbClr val="000000"/>
                </a:solidFill>
                <a:effectLst/>
                <a:latin typeface="+mn-lt"/>
              </a:rPr>
              <a:t>Now, let’s work on Part 1, evaluating the passage together.</a:t>
            </a:r>
            <a:endParaRPr lang="en-US" sz="3200" dirty="0">
              <a:latin typeface="+mn-lt"/>
            </a:endParaRPr>
          </a:p>
        </p:txBody>
      </p:sp>
    </p:spTree>
    <p:extLst>
      <p:ext uri="{BB962C8B-B14F-4D97-AF65-F5344CB8AC3E}">
        <p14:creationId xmlns:p14="http://schemas.microsoft.com/office/powerpoint/2010/main" val="3558333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444D0-FA05-27C4-8DE6-4BD87F6EAF16}"/>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040149E5-3845-335C-1979-599510719775}"/>
              </a:ext>
            </a:extLst>
          </p:cNvPr>
          <p:cNvSpPr txBox="1">
            <a:spLocks noGrp="1"/>
          </p:cNvSpPr>
          <p:nvPr>
            <p:ph type="title" idx="4294967295"/>
          </p:nvPr>
        </p:nvSpPr>
        <p:spPr>
          <a:xfrm>
            <a:off x="432000" y="793122"/>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Guided Practice: 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Part 1, Passage 1</a:t>
            </a:r>
          </a:p>
        </p:txBody>
      </p:sp>
      <p:sp>
        <p:nvSpPr>
          <p:cNvPr id="5" name="Rectangle 4">
            <a:extLst>
              <a:ext uri="{FF2B5EF4-FFF2-40B4-BE49-F238E27FC236}">
                <a16:creationId xmlns:a16="http://schemas.microsoft.com/office/drawing/2014/main" id="{CF49EA33-499B-EE87-BA42-1B145912F169}"/>
              </a:ext>
            </a:extLst>
          </p:cNvPr>
          <p:cNvSpPr/>
          <p:nvPr/>
        </p:nvSpPr>
        <p:spPr>
          <a:xfrm>
            <a:off x="432001" y="1806225"/>
            <a:ext cx="3056266" cy="4380086"/>
          </a:xfrm>
          <a:prstGeom prst="rect">
            <a:avLst/>
          </a:prstGeom>
          <a:solidFill>
            <a:srgbClr val="27346F"/>
          </a:solidFill>
          <a:ln/>
        </p:spPr>
        <p:style>
          <a:lnRef idx="2">
            <a:schemeClr val="accent2">
              <a:shade val="15000"/>
            </a:schemeClr>
          </a:lnRef>
          <a:fillRef idx="1">
            <a:schemeClr val="accent2"/>
          </a:fillRef>
          <a:effectRef idx="0">
            <a:schemeClr val="accent2"/>
          </a:effectRef>
          <a:fontRef idx="minor">
            <a:schemeClr val="lt1"/>
          </a:fontRef>
        </p:style>
        <p:txBody>
          <a:bodyPr lIns="182880" tIns="182880" rIns="182880" bIns="182880" rtlCol="0" anchor="ctr"/>
          <a:lstStyle/>
          <a:p>
            <a:r>
              <a:rPr lang="en-US" sz="2400" b="1" dirty="0">
                <a:solidFill>
                  <a:schemeClr val="bg1"/>
                </a:solidFill>
              </a:rPr>
              <a:t>Directions: </a:t>
            </a:r>
            <a:r>
              <a:rPr lang="en-US" sz="2400" dirty="0">
                <a:solidFill>
                  <a:schemeClr val="bg1"/>
                </a:solidFill>
              </a:rPr>
              <a:t>We will read the first passage together and then answer these questions on Part 1 of the worksheet for </a:t>
            </a:r>
            <a:r>
              <a:rPr lang="en-US" sz="2400" b="1" dirty="0">
                <a:solidFill>
                  <a:schemeClr val="bg1"/>
                </a:solidFill>
              </a:rPr>
              <a:t>Passage 1</a:t>
            </a:r>
            <a:r>
              <a:rPr lang="en-US" sz="2400" dirty="0">
                <a:solidFill>
                  <a:schemeClr val="bg1"/>
                </a:solidFill>
              </a:rPr>
              <a:t>. First, let’s review the questions before we read the first passage.</a:t>
            </a:r>
          </a:p>
        </p:txBody>
      </p:sp>
      <p:sp>
        <p:nvSpPr>
          <p:cNvPr id="4" name="TextBox 3">
            <a:extLst>
              <a:ext uri="{FF2B5EF4-FFF2-40B4-BE49-F238E27FC236}">
                <a16:creationId xmlns:a16="http://schemas.microsoft.com/office/drawing/2014/main" id="{1A19232E-02AA-BDD3-6B5A-1FBB59A1DFCD}"/>
              </a:ext>
            </a:extLst>
          </p:cNvPr>
          <p:cNvSpPr txBox="1"/>
          <p:nvPr/>
        </p:nvSpPr>
        <p:spPr>
          <a:xfrm>
            <a:off x="3747911" y="1761068"/>
            <a:ext cx="8116710" cy="4119076"/>
          </a:xfrm>
          <a:prstGeom prst="rect">
            <a:avLst/>
          </a:prstGeom>
          <a:noFill/>
        </p:spPr>
        <p:txBody>
          <a:bodyPr wrap="square">
            <a:spAutoFit/>
          </a:bodyPr>
          <a:lstStyle/>
          <a:p>
            <a:pPr marL="342900" indent="-342900" rtl="0" fontAlgn="base">
              <a:buFont typeface="+mj-lt"/>
              <a:buAutoNum type="arabicPeriod"/>
            </a:pPr>
            <a:r>
              <a:rPr lang="en-US" sz="2000" b="0" i="0" u="none" strike="noStrike" dirty="0">
                <a:solidFill>
                  <a:srgbClr val="000000"/>
                </a:solidFill>
                <a:effectLst/>
                <a:latin typeface="+mn-lt"/>
              </a:rPr>
              <a:t>What is the author’s main argument? Use your own words to summarize the main idea. </a:t>
            </a:r>
          </a:p>
          <a:p>
            <a:pPr marL="342900" indent="-342900" rtl="0" fontAlgn="base">
              <a:spcBef>
                <a:spcPts val="1000"/>
              </a:spcBef>
              <a:buFont typeface="+mj-lt"/>
              <a:buAutoNum type="arabicPeriod"/>
            </a:pPr>
            <a:r>
              <a:rPr lang="en-US" sz="2000" b="0" i="0" u="none" strike="noStrike" dirty="0">
                <a:solidFill>
                  <a:srgbClr val="000000"/>
                </a:solidFill>
                <a:effectLst/>
                <a:latin typeface="+mn-lt"/>
              </a:rPr>
              <a:t>What position does the author take (for or against)?</a:t>
            </a:r>
          </a:p>
          <a:p>
            <a:pPr marL="342900" indent="-342900" rtl="0" fontAlgn="base">
              <a:spcBef>
                <a:spcPts val="1000"/>
              </a:spcBef>
              <a:buFont typeface="+mj-lt"/>
              <a:buAutoNum type="arabicPeriod"/>
            </a:pPr>
            <a:r>
              <a:rPr lang="en-US" sz="2000" b="0" i="0" u="none" strike="noStrike" dirty="0">
                <a:solidFill>
                  <a:srgbClr val="000000"/>
                </a:solidFill>
                <a:effectLst/>
                <a:latin typeface="+mn-lt"/>
              </a:rPr>
              <a:t>What is one piece of evidence presented to support the author’s argument? What is the source of the information? Is the source reliable?</a:t>
            </a:r>
          </a:p>
          <a:p>
            <a:pPr marL="342900" indent="-342900" rtl="0" fontAlgn="base">
              <a:spcBef>
                <a:spcPts val="1000"/>
              </a:spcBef>
              <a:buFont typeface="+mj-lt"/>
              <a:buAutoNum type="arabicPeriod"/>
            </a:pPr>
            <a:r>
              <a:rPr lang="en-US" sz="2000" b="0" i="0" u="none" strike="noStrike" dirty="0">
                <a:solidFill>
                  <a:srgbClr val="000000"/>
                </a:solidFill>
                <a:effectLst/>
                <a:latin typeface="+mn-lt"/>
              </a:rPr>
              <a:t>What is a second piece of evidence presented to support the author’s argument? What is the source of the information? Is the source reliable?</a:t>
            </a:r>
          </a:p>
          <a:p>
            <a:pPr marL="342900" indent="-342900" rtl="0" fontAlgn="base">
              <a:spcBef>
                <a:spcPts val="1000"/>
              </a:spcBef>
              <a:buFont typeface="+mj-lt"/>
              <a:buAutoNum type="arabicPeriod"/>
            </a:pPr>
            <a:r>
              <a:rPr lang="en-US" sz="2000" b="0" i="0" u="none" strike="noStrike" dirty="0">
                <a:solidFill>
                  <a:srgbClr val="000000"/>
                </a:solidFill>
                <a:effectLst/>
                <a:latin typeface="+mn-lt"/>
              </a:rPr>
              <a:t>What is a third piece of evidence presented to support the author’s argument? What is the source of the information? Is the source reliable?</a:t>
            </a:r>
          </a:p>
          <a:p>
            <a:pPr marL="342900" indent="-342900" rtl="0" fontAlgn="base">
              <a:spcBef>
                <a:spcPts val="1000"/>
              </a:spcBef>
              <a:buFont typeface="+mj-lt"/>
              <a:buAutoNum type="arabicPeriod"/>
            </a:pPr>
            <a:r>
              <a:rPr lang="en-US" sz="2000" b="0" i="0" u="none" strike="noStrike" dirty="0">
                <a:solidFill>
                  <a:srgbClr val="000000"/>
                </a:solidFill>
                <a:effectLst/>
                <a:latin typeface="+mn-lt"/>
              </a:rPr>
              <a:t>What are the major underlying assumptions that the author makes? Do you think they are reasonable and acceptable to most people?</a:t>
            </a:r>
          </a:p>
        </p:txBody>
      </p:sp>
    </p:spTree>
    <p:extLst>
      <p:ext uri="{BB962C8B-B14F-4D97-AF65-F5344CB8AC3E}">
        <p14:creationId xmlns:p14="http://schemas.microsoft.com/office/powerpoint/2010/main" val="2562438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04890-8718-40F4-AEC8-DDC5F66A5FCB}"/>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6FF7DF6E-3BCB-2CA7-CA8E-477F4E923A61}"/>
              </a:ext>
            </a:extLst>
          </p:cNvPr>
          <p:cNvSpPr txBox="1">
            <a:spLocks noGrp="1"/>
          </p:cNvSpPr>
          <p:nvPr>
            <p:ph type="title" idx="4294967295"/>
          </p:nvPr>
        </p:nvSpPr>
        <p:spPr>
          <a:xfrm>
            <a:off x="432000" y="793122"/>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Independent Practice: 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Part 1, Passage 2</a:t>
            </a:r>
          </a:p>
        </p:txBody>
      </p:sp>
      <p:sp>
        <p:nvSpPr>
          <p:cNvPr id="5" name="Rectangle 4">
            <a:extLst>
              <a:ext uri="{FF2B5EF4-FFF2-40B4-BE49-F238E27FC236}">
                <a16:creationId xmlns:a16="http://schemas.microsoft.com/office/drawing/2014/main" id="{A0DF245C-D357-3991-480A-6D200ED44B8D}"/>
              </a:ext>
            </a:extLst>
          </p:cNvPr>
          <p:cNvSpPr/>
          <p:nvPr/>
        </p:nvSpPr>
        <p:spPr>
          <a:xfrm>
            <a:off x="432001" y="1806225"/>
            <a:ext cx="3056266" cy="4380086"/>
          </a:xfrm>
          <a:prstGeom prst="rect">
            <a:avLst/>
          </a:prstGeom>
          <a:solidFill>
            <a:srgbClr val="27346F"/>
          </a:solidFill>
          <a:ln/>
        </p:spPr>
        <p:style>
          <a:lnRef idx="2">
            <a:schemeClr val="accent2">
              <a:shade val="15000"/>
            </a:schemeClr>
          </a:lnRef>
          <a:fillRef idx="1">
            <a:schemeClr val="accent2"/>
          </a:fillRef>
          <a:effectRef idx="0">
            <a:schemeClr val="accent2"/>
          </a:effectRef>
          <a:fontRef idx="minor">
            <a:schemeClr val="lt1"/>
          </a:fontRef>
        </p:style>
        <p:txBody>
          <a:bodyPr lIns="182880" tIns="182880" rIns="182880" bIns="182880" rtlCol="0" anchor="ctr"/>
          <a:lstStyle/>
          <a:p>
            <a:pPr rtl="0"/>
            <a:r>
              <a:rPr lang="en-US" sz="2400" b="1" dirty="0">
                <a:solidFill>
                  <a:schemeClr val="bg1"/>
                </a:solidFill>
              </a:rPr>
              <a:t>Directions: </a:t>
            </a:r>
            <a:r>
              <a:rPr lang="en-US" sz="2400" b="0" i="0" u="none" strike="noStrike" dirty="0">
                <a:solidFill>
                  <a:schemeClr val="bg1"/>
                </a:solidFill>
                <a:effectLst/>
              </a:rPr>
              <a:t>You will read the second passage on your own and then answer the questions on Part 1 of the </a:t>
            </a:r>
            <a:r>
              <a:rPr lang="en-US" sz="2400" b="0" i="0" u="sng" strike="noStrike" dirty="0">
                <a:solidFill>
                  <a:schemeClr val="bg1"/>
                </a:solidFill>
                <a:effectLst/>
                <a:hlinkClick r:id="rId3">
                  <a:extLst>
                    <a:ext uri="{A12FA001-AC4F-418D-AE19-62706E023703}">
                      <ahyp:hlinkClr xmlns:ahyp="http://schemas.microsoft.com/office/drawing/2018/hyperlinkcolor" val="tx"/>
                    </a:ext>
                  </a:extLst>
                </a:hlinkClick>
              </a:rPr>
              <a:t>graphic organizer</a:t>
            </a:r>
            <a:r>
              <a:rPr lang="en-US" sz="2400" b="0" i="0" u="none" strike="noStrike" dirty="0">
                <a:solidFill>
                  <a:schemeClr val="bg1"/>
                </a:solidFill>
                <a:effectLst/>
              </a:rPr>
              <a:t> for </a:t>
            </a:r>
            <a:r>
              <a:rPr lang="en-US" sz="2400" b="1" dirty="0">
                <a:solidFill>
                  <a:schemeClr val="bg1"/>
                </a:solidFill>
              </a:rPr>
              <a:t>P</a:t>
            </a:r>
            <a:r>
              <a:rPr lang="en-US" sz="2400" b="1" i="0" u="none" strike="noStrike" dirty="0">
                <a:solidFill>
                  <a:schemeClr val="bg1"/>
                </a:solidFill>
                <a:effectLst/>
              </a:rPr>
              <a:t>assage 2 </a:t>
            </a:r>
            <a:r>
              <a:rPr lang="en-US" sz="2400" b="0" i="0" u="none" strike="noStrike" dirty="0">
                <a:solidFill>
                  <a:schemeClr val="bg1"/>
                </a:solidFill>
                <a:effectLst/>
              </a:rPr>
              <a:t>with a partner. Then, we will review the questions together.</a:t>
            </a:r>
            <a:endParaRPr lang="en-US" sz="2400" dirty="0">
              <a:solidFill>
                <a:schemeClr val="bg1"/>
              </a:solidFill>
            </a:endParaRPr>
          </a:p>
        </p:txBody>
      </p:sp>
      <p:sp>
        <p:nvSpPr>
          <p:cNvPr id="4" name="TextBox 3">
            <a:extLst>
              <a:ext uri="{FF2B5EF4-FFF2-40B4-BE49-F238E27FC236}">
                <a16:creationId xmlns:a16="http://schemas.microsoft.com/office/drawing/2014/main" id="{F9B7870D-2582-3E30-51FD-ACECBDCC0283}"/>
              </a:ext>
            </a:extLst>
          </p:cNvPr>
          <p:cNvSpPr txBox="1"/>
          <p:nvPr/>
        </p:nvSpPr>
        <p:spPr>
          <a:xfrm>
            <a:off x="3747911" y="1761068"/>
            <a:ext cx="8116710" cy="4119076"/>
          </a:xfrm>
          <a:prstGeom prst="rect">
            <a:avLst/>
          </a:prstGeom>
          <a:noFill/>
        </p:spPr>
        <p:txBody>
          <a:bodyPr wrap="square">
            <a:spAutoFit/>
          </a:bodyPr>
          <a:lstStyle/>
          <a:p>
            <a:pPr marL="342900" indent="-342900" rtl="0" fontAlgn="base">
              <a:buFont typeface="+mj-lt"/>
              <a:buAutoNum type="arabicPeriod"/>
            </a:pPr>
            <a:r>
              <a:rPr lang="en-US" sz="2000" b="0" i="0" u="none" strike="noStrike" dirty="0">
                <a:solidFill>
                  <a:srgbClr val="000000"/>
                </a:solidFill>
                <a:effectLst/>
                <a:latin typeface="+mn-lt"/>
              </a:rPr>
              <a:t>What is the author’s main argument? Use your own words to summarize the main idea. </a:t>
            </a:r>
          </a:p>
          <a:p>
            <a:pPr marL="342900" indent="-342900" rtl="0" fontAlgn="base">
              <a:spcBef>
                <a:spcPts val="1000"/>
              </a:spcBef>
              <a:buFont typeface="+mj-lt"/>
              <a:buAutoNum type="arabicPeriod"/>
            </a:pPr>
            <a:r>
              <a:rPr lang="en-US" sz="2000" b="0" i="0" u="none" strike="noStrike" dirty="0">
                <a:solidFill>
                  <a:srgbClr val="000000"/>
                </a:solidFill>
                <a:effectLst/>
                <a:latin typeface="+mn-lt"/>
              </a:rPr>
              <a:t>What position does the author take (for or against)?</a:t>
            </a:r>
          </a:p>
          <a:p>
            <a:pPr marL="342900" indent="-342900" rtl="0" fontAlgn="base">
              <a:spcBef>
                <a:spcPts val="1000"/>
              </a:spcBef>
              <a:buFont typeface="+mj-lt"/>
              <a:buAutoNum type="arabicPeriod"/>
            </a:pPr>
            <a:r>
              <a:rPr lang="en-US" sz="2000" b="0" i="0" u="none" strike="noStrike" dirty="0">
                <a:solidFill>
                  <a:srgbClr val="000000"/>
                </a:solidFill>
                <a:effectLst/>
                <a:latin typeface="+mn-lt"/>
              </a:rPr>
              <a:t>What is one piece of evidence presented to support the author’s argument? What is the source of the information? Is the source reliable?</a:t>
            </a:r>
          </a:p>
          <a:p>
            <a:pPr marL="342900" indent="-342900" rtl="0" fontAlgn="base">
              <a:spcBef>
                <a:spcPts val="1000"/>
              </a:spcBef>
              <a:buFont typeface="+mj-lt"/>
              <a:buAutoNum type="arabicPeriod"/>
            </a:pPr>
            <a:r>
              <a:rPr lang="en-US" sz="2000" b="0" i="0" u="none" strike="noStrike" dirty="0">
                <a:solidFill>
                  <a:srgbClr val="000000"/>
                </a:solidFill>
                <a:effectLst/>
                <a:latin typeface="+mn-lt"/>
              </a:rPr>
              <a:t>What is a second piece of evidence presented to support the author’s argument? What is the source of the information? Is the source reliable?</a:t>
            </a:r>
          </a:p>
          <a:p>
            <a:pPr marL="342900" indent="-342900" rtl="0" fontAlgn="base">
              <a:spcBef>
                <a:spcPts val="1000"/>
              </a:spcBef>
              <a:buFont typeface="+mj-lt"/>
              <a:buAutoNum type="arabicPeriod"/>
            </a:pPr>
            <a:r>
              <a:rPr lang="en-US" sz="2000" b="0" i="0" u="none" strike="noStrike" dirty="0">
                <a:solidFill>
                  <a:srgbClr val="000000"/>
                </a:solidFill>
                <a:effectLst/>
                <a:latin typeface="+mn-lt"/>
              </a:rPr>
              <a:t>What is a third piece of evidence presented to support the author’s argument? What is the source of the information? Is the source reliable?</a:t>
            </a:r>
          </a:p>
          <a:p>
            <a:pPr marL="342900" indent="-342900" rtl="0" fontAlgn="base">
              <a:spcBef>
                <a:spcPts val="1000"/>
              </a:spcBef>
              <a:buFont typeface="+mj-lt"/>
              <a:buAutoNum type="arabicPeriod"/>
            </a:pPr>
            <a:r>
              <a:rPr lang="en-US" sz="2000" b="0" i="0" u="none" strike="noStrike" dirty="0">
                <a:solidFill>
                  <a:srgbClr val="000000"/>
                </a:solidFill>
                <a:effectLst/>
                <a:latin typeface="+mn-lt"/>
              </a:rPr>
              <a:t>What are the major underlying assumptions that the author makes? Do you think they are reasonable and acceptable to most people?</a:t>
            </a:r>
          </a:p>
        </p:txBody>
      </p:sp>
    </p:spTree>
    <p:extLst>
      <p:ext uri="{BB962C8B-B14F-4D97-AF65-F5344CB8AC3E}">
        <p14:creationId xmlns:p14="http://schemas.microsoft.com/office/powerpoint/2010/main" val="423035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Your Background Knowledge	</a:t>
            </a:r>
          </a:p>
        </p:txBody>
      </p:sp>
      <p:sp>
        <p:nvSpPr>
          <p:cNvPr id="5" name="TextBox 4">
            <a:extLst>
              <a:ext uri="{FF2B5EF4-FFF2-40B4-BE49-F238E27FC236}">
                <a16:creationId xmlns:a16="http://schemas.microsoft.com/office/drawing/2014/main" id="{485A3BE2-C8A7-A07D-6053-286CC972C358}"/>
              </a:ext>
            </a:extLst>
          </p:cNvPr>
          <p:cNvSpPr txBox="1"/>
          <p:nvPr/>
        </p:nvSpPr>
        <p:spPr>
          <a:xfrm>
            <a:off x="432000" y="1617535"/>
            <a:ext cx="11340000" cy="4768485"/>
          </a:xfrm>
          <a:prstGeom prst="rect">
            <a:avLst/>
          </a:prstGeom>
          <a:noFill/>
        </p:spPr>
        <p:txBody>
          <a:bodyPr wrap="square">
            <a:spAutoFit/>
          </a:bodyPr>
          <a:lstStyle/>
          <a:p>
            <a:pPr marL="0" lvl="0" indent="0" algn="l" rtl="0">
              <a:lnSpc>
                <a:spcPct val="90000"/>
              </a:lnSpc>
              <a:spcBef>
                <a:spcPts val="0"/>
              </a:spcBef>
              <a:spcAft>
                <a:spcPts val="0"/>
              </a:spcAft>
              <a:buClr>
                <a:schemeClr val="dk1"/>
              </a:buClr>
              <a:buSzPts val="2800"/>
              <a:buNone/>
            </a:pPr>
            <a:r>
              <a:rPr lang="en-US" sz="3200" b="1" dirty="0">
                <a:latin typeface="+mn-lt"/>
                <a:ea typeface="Open Sans"/>
                <a:cs typeface="Open Sans"/>
                <a:sym typeface="Open Sans"/>
              </a:rPr>
              <a:t>What is evidence? </a:t>
            </a:r>
          </a:p>
          <a:p>
            <a:pPr marL="0" lvl="0" indent="0" algn="l" rtl="0">
              <a:lnSpc>
                <a:spcPct val="90000"/>
              </a:lnSpc>
              <a:spcBef>
                <a:spcPts val="0"/>
              </a:spcBef>
              <a:spcAft>
                <a:spcPts val="0"/>
              </a:spcAft>
              <a:buClr>
                <a:schemeClr val="dk1"/>
              </a:buClr>
              <a:buSzPts val="2800"/>
              <a:buNone/>
            </a:pPr>
            <a:endParaRPr lang="en-US" sz="3200" b="1" dirty="0">
              <a:latin typeface="+mn-lt"/>
              <a:ea typeface="Open Sans"/>
              <a:cs typeface="Open Sans"/>
              <a:sym typeface="Open Sans"/>
            </a:endParaRPr>
          </a:p>
          <a:p>
            <a:pPr marL="0" lvl="0" indent="0" algn="l" rtl="0">
              <a:lnSpc>
                <a:spcPct val="90000"/>
              </a:lnSpc>
              <a:spcBef>
                <a:spcPts val="0"/>
              </a:spcBef>
              <a:spcAft>
                <a:spcPts val="0"/>
              </a:spcAft>
              <a:buClr>
                <a:schemeClr val="dk1"/>
              </a:buClr>
              <a:buSzPts val="2800"/>
              <a:buNone/>
            </a:pPr>
            <a:endParaRPr lang="en-US" sz="3200" b="1" dirty="0">
              <a:latin typeface="+mn-lt"/>
              <a:ea typeface="Open Sans"/>
              <a:cs typeface="Open Sans"/>
              <a:sym typeface="Open Sans"/>
            </a:endParaRPr>
          </a:p>
          <a:p>
            <a:pPr marL="0" lvl="0" indent="0" algn="l" rtl="0">
              <a:lnSpc>
                <a:spcPct val="90000"/>
              </a:lnSpc>
              <a:spcBef>
                <a:spcPts val="0"/>
              </a:spcBef>
              <a:spcAft>
                <a:spcPts val="0"/>
              </a:spcAft>
              <a:buClr>
                <a:schemeClr val="dk1"/>
              </a:buClr>
              <a:buSzPts val="2800"/>
              <a:buNone/>
            </a:pPr>
            <a:endParaRPr lang="en-US" sz="3200" b="1" dirty="0">
              <a:latin typeface="+mn-lt"/>
              <a:ea typeface="Open Sans"/>
              <a:cs typeface="Open Sans"/>
              <a:sym typeface="Open Sans"/>
            </a:endParaRPr>
          </a:p>
          <a:p>
            <a:pPr marL="0" lvl="0" indent="0" algn="l" rtl="0">
              <a:lnSpc>
                <a:spcPct val="90000"/>
              </a:lnSpc>
              <a:spcBef>
                <a:spcPts val="0"/>
              </a:spcBef>
              <a:spcAft>
                <a:spcPts val="0"/>
              </a:spcAft>
              <a:buClr>
                <a:schemeClr val="dk1"/>
              </a:buClr>
              <a:buSzPts val="2800"/>
              <a:buNone/>
            </a:pPr>
            <a:endParaRPr lang="en-US" sz="3200" b="1" dirty="0">
              <a:latin typeface="+mn-lt"/>
              <a:ea typeface="Open Sans"/>
              <a:cs typeface="Open Sans"/>
              <a:sym typeface="Open Sans"/>
            </a:endParaRPr>
          </a:p>
          <a:p>
            <a:pPr marL="0" lvl="0" indent="0" algn="l" rtl="0">
              <a:lnSpc>
                <a:spcPct val="90000"/>
              </a:lnSpc>
              <a:spcBef>
                <a:spcPts val="0"/>
              </a:spcBef>
              <a:spcAft>
                <a:spcPts val="0"/>
              </a:spcAft>
              <a:buClr>
                <a:schemeClr val="dk1"/>
              </a:buClr>
              <a:buSzPts val="2800"/>
              <a:buNone/>
            </a:pPr>
            <a:endParaRPr lang="en-US" sz="2800" dirty="0">
              <a:latin typeface="+mn-lt"/>
              <a:ea typeface="Open Sans"/>
              <a:cs typeface="Open Sans"/>
              <a:sym typeface="Open Sans"/>
            </a:endParaRPr>
          </a:p>
          <a:p>
            <a:pPr marL="0" lvl="0" indent="0" algn="l" rtl="0">
              <a:lnSpc>
                <a:spcPct val="90000"/>
              </a:lnSpc>
              <a:spcBef>
                <a:spcPts val="1000"/>
              </a:spcBef>
              <a:spcAft>
                <a:spcPts val="0"/>
              </a:spcAft>
              <a:buClr>
                <a:schemeClr val="dk1"/>
              </a:buClr>
              <a:buSzPts val="2800"/>
              <a:buNone/>
            </a:pPr>
            <a:r>
              <a:rPr lang="en-US" sz="3200" b="1" dirty="0">
                <a:latin typeface="+mn-lt"/>
                <a:ea typeface="Open Sans"/>
                <a:cs typeface="Open Sans"/>
                <a:sym typeface="Open Sans"/>
              </a:rPr>
              <a:t>Dogs are better pets than cats. Is it evidence? </a:t>
            </a:r>
          </a:p>
          <a:p>
            <a:pPr marL="0" lvl="0" indent="0" algn="l" rtl="0">
              <a:lnSpc>
                <a:spcPct val="90000"/>
              </a:lnSpc>
              <a:spcBef>
                <a:spcPts val="1000"/>
              </a:spcBef>
              <a:spcAft>
                <a:spcPts val="0"/>
              </a:spcAft>
              <a:buClr>
                <a:schemeClr val="dk1"/>
              </a:buClr>
              <a:buSzPts val="2800"/>
              <a:buNone/>
            </a:pPr>
            <a:endParaRPr lang="en-US" sz="2800" b="1" dirty="0">
              <a:latin typeface="+mn-lt"/>
              <a:ea typeface="Open Sans"/>
              <a:cs typeface="Open Sans"/>
              <a:sym typeface="Open Sans"/>
            </a:endParaRPr>
          </a:p>
          <a:p>
            <a:pPr marL="0" lvl="0" indent="0" algn="l" rtl="0">
              <a:spcBef>
                <a:spcPts val="0"/>
              </a:spcBef>
              <a:spcAft>
                <a:spcPts val="0"/>
              </a:spcAft>
              <a:buClr>
                <a:schemeClr val="dk1"/>
              </a:buClr>
              <a:buSzPts val="2800"/>
              <a:buFont typeface="Arial"/>
              <a:buNone/>
            </a:pPr>
            <a:r>
              <a:rPr lang="en-US" sz="3200" b="1" dirty="0">
                <a:latin typeface="+mn-lt"/>
                <a:ea typeface="Open Sans"/>
                <a:cs typeface="Open Sans"/>
                <a:sym typeface="Open Sans"/>
              </a:rPr>
              <a:t>75% of dog owners say that they like dogs better than cats. </a:t>
            </a:r>
            <a:br>
              <a:rPr lang="en-US" sz="3200" b="1" dirty="0">
                <a:latin typeface="+mn-lt"/>
                <a:ea typeface="Open Sans"/>
                <a:cs typeface="Open Sans"/>
                <a:sym typeface="Open Sans"/>
              </a:rPr>
            </a:br>
            <a:r>
              <a:rPr lang="en-US" sz="3200" b="1" dirty="0">
                <a:latin typeface="+mn-lt"/>
                <a:ea typeface="Open Sans"/>
                <a:cs typeface="Open Sans"/>
                <a:sym typeface="Open Sans"/>
              </a:rPr>
              <a:t>Is it evidence?</a:t>
            </a:r>
          </a:p>
        </p:txBody>
      </p:sp>
      <p:sp>
        <p:nvSpPr>
          <p:cNvPr id="11" name="TextBox 10">
            <a:extLst>
              <a:ext uri="{FF2B5EF4-FFF2-40B4-BE49-F238E27FC236}">
                <a16:creationId xmlns:a16="http://schemas.microsoft.com/office/drawing/2014/main" id="{C9615625-9BA1-9746-9B16-F84BA07EA138}"/>
              </a:ext>
            </a:extLst>
          </p:cNvPr>
          <p:cNvSpPr txBox="1"/>
          <p:nvPr/>
        </p:nvSpPr>
        <p:spPr>
          <a:xfrm>
            <a:off x="8752445" y="4294203"/>
            <a:ext cx="699911" cy="584775"/>
          </a:xfrm>
          <a:prstGeom prst="rect">
            <a:avLst/>
          </a:prstGeom>
          <a:noFill/>
        </p:spPr>
        <p:txBody>
          <a:bodyPr wrap="square">
            <a:spAutoFit/>
          </a:bodyPr>
          <a:lstStyle/>
          <a:p>
            <a:r>
              <a:rPr lang="en-US" sz="3200" dirty="0">
                <a:latin typeface="+mn-lt"/>
                <a:ea typeface="Open Sans"/>
                <a:cs typeface="Open Sans"/>
                <a:sym typeface="Open Sans"/>
              </a:rPr>
              <a:t>No</a:t>
            </a:r>
            <a:endParaRPr lang="en-US" sz="3200" dirty="0"/>
          </a:p>
        </p:txBody>
      </p:sp>
      <p:sp>
        <p:nvSpPr>
          <p:cNvPr id="12" name="TextBox 11">
            <a:extLst>
              <a:ext uri="{FF2B5EF4-FFF2-40B4-BE49-F238E27FC236}">
                <a16:creationId xmlns:a16="http://schemas.microsoft.com/office/drawing/2014/main" id="{AE96A545-3FA9-FF7C-2C5D-CBC656F1FC52}"/>
              </a:ext>
            </a:extLst>
          </p:cNvPr>
          <p:cNvSpPr txBox="1"/>
          <p:nvPr/>
        </p:nvSpPr>
        <p:spPr>
          <a:xfrm>
            <a:off x="3244163" y="5751141"/>
            <a:ext cx="818445" cy="584775"/>
          </a:xfrm>
          <a:prstGeom prst="rect">
            <a:avLst/>
          </a:prstGeom>
          <a:noFill/>
        </p:spPr>
        <p:txBody>
          <a:bodyPr wrap="square">
            <a:spAutoFit/>
          </a:bodyPr>
          <a:lstStyle/>
          <a:p>
            <a:r>
              <a:rPr lang="en-US" sz="3200" dirty="0">
                <a:latin typeface="+mn-lt"/>
                <a:ea typeface="Open Sans"/>
                <a:cs typeface="Open Sans"/>
                <a:sym typeface="Open Sans"/>
              </a:rPr>
              <a:t>Yes</a:t>
            </a:r>
            <a:endParaRPr lang="en-US" sz="3200" dirty="0"/>
          </a:p>
        </p:txBody>
      </p:sp>
      <p:sp>
        <p:nvSpPr>
          <p:cNvPr id="4" name="TextBox 3">
            <a:extLst>
              <a:ext uri="{FF2B5EF4-FFF2-40B4-BE49-F238E27FC236}">
                <a16:creationId xmlns:a16="http://schemas.microsoft.com/office/drawing/2014/main" id="{6C365300-D46B-3ACD-B833-500CE89E4886}"/>
              </a:ext>
            </a:extLst>
          </p:cNvPr>
          <p:cNvSpPr txBox="1"/>
          <p:nvPr/>
        </p:nvSpPr>
        <p:spPr>
          <a:xfrm>
            <a:off x="432000" y="2150711"/>
            <a:ext cx="11340000" cy="1865126"/>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prstClr val="black"/>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Source Sans Pro"/>
                <a:ea typeface="Open Sans"/>
                <a:cs typeface="Open Sans"/>
                <a:sym typeface="Open Sans"/>
              </a:rPr>
              <a:t>Can be statistics/data, emotional appeals, logical reasoning, facts, or examples/anecdotes. Evidence is what authors write about which supports their claim. Evidence can prove or disprove a claim.  </a:t>
            </a:r>
          </a:p>
        </p:txBody>
      </p:sp>
    </p:spTree>
    <p:extLst>
      <p:ext uri="{BB962C8B-B14F-4D97-AF65-F5344CB8AC3E}">
        <p14:creationId xmlns:p14="http://schemas.microsoft.com/office/powerpoint/2010/main" val="168621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1693C-F474-E7C6-380B-E492D27E1D24}"/>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2D05BBCF-9010-2DD3-CE29-DE47A9F80EB3}"/>
              </a:ext>
            </a:extLst>
          </p:cNvPr>
          <p:cNvSpPr txBox="1">
            <a:spLocks noGrp="1"/>
          </p:cNvSpPr>
          <p:nvPr>
            <p:ph type="title" idx="4294967295"/>
          </p:nvPr>
        </p:nvSpPr>
        <p:spPr>
          <a:xfrm>
            <a:off x="432000" y="770544"/>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Share: Organizing the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Extended Response (Essay) Worksheet Part 1, Passage 2</a:t>
            </a:r>
          </a:p>
        </p:txBody>
      </p:sp>
      <p:sp>
        <p:nvSpPr>
          <p:cNvPr id="4" name="TextBox 3">
            <a:extLst>
              <a:ext uri="{FF2B5EF4-FFF2-40B4-BE49-F238E27FC236}">
                <a16:creationId xmlns:a16="http://schemas.microsoft.com/office/drawing/2014/main" id="{E4F088B5-E2FB-E4DA-21D3-EEB46D16A477}"/>
              </a:ext>
            </a:extLst>
          </p:cNvPr>
          <p:cNvSpPr txBox="1"/>
          <p:nvPr/>
        </p:nvSpPr>
        <p:spPr>
          <a:xfrm>
            <a:off x="431998" y="1738530"/>
            <a:ext cx="11579379" cy="4426853"/>
          </a:xfrm>
          <a:prstGeom prst="rect">
            <a:avLst/>
          </a:prstGeom>
          <a:noFill/>
        </p:spPr>
        <p:txBody>
          <a:bodyPr wrap="square">
            <a:spAutoFit/>
          </a:bodyPr>
          <a:lstStyle/>
          <a:p>
            <a:pPr marL="342900" indent="-342900" rtl="0" fontAlgn="base">
              <a:buFont typeface="+mj-lt"/>
              <a:buAutoNum type="arabicPeriod"/>
            </a:pPr>
            <a:r>
              <a:rPr lang="en-US" sz="2400" b="0" i="0" u="none" strike="noStrike" dirty="0">
                <a:solidFill>
                  <a:srgbClr val="000000"/>
                </a:solidFill>
                <a:effectLst/>
                <a:latin typeface="+mn-lt"/>
              </a:rPr>
              <a:t>What is the author’s main argument? Use your own words to summarize the main idea. </a:t>
            </a:r>
          </a:p>
          <a:p>
            <a:pPr marL="342900" indent="-342900" rtl="0" fontAlgn="base">
              <a:spcBef>
                <a:spcPts val="1000"/>
              </a:spcBef>
              <a:buFont typeface="+mj-lt"/>
              <a:buAutoNum type="arabicPeriod"/>
            </a:pPr>
            <a:r>
              <a:rPr lang="en-US" sz="2400" b="0" i="0" u="none" strike="noStrike" dirty="0">
                <a:solidFill>
                  <a:srgbClr val="000000"/>
                </a:solidFill>
                <a:effectLst/>
                <a:latin typeface="+mn-lt"/>
              </a:rPr>
              <a:t>What position does the author take (for or against)?</a:t>
            </a:r>
          </a:p>
          <a:p>
            <a:pPr marL="342900" indent="-342900" rtl="0" fontAlgn="base">
              <a:spcBef>
                <a:spcPts val="1000"/>
              </a:spcBef>
              <a:buFont typeface="+mj-lt"/>
              <a:buAutoNum type="arabicPeriod"/>
            </a:pPr>
            <a:r>
              <a:rPr lang="en-US" sz="2400" b="0" i="0" u="none" strike="noStrike" dirty="0">
                <a:solidFill>
                  <a:srgbClr val="000000"/>
                </a:solidFill>
                <a:effectLst/>
                <a:latin typeface="+mn-lt"/>
              </a:rPr>
              <a:t>What is one piece of evidence presented to support the author’s argument? What is the source of the information? Is the source reliable?</a:t>
            </a:r>
          </a:p>
          <a:p>
            <a:pPr marL="342900" indent="-342900" rtl="0" fontAlgn="base">
              <a:spcBef>
                <a:spcPts val="1000"/>
              </a:spcBef>
              <a:buFont typeface="+mj-lt"/>
              <a:buAutoNum type="arabicPeriod"/>
            </a:pPr>
            <a:r>
              <a:rPr lang="en-US" sz="2400" b="0" i="0" u="none" strike="noStrike" dirty="0">
                <a:solidFill>
                  <a:srgbClr val="000000"/>
                </a:solidFill>
                <a:effectLst/>
                <a:latin typeface="+mn-lt"/>
              </a:rPr>
              <a:t>What is a second piece of evidence presented to support the author’s argument? What is the source of the information? Is the source reliable?</a:t>
            </a:r>
          </a:p>
          <a:p>
            <a:pPr marL="342900" indent="-342900" rtl="0" fontAlgn="base">
              <a:spcBef>
                <a:spcPts val="1000"/>
              </a:spcBef>
              <a:buFont typeface="+mj-lt"/>
              <a:buAutoNum type="arabicPeriod"/>
            </a:pPr>
            <a:r>
              <a:rPr lang="en-US" sz="2400" b="0" i="0" u="none" strike="noStrike" dirty="0">
                <a:solidFill>
                  <a:srgbClr val="000000"/>
                </a:solidFill>
                <a:effectLst/>
                <a:latin typeface="+mn-lt"/>
              </a:rPr>
              <a:t>What is a third piece of evidence presented to support the author’s argument? What is the source of the information? Is the source reliable?</a:t>
            </a:r>
          </a:p>
          <a:p>
            <a:pPr marL="342900" indent="-342900" rtl="0" fontAlgn="base">
              <a:spcBef>
                <a:spcPts val="1000"/>
              </a:spcBef>
              <a:buFont typeface="+mj-lt"/>
              <a:buAutoNum type="arabicPeriod"/>
            </a:pPr>
            <a:r>
              <a:rPr lang="en-US" sz="2400" b="0" i="0" u="none" strike="noStrike" dirty="0">
                <a:solidFill>
                  <a:srgbClr val="000000"/>
                </a:solidFill>
                <a:effectLst/>
                <a:latin typeface="+mn-lt"/>
              </a:rPr>
              <a:t>What are the major underlying assumptions that the author makes? Do you think they are reasonable and acceptable to most people? </a:t>
            </a:r>
            <a:endParaRPr lang="en-US" sz="2400" dirty="0">
              <a:latin typeface="+mn-lt"/>
            </a:endParaRPr>
          </a:p>
        </p:txBody>
      </p:sp>
    </p:spTree>
    <p:extLst>
      <p:ext uri="{BB962C8B-B14F-4D97-AF65-F5344CB8AC3E}">
        <p14:creationId xmlns:p14="http://schemas.microsoft.com/office/powerpoint/2010/main" val="961909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F5C6F-8D9C-C804-0E50-87443022C14A}"/>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9CCC777D-040E-ACD7-AE34-64D1C806BEA1}"/>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a:t>
            </a:r>
          </a:p>
        </p:txBody>
      </p:sp>
      <p:sp>
        <p:nvSpPr>
          <p:cNvPr id="4" name="TextBox 3">
            <a:extLst>
              <a:ext uri="{FF2B5EF4-FFF2-40B4-BE49-F238E27FC236}">
                <a16:creationId xmlns:a16="http://schemas.microsoft.com/office/drawing/2014/main" id="{2BC80C2A-8602-36FA-601D-DB5E8D7A8E44}"/>
              </a:ext>
            </a:extLst>
          </p:cNvPr>
          <p:cNvSpPr txBox="1"/>
          <p:nvPr/>
        </p:nvSpPr>
        <p:spPr>
          <a:xfrm>
            <a:off x="431999" y="1354704"/>
            <a:ext cx="11466490" cy="5478423"/>
          </a:xfrm>
          <a:prstGeom prst="rect">
            <a:avLst/>
          </a:prstGeom>
          <a:noFill/>
        </p:spPr>
        <p:txBody>
          <a:bodyPr wrap="square">
            <a:spAutoFit/>
          </a:bodyPr>
          <a:lstStyle/>
          <a:p>
            <a:pPr rtl="0"/>
            <a:r>
              <a:rPr lang="en-US" sz="2000" b="1" i="0" u="none" strike="noStrike" dirty="0">
                <a:solidFill>
                  <a:srgbClr val="000000"/>
                </a:solidFill>
                <a:effectLst/>
                <a:latin typeface="+mn-lt"/>
              </a:rPr>
              <a:t>Extended response is 20% of your total score on the RLA exam.</a:t>
            </a:r>
          </a:p>
          <a:p>
            <a:pPr rtl="0"/>
            <a:endParaRPr lang="en-US" sz="1800" b="1" i="0" u="none" strike="noStrike" dirty="0">
              <a:solidFill>
                <a:srgbClr val="000000"/>
              </a:solidFill>
              <a:effectLst/>
              <a:latin typeface="+mn-lt"/>
            </a:endParaRPr>
          </a:p>
          <a:p>
            <a:pPr rtl="0"/>
            <a:r>
              <a:rPr lang="en-US" sz="2000" b="1" dirty="0">
                <a:latin typeface="+mn-lt"/>
              </a:rPr>
              <a:t>45 minutes for the extended response.</a:t>
            </a:r>
          </a:p>
          <a:p>
            <a:pPr rtl="0"/>
            <a:endParaRPr lang="en-US" sz="1800" b="1" dirty="0">
              <a:effectLst/>
              <a:latin typeface="+mn-lt"/>
            </a:endParaRPr>
          </a:p>
          <a:p>
            <a:pPr rtl="0"/>
            <a:r>
              <a:rPr lang="en-US" sz="2000" b="1" dirty="0">
                <a:effectLst/>
                <a:latin typeface="+mn-lt"/>
              </a:rPr>
              <a:t>Four-step process for approaching the extended response:</a:t>
            </a:r>
            <a:endParaRPr lang="en-US" sz="2000" dirty="0">
              <a:latin typeface="+mn-lt"/>
            </a:endParaRPr>
          </a:p>
          <a:p>
            <a:pPr marL="698500" indent="-342900" rtl="0" fontAlgn="base">
              <a:spcBef>
                <a:spcPts val="1000"/>
              </a:spcBef>
              <a:buFont typeface="+mj-lt"/>
              <a:buAutoNum type="arabicPeriod"/>
            </a:pPr>
            <a:r>
              <a:rPr lang="en-US" sz="2000" b="0" i="0" u="none" strike="noStrike" dirty="0">
                <a:solidFill>
                  <a:srgbClr val="000000"/>
                </a:solidFill>
                <a:effectLst/>
                <a:latin typeface="+mn-lt"/>
              </a:rPr>
              <a:t>Reading the writing prompt and passages</a:t>
            </a:r>
          </a:p>
          <a:p>
            <a:pPr marL="698500" indent="-342900" rtl="0" fontAlgn="base">
              <a:spcBef>
                <a:spcPts val="1000"/>
              </a:spcBef>
              <a:buFont typeface="+mj-lt"/>
              <a:buAutoNum type="arabicPeriod"/>
            </a:pPr>
            <a:r>
              <a:rPr lang="en-US" sz="2000" b="0" i="0" u="none" strike="noStrike" dirty="0">
                <a:solidFill>
                  <a:srgbClr val="000000"/>
                </a:solidFill>
                <a:effectLst/>
                <a:latin typeface="+mn-lt"/>
              </a:rPr>
              <a:t>Organizing evidence (use graphic organizers to practice, highlighting tool to save time)</a:t>
            </a:r>
          </a:p>
          <a:p>
            <a:pPr marL="698500" indent="-342900" rtl="0" fontAlgn="base">
              <a:spcBef>
                <a:spcPts val="1000"/>
              </a:spcBef>
              <a:buFont typeface="+mj-lt"/>
              <a:buAutoNum type="arabicPeriod"/>
            </a:pPr>
            <a:r>
              <a:rPr lang="en-US" sz="2000" b="0" i="0" u="none" strike="noStrike" dirty="0">
                <a:solidFill>
                  <a:srgbClr val="000000"/>
                </a:solidFill>
                <a:effectLst/>
                <a:latin typeface="+mn-lt"/>
              </a:rPr>
              <a:t>Writing the extended response</a:t>
            </a:r>
          </a:p>
          <a:p>
            <a:pPr marL="698500" indent="-342900" rtl="0" fontAlgn="base">
              <a:spcBef>
                <a:spcPts val="1000"/>
              </a:spcBef>
              <a:buFont typeface="+mj-lt"/>
              <a:buAutoNum type="arabicPeriod"/>
            </a:pPr>
            <a:r>
              <a:rPr lang="en-US" sz="2000" b="0" i="0" u="none" strike="noStrike" dirty="0">
                <a:solidFill>
                  <a:srgbClr val="000000"/>
                </a:solidFill>
                <a:effectLst/>
                <a:latin typeface="+mn-lt"/>
              </a:rPr>
              <a:t>Proofreading and editing</a:t>
            </a:r>
          </a:p>
          <a:p>
            <a:pPr rtl="0"/>
            <a:endParaRPr lang="en-US" sz="1800" b="1" dirty="0">
              <a:latin typeface="+mn-lt"/>
            </a:endParaRPr>
          </a:p>
          <a:p>
            <a:pPr rtl="0"/>
            <a:r>
              <a:rPr lang="en-US" sz="2000" b="1" i="0" u="none" strike="noStrike" dirty="0">
                <a:solidFill>
                  <a:srgbClr val="000000"/>
                </a:solidFill>
                <a:effectLst/>
                <a:latin typeface="+mn-lt"/>
              </a:rPr>
              <a:t>What we know about the writing prompt: </a:t>
            </a:r>
            <a:endParaRPr lang="en-US" sz="2000" b="0" dirty="0">
              <a:effectLst/>
              <a:latin typeface="+mn-lt"/>
            </a:endParaRPr>
          </a:p>
          <a:p>
            <a:pPr marL="342900" lvl="8" indent="-342900" fontAlgn="base">
              <a:spcBef>
                <a:spcPts val="1000"/>
              </a:spcBef>
              <a:buFont typeface="Arial" panose="020B0604020202020204" pitchFamily="34" charset="0"/>
              <a:buChar char="•"/>
            </a:pPr>
            <a:r>
              <a:rPr lang="en-US" sz="2000" b="0" i="0" u="none" strike="noStrike" dirty="0">
                <a:solidFill>
                  <a:srgbClr val="000000"/>
                </a:solidFill>
                <a:effectLst/>
                <a:latin typeface="+mn-lt"/>
              </a:rPr>
              <a:t>Determine which position presented in the passage(s) is better supported by evidence from the passage(s).</a:t>
            </a:r>
          </a:p>
          <a:p>
            <a:pPr marL="342900" lvl="8" indent="-342900" fontAlgn="base">
              <a:spcBef>
                <a:spcPts val="1000"/>
              </a:spcBef>
              <a:buFont typeface="Arial" panose="020B0604020202020204" pitchFamily="34" charset="0"/>
              <a:buChar char="•"/>
            </a:pPr>
            <a:r>
              <a:rPr lang="en-US" sz="2000" b="0" i="0" u="none" strike="noStrike" dirty="0">
                <a:solidFill>
                  <a:srgbClr val="000000"/>
                </a:solidFill>
                <a:effectLst/>
                <a:latin typeface="+mn-lt"/>
              </a:rPr>
              <a:t>Explain why the position you chose is the better supported one.</a:t>
            </a:r>
            <a:br>
              <a:rPr lang="en-US" sz="2000" dirty="0">
                <a:latin typeface="+mn-lt"/>
              </a:rPr>
            </a:br>
            <a:endParaRPr lang="en-US" sz="2000" dirty="0">
              <a:latin typeface="+mn-lt"/>
            </a:endParaRPr>
          </a:p>
        </p:txBody>
      </p:sp>
    </p:spTree>
    <p:extLst>
      <p:ext uri="{BB962C8B-B14F-4D97-AF65-F5344CB8AC3E}">
        <p14:creationId xmlns:p14="http://schemas.microsoft.com/office/powerpoint/2010/main" val="1475035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E6DC9-3349-1DAE-90EB-D5F08E9A67A5}"/>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5DFB5416-A3CC-6B15-B147-5BCEBAAFD379}"/>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Review (cont’d)</a:t>
            </a:r>
          </a:p>
        </p:txBody>
      </p:sp>
      <p:sp>
        <p:nvSpPr>
          <p:cNvPr id="4" name="TextBox 3">
            <a:extLst>
              <a:ext uri="{FF2B5EF4-FFF2-40B4-BE49-F238E27FC236}">
                <a16:creationId xmlns:a16="http://schemas.microsoft.com/office/drawing/2014/main" id="{BDE48CE0-FA4A-29A4-C701-BF373681002B}"/>
              </a:ext>
            </a:extLst>
          </p:cNvPr>
          <p:cNvSpPr txBox="1"/>
          <p:nvPr/>
        </p:nvSpPr>
        <p:spPr>
          <a:xfrm>
            <a:off x="431999" y="1354704"/>
            <a:ext cx="11466490" cy="4693593"/>
          </a:xfrm>
          <a:prstGeom prst="rect">
            <a:avLst/>
          </a:prstGeom>
          <a:noFill/>
        </p:spPr>
        <p:txBody>
          <a:bodyPr wrap="square">
            <a:spAutoFit/>
          </a:bodyPr>
          <a:lstStyle/>
          <a:p>
            <a:pPr rtl="0"/>
            <a:r>
              <a:rPr lang="en-US" sz="2000" b="1" i="0" u="none" strike="noStrike" dirty="0">
                <a:solidFill>
                  <a:srgbClr val="000000"/>
                </a:solidFill>
                <a:effectLst/>
                <a:latin typeface="+mn-lt"/>
              </a:rPr>
              <a:t>Remember, the better supported position is not necessarily the position </a:t>
            </a:r>
            <a:r>
              <a:rPr lang="en-US" sz="2000" b="1" dirty="0">
                <a:latin typeface="+mn-lt"/>
              </a:rPr>
              <a:t>with</a:t>
            </a:r>
            <a:r>
              <a:rPr lang="en-US" sz="2000" b="1" i="0" u="none" strike="noStrike" dirty="0">
                <a:solidFill>
                  <a:srgbClr val="000000"/>
                </a:solidFill>
                <a:effectLst/>
                <a:latin typeface="+mn-lt"/>
              </a:rPr>
              <a:t> which you personally agree. You must ONLY use the evidence presented in the articles.</a:t>
            </a:r>
          </a:p>
          <a:p>
            <a:pPr rtl="0"/>
            <a:endParaRPr lang="en-US" sz="1800" b="1" i="0" u="none" strike="noStrike" dirty="0">
              <a:solidFill>
                <a:srgbClr val="000000"/>
              </a:solidFill>
              <a:effectLst/>
              <a:latin typeface="+mn-lt"/>
            </a:endParaRPr>
          </a:p>
          <a:p>
            <a:pPr rtl="0"/>
            <a:r>
              <a:rPr lang="en-US" sz="2000" b="1" dirty="0">
                <a:latin typeface="+mn-lt"/>
              </a:rPr>
              <a:t>Defend your decision with multiple pieces of evidence from the passage(s).</a:t>
            </a:r>
          </a:p>
          <a:p>
            <a:pPr rtl="0"/>
            <a:endParaRPr lang="en-US" sz="1800" b="1" dirty="0">
              <a:effectLst/>
              <a:latin typeface="+mn-lt"/>
            </a:endParaRPr>
          </a:p>
          <a:p>
            <a:pPr rtl="0"/>
            <a:r>
              <a:rPr lang="en-US" sz="2000" b="1" dirty="0">
                <a:effectLst/>
                <a:latin typeface="+mn-lt"/>
              </a:rPr>
              <a:t>Build your main points thoroughly.</a:t>
            </a:r>
            <a:endParaRPr lang="en-US" sz="2000" dirty="0">
              <a:latin typeface="+mn-lt"/>
            </a:endParaRPr>
          </a:p>
          <a:p>
            <a:pPr rtl="0"/>
            <a:endParaRPr lang="en-US" sz="1800" b="1" dirty="0">
              <a:latin typeface="+mn-lt"/>
            </a:endParaRPr>
          </a:p>
          <a:p>
            <a:pPr rtl="0"/>
            <a:r>
              <a:rPr lang="en-US" sz="2000" b="1" i="0" u="none" strike="noStrike" dirty="0">
                <a:solidFill>
                  <a:srgbClr val="000000"/>
                </a:solidFill>
                <a:effectLst/>
                <a:latin typeface="+mn-lt"/>
              </a:rPr>
              <a:t>Make sure your points are well organized and in logical order.</a:t>
            </a:r>
          </a:p>
          <a:p>
            <a:pPr rtl="0"/>
            <a:endParaRPr lang="en-US" sz="1800" b="1" dirty="0">
              <a:latin typeface="+mn-lt"/>
            </a:endParaRPr>
          </a:p>
          <a:p>
            <a:pPr rtl="0"/>
            <a:r>
              <a:rPr lang="en-US" sz="2000" b="1" dirty="0">
                <a:effectLst/>
                <a:latin typeface="+mn-lt"/>
              </a:rPr>
              <a:t>Responses will be scored based on three dimensions:</a:t>
            </a:r>
            <a:endParaRPr lang="en-US" sz="2000" b="0" dirty="0">
              <a:effectLst/>
              <a:latin typeface="+mn-lt"/>
            </a:endParaRPr>
          </a:p>
          <a:p>
            <a:pPr marL="342900" lvl="8" indent="-342900" fontAlgn="base">
              <a:spcBef>
                <a:spcPts val="1000"/>
              </a:spcBef>
              <a:buFont typeface="Arial" panose="020B0604020202020204" pitchFamily="34" charset="0"/>
              <a:buChar char="•"/>
            </a:pPr>
            <a:r>
              <a:rPr lang="en-US" sz="2000" b="0" i="0" u="none" strike="noStrike" dirty="0">
                <a:solidFill>
                  <a:srgbClr val="000000"/>
                </a:solidFill>
                <a:effectLst/>
                <a:latin typeface="+mn-lt"/>
              </a:rPr>
              <a:t>Trait 1: Creation of arguments and use of evidence.</a:t>
            </a:r>
          </a:p>
          <a:p>
            <a:pPr marL="342900" lvl="8" indent="-342900" fontAlgn="base">
              <a:spcBef>
                <a:spcPts val="1000"/>
              </a:spcBef>
              <a:buFont typeface="Arial" panose="020B0604020202020204" pitchFamily="34" charset="0"/>
              <a:buChar char="•"/>
            </a:pPr>
            <a:r>
              <a:rPr lang="en-US" sz="2000" b="0" i="0" u="none" strike="noStrike" dirty="0">
                <a:solidFill>
                  <a:srgbClr val="000000"/>
                </a:solidFill>
                <a:effectLst/>
                <a:latin typeface="+mn-lt"/>
              </a:rPr>
              <a:t>Trait 2: Development of ideas and structure.</a:t>
            </a:r>
          </a:p>
          <a:p>
            <a:pPr marL="342900" lvl="8" indent="-342900" fontAlgn="base">
              <a:spcBef>
                <a:spcPts val="1000"/>
              </a:spcBef>
              <a:buFont typeface="Arial" panose="020B0604020202020204" pitchFamily="34" charset="0"/>
              <a:buChar char="•"/>
            </a:pPr>
            <a:r>
              <a:rPr lang="en-US" sz="2000" dirty="0">
                <a:latin typeface="+mn-lt"/>
              </a:rPr>
              <a:t>Trait 3: Clarity and command of standard English conventions.</a:t>
            </a:r>
            <a:br>
              <a:rPr lang="en-US" sz="2000" dirty="0">
                <a:latin typeface="+mn-lt"/>
              </a:rPr>
            </a:br>
            <a:endParaRPr lang="en-US" sz="2000" dirty="0">
              <a:latin typeface="+mn-lt"/>
            </a:endParaRPr>
          </a:p>
        </p:txBody>
      </p:sp>
    </p:spTree>
    <p:extLst>
      <p:ext uri="{BB962C8B-B14F-4D97-AF65-F5344CB8AC3E}">
        <p14:creationId xmlns:p14="http://schemas.microsoft.com/office/powerpoint/2010/main" val="2449054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026AB-6484-7771-83D3-D962C7EA36CC}"/>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4FC1764A-E30C-A9C9-86B0-7E90E01A8F3F}"/>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What’s Next?</a:t>
            </a:r>
          </a:p>
        </p:txBody>
      </p:sp>
      <p:sp>
        <p:nvSpPr>
          <p:cNvPr id="4" name="TextBox 3">
            <a:extLst>
              <a:ext uri="{FF2B5EF4-FFF2-40B4-BE49-F238E27FC236}">
                <a16:creationId xmlns:a16="http://schemas.microsoft.com/office/drawing/2014/main" id="{257E4526-DCFC-6177-D62F-DD93E4E9F79A}"/>
              </a:ext>
            </a:extLst>
          </p:cNvPr>
          <p:cNvSpPr txBox="1"/>
          <p:nvPr/>
        </p:nvSpPr>
        <p:spPr>
          <a:xfrm>
            <a:off x="431999" y="1399860"/>
            <a:ext cx="11466490" cy="3046988"/>
          </a:xfrm>
          <a:prstGeom prst="rect">
            <a:avLst/>
          </a:prstGeom>
          <a:noFill/>
        </p:spPr>
        <p:txBody>
          <a:bodyPr wrap="square">
            <a:spAutoFit/>
          </a:bodyPr>
          <a:lstStyle/>
          <a:p>
            <a:pPr rtl="0"/>
            <a:r>
              <a:rPr lang="en-US" sz="3200" b="1" i="0" u="none" strike="noStrike" dirty="0">
                <a:solidFill>
                  <a:srgbClr val="000000"/>
                </a:solidFill>
                <a:effectLst/>
                <a:latin typeface="+mn-lt"/>
              </a:rPr>
              <a:t>Next, we will work on organizing the evidence from both sides of the argument.</a:t>
            </a:r>
          </a:p>
          <a:p>
            <a:pPr rtl="0"/>
            <a:endParaRPr lang="en-US" sz="3200" b="1" i="0" u="none" strike="noStrike" dirty="0">
              <a:solidFill>
                <a:srgbClr val="000000"/>
              </a:solidFill>
              <a:effectLst/>
              <a:latin typeface="+mn-lt"/>
            </a:endParaRPr>
          </a:p>
          <a:p>
            <a:pPr rtl="0"/>
            <a:r>
              <a:rPr lang="en-US" sz="3200" b="1" dirty="0">
                <a:latin typeface="+mn-lt"/>
              </a:rPr>
              <a:t>Complete Parts 2A and 2B of the Organizing the GED® Extended Response (Essay) worksheet together.</a:t>
            </a:r>
            <a:br>
              <a:rPr lang="en-US" sz="3200" dirty="0">
                <a:latin typeface="+mn-lt"/>
              </a:rPr>
            </a:br>
            <a:endParaRPr lang="en-US" sz="3200" dirty="0">
              <a:latin typeface="+mn-lt"/>
            </a:endParaRPr>
          </a:p>
        </p:txBody>
      </p:sp>
    </p:spTree>
    <p:extLst>
      <p:ext uri="{BB962C8B-B14F-4D97-AF65-F5344CB8AC3E}">
        <p14:creationId xmlns:p14="http://schemas.microsoft.com/office/powerpoint/2010/main" val="159179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F7740-3985-C7A4-BFFC-9CD23CCB8171}"/>
            </a:ext>
          </a:extLst>
        </p:cNvPr>
        <p:cNvGrpSpPr/>
        <p:nvPr/>
      </p:nvGrpSpPr>
      <p:grpSpPr>
        <a:xfrm>
          <a:off x="0" y="0"/>
          <a:ext cx="0" cy="0"/>
          <a:chOff x="0" y="0"/>
          <a:chExt cx="0" cy="0"/>
        </a:xfrm>
      </p:grpSpPr>
      <p:sp>
        <p:nvSpPr>
          <p:cNvPr id="3" name="Google Shape;526;p2">
            <a:extLst>
              <a:ext uri="{FF2B5EF4-FFF2-40B4-BE49-F238E27FC236}">
                <a16:creationId xmlns:a16="http://schemas.microsoft.com/office/drawing/2014/main" id="{EF8FB1BB-82AE-EFE4-F4C8-261C98B52201}"/>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Additional Practice</a:t>
            </a:r>
          </a:p>
        </p:txBody>
      </p:sp>
      <p:sp>
        <p:nvSpPr>
          <p:cNvPr id="4" name="TextBox 3">
            <a:extLst>
              <a:ext uri="{FF2B5EF4-FFF2-40B4-BE49-F238E27FC236}">
                <a16:creationId xmlns:a16="http://schemas.microsoft.com/office/drawing/2014/main" id="{6866A973-BD67-0BA5-950D-D26AE3EFB6C0}"/>
              </a:ext>
            </a:extLst>
          </p:cNvPr>
          <p:cNvSpPr txBox="1"/>
          <p:nvPr/>
        </p:nvSpPr>
        <p:spPr>
          <a:xfrm>
            <a:off x="431999" y="1399860"/>
            <a:ext cx="11466490" cy="1205458"/>
          </a:xfrm>
          <a:prstGeom prst="rect">
            <a:avLst/>
          </a:prstGeom>
          <a:noFill/>
        </p:spPr>
        <p:txBody>
          <a:bodyPr wrap="square">
            <a:spAutoFit/>
          </a:bodyPr>
          <a:lstStyle/>
          <a:p>
            <a:pPr marL="457200" indent="-457200" rtl="0">
              <a:spcBef>
                <a:spcPts val="1000"/>
              </a:spcBef>
              <a:buFont typeface="Arial" panose="020B0604020202020204" pitchFamily="34" charset="0"/>
              <a:buChar char="•"/>
            </a:pPr>
            <a:r>
              <a:rPr lang="en-US" sz="3200" b="0" i="0" u="sng" strike="noStrike" dirty="0">
                <a:solidFill>
                  <a:srgbClr val="9454C3"/>
                </a:solidFill>
                <a:effectLst/>
                <a:latin typeface="+mn-lt"/>
                <a:hlinkClick r:id="rId3"/>
              </a:rPr>
              <a:t>Grammar instruction and practice from Khan Academy</a:t>
            </a:r>
            <a:endParaRPr lang="en-US" sz="3200" b="0" dirty="0">
              <a:effectLst/>
              <a:latin typeface="+mn-lt"/>
            </a:endParaRPr>
          </a:p>
          <a:p>
            <a:pPr marL="457200" indent="-457200" rtl="0">
              <a:spcBef>
                <a:spcPts val="1000"/>
              </a:spcBef>
              <a:buFont typeface="Arial" panose="020B0604020202020204" pitchFamily="34" charset="0"/>
              <a:buChar char="•"/>
            </a:pPr>
            <a:r>
              <a:rPr lang="en-US" sz="3200" b="0" i="0" u="sng" strike="noStrike" dirty="0">
                <a:solidFill>
                  <a:srgbClr val="9454C3"/>
                </a:solidFill>
                <a:effectLst/>
                <a:latin typeface="+mn-lt"/>
                <a:hlinkClick r:id="rId4"/>
              </a:rPr>
              <a:t>Typing practice from Typing.com</a:t>
            </a:r>
            <a:endParaRPr lang="en-US" sz="3200" b="0" dirty="0">
              <a:effectLst/>
              <a:latin typeface="+mn-lt"/>
            </a:endParaRPr>
          </a:p>
        </p:txBody>
      </p:sp>
    </p:spTree>
    <p:extLst>
      <p:ext uri="{BB962C8B-B14F-4D97-AF65-F5344CB8AC3E}">
        <p14:creationId xmlns:p14="http://schemas.microsoft.com/office/powerpoint/2010/main" val="418211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Your Background Knowledge (cont’d)	</a:t>
            </a:r>
          </a:p>
        </p:txBody>
      </p:sp>
      <p:sp>
        <p:nvSpPr>
          <p:cNvPr id="4" name="Google Shape;544;p4">
            <a:extLst>
              <a:ext uri="{FF2B5EF4-FFF2-40B4-BE49-F238E27FC236}">
                <a16:creationId xmlns:a16="http://schemas.microsoft.com/office/drawing/2014/main" id="{A0C29AAC-A196-4851-DD07-F93A9DC27693}"/>
              </a:ext>
            </a:extLst>
          </p:cNvPr>
          <p:cNvSpPr txBox="1">
            <a:spLocks/>
          </p:cNvSpPr>
          <p:nvPr/>
        </p:nvSpPr>
        <p:spPr>
          <a:xfrm>
            <a:off x="432000" y="1678193"/>
            <a:ext cx="11340000" cy="449877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90000"/>
              </a:lnSpc>
              <a:spcBef>
                <a:spcPts val="0"/>
              </a:spcBef>
              <a:spcAft>
                <a:spcPts val="0"/>
              </a:spcAft>
              <a:buClr>
                <a:schemeClr val="dk1"/>
              </a:buClr>
              <a:buSzPts val="2800"/>
              <a:buNone/>
            </a:pPr>
            <a:r>
              <a:rPr lang="en-US" sz="3200" b="1" dirty="0"/>
              <a:t>What do you already know about the GED® extended response (essay)?</a:t>
            </a:r>
            <a:endParaRPr lang="en-US" sz="3200" dirty="0"/>
          </a:p>
          <a:p>
            <a:pPr marL="266700" indent="-152400">
              <a:buClr>
                <a:srgbClr val="3F3F3F"/>
              </a:buClr>
              <a:buSzPts val="1800"/>
              <a:buFont typeface="Arial" panose="020B0604020202020204" pitchFamily="34" charset="0"/>
              <a:buNone/>
            </a:pPr>
            <a:endParaRPr lang="en-US" dirty="0"/>
          </a:p>
        </p:txBody>
      </p:sp>
    </p:spTree>
    <p:extLst>
      <p:ext uri="{BB962C8B-B14F-4D97-AF65-F5344CB8AC3E}">
        <p14:creationId xmlns:p14="http://schemas.microsoft.com/office/powerpoint/2010/main" val="10864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91498-C8CB-CE0A-7260-2D3E73AB12F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EB36D63-8419-49B4-08EE-032735103C79}"/>
              </a:ext>
              <a:ext uri="{C183D7F6-B498-43B3-948B-1728B52AA6E4}">
                <adec:decorative xmlns:adec="http://schemas.microsoft.com/office/drawing/2017/decorative" val="1"/>
              </a:ext>
            </a:extLst>
          </p:cNvPr>
          <p:cNvSpPr/>
          <p:nvPr/>
        </p:nvSpPr>
        <p:spPr>
          <a:xfrm>
            <a:off x="12357" y="1"/>
            <a:ext cx="4028303" cy="6614550"/>
          </a:xfrm>
          <a:prstGeom prst="rect">
            <a:avLst/>
          </a:prstGeom>
          <a:solidFill>
            <a:srgbClr val="2E6E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091A817-4483-B361-38F9-4F5F1E43EAF0}"/>
              </a:ext>
            </a:extLst>
          </p:cNvPr>
          <p:cNvSpPr>
            <a:spLocks noGrp="1"/>
          </p:cNvSpPr>
          <p:nvPr>
            <p:ph sz="quarter" idx="10"/>
          </p:nvPr>
        </p:nvSpPr>
        <p:spPr>
          <a:xfrm>
            <a:off x="333632" y="370705"/>
            <a:ext cx="6067168" cy="951470"/>
          </a:xfrm>
        </p:spPr>
        <p:txBody>
          <a:bodyPr/>
          <a:lstStyle/>
          <a:p>
            <a:pPr marL="0" indent="0">
              <a:buNone/>
            </a:pPr>
            <a:r>
              <a:rPr lang="en-US" b="1" dirty="0">
                <a:solidFill>
                  <a:schemeClr val="bg1"/>
                </a:solidFill>
                <a:latin typeface="+mj-lt"/>
              </a:rPr>
              <a:t>ELA Lines of Inquiry</a:t>
            </a:r>
          </a:p>
        </p:txBody>
      </p:sp>
      <p:sp>
        <p:nvSpPr>
          <p:cNvPr id="4" name="Content Placeholder 1">
            <a:extLst>
              <a:ext uri="{FF2B5EF4-FFF2-40B4-BE49-F238E27FC236}">
                <a16:creationId xmlns:a16="http://schemas.microsoft.com/office/drawing/2014/main" id="{E5C08EB4-56FF-F5C5-BDD8-BFED0E583EFD}"/>
              </a:ext>
            </a:extLst>
          </p:cNvPr>
          <p:cNvSpPr txBox="1">
            <a:spLocks noGrp="1"/>
          </p:cNvSpPr>
          <p:nvPr>
            <p:ph type="title" idx="4294967295"/>
          </p:nvPr>
        </p:nvSpPr>
        <p:spPr>
          <a:xfrm>
            <a:off x="4452549" y="1869991"/>
            <a:ext cx="6989807" cy="9514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72525"/>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72525"/>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72525"/>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72525"/>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72525"/>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Extended Response</a:t>
            </a:r>
            <a:br>
              <a:rPr kumimoji="0" lang="en-US" sz="36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Lesson 1, Part 1</a:t>
            </a:r>
            <a:b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br>
              <a:rPr kumimoji="0" lang="en-US" sz="3600" b="0"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br>
            <a:r>
              <a:rPr kumimoji="0" lang="en-US" sz="48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GED</a:t>
            </a:r>
            <a:r>
              <a:rPr kumimoji="0" lang="en-US" sz="4800" b="1" i="0" u="none" strike="noStrike" kern="1200" cap="none" spc="0" normalizeH="0" baseline="30000" noProof="0" dirty="0">
                <a:ln>
                  <a:noFill/>
                </a:ln>
                <a:solidFill>
                  <a:srgbClr val="27346F"/>
                </a:solidFill>
                <a:effectLst/>
                <a:uLnTx/>
                <a:uFillTx/>
                <a:latin typeface="+mj-lt"/>
                <a:ea typeface="+mn-ea"/>
                <a:cs typeface="Arial" panose="020B0604020202020204" pitchFamily="34" charset="0"/>
                <a:sym typeface="Arial"/>
              </a:rPr>
              <a:t>®</a:t>
            </a:r>
            <a:r>
              <a:rPr kumimoji="0" lang="en-US" sz="48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rPr>
              <a:t> Extended Response Guidelines and Scoring</a:t>
            </a:r>
            <a:endParaRPr kumimoji="0" lang="en-US" sz="3600" b="1" i="0" u="none" strike="noStrike" kern="1200" cap="none" spc="0" normalizeH="0" baseline="0" noProof="0" dirty="0">
              <a:ln>
                <a:noFill/>
              </a:ln>
              <a:solidFill>
                <a:srgbClr val="27346F"/>
              </a:solidFill>
              <a:effectLst/>
              <a:uLnTx/>
              <a:uFillTx/>
              <a:latin typeface="+mj-lt"/>
              <a:ea typeface="+mn-ea"/>
              <a:cs typeface="Arial" panose="020B0604020202020204" pitchFamily="34" charset="0"/>
              <a:sym typeface="Arial"/>
            </a:endParaRPr>
          </a:p>
        </p:txBody>
      </p:sp>
    </p:spTree>
    <p:extLst>
      <p:ext uri="{BB962C8B-B14F-4D97-AF65-F5344CB8AC3E}">
        <p14:creationId xmlns:p14="http://schemas.microsoft.com/office/powerpoint/2010/main" val="243117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The Extended Response (Essay)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Test</a:t>
            </a:r>
          </a:p>
        </p:txBody>
      </p:sp>
      <p:sp>
        <p:nvSpPr>
          <p:cNvPr id="2" name="Google Shape;179;p25">
            <a:extLst>
              <a:ext uri="{FF2B5EF4-FFF2-40B4-BE49-F238E27FC236}">
                <a16:creationId xmlns:a16="http://schemas.microsoft.com/office/drawing/2014/main" id="{0681FF35-D152-E7D4-AEFA-DAA97424E86D}"/>
              </a:ext>
            </a:extLst>
          </p:cNvPr>
          <p:cNvSpPr txBox="1">
            <a:spLocks/>
          </p:cNvSpPr>
          <p:nvPr/>
        </p:nvSpPr>
        <p:spPr>
          <a:xfrm>
            <a:off x="431999" y="1512444"/>
            <a:ext cx="5506222" cy="641032"/>
          </a:xfrm>
          <a:prstGeom prst="rect">
            <a:avLst/>
          </a:prstGeom>
          <a:solidFill>
            <a:srgbClr val="27346F"/>
          </a:solidFill>
          <a:ln>
            <a:noFill/>
          </a:ln>
        </p:spPr>
        <p:txBody>
          <a:bodyPr spcFirstLastPara="1" wrap="square" lIns="91425" tIns="45700" rIns="91425" bIns="4570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lt1"/>
              </a:buClr>
              <a:buSzPts val="4000"/>
              <a:buFont typeface="Arial" panose="020B0604020202020204" pitchFamily="34" charset="0"/>
              <a:buNone/>
            </a:pPr>
            <a:r>
              <a:rPr lang="en-US" sz="3600" b="1" dirty="0">
                <a:solidFill>
                  <a:schemeClr val="lt1"/>
                </a:solidFill>
                <a:latin typeface="+mn-lt"/>
                <a:ea typeface="Open Sans"/>
                <a:cs typeface="Open Sans"/>
                <a:sym typeface="Open Sans"/>
              </a:rPr>
              <a:t>GED®</a:t>
            </a:r>
            <a:endParaRPr lang="en-US" sz="3600" dirty="0">
              <a:solidFill>
                <a:schemeClr val="lt1"/>
              </a:solidFill>
              <a:latin typeface="+mn-lt"/>
              <a:ea typeface="Open Sans"/>
              <a:cs typeface="Open Sans"/>
              <a:sym typeface="Open Sans"/>
            </a:endParaRPr>
          </a:p>
        </p:txBody>
      </p:sp>
      <p:sp>
        <p:nvSpPr>
          <p:cNvPr id="4" name="Google Shape;180;p25">
            <a:extLst>
              <a:ext uri="{FF2B5EF4-FFF2-40B4-BE49-F238E27FC236}">
                <a16:creationId xmlns:a16="http://schemas.microsoft.com/office/drawing/2014/main" id="{AD7D2E14-16EF-2D30-C88D-C69F57E18E18}"/>
              </a:ext>
            </a:extLst>
          </p:cNvPr>
          <p:cNvSpPr txBox="1">
            <a:spLocks/>
          </p:cNvSpPr>
          <p:nvPr/>
        </p:nvSpPr>
        <p:spPr>
          <a:xfrm>
            <a:off x="431999" y="2153475"/>
            <a:ext cx="5494227" cy="4247323"/>
          </a:xfrm>
          <a:prstGeom prst="rect">
            <a:avLst/>
          </a:prstGeom>
          <a:noFill/>
          <a:ln w="9525" cap="flat" cmpd="sng">
            <a:solidFill>
              <a:srgbClr val="27346F"/>
            </a:solidFill>
            <a:prstDash val="solid"/>
            <a:round/>
            <a:headEnd type="none" w="sm" len="sm"/>
            <a:tailEnd type="none" w="sm" len="sm"/>
          </a:ln>
        </p:spPr>
        <p:txBody>
          <a:bodyPr spcFirstLastPara="1" wrap="square" lIns="182880" tIns="182880" rIns="182880" bIns="18288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Font typeface="Arial" panose="020B0604020202020204" pitchFamily="34" charset="0"/>
              <a:buNone/>
            </a:pPr>
            <a:r>
              <a:rPr lang="en-US" dirty="0">
                <a:latin typeface="+mn-lt"/>
                <a:ea typeface="Open Sans"/>
                <a:cs typeface="Open Sans"/>
                <a:sym typeface="Open Sans"/>
              </a:rPr>
              <a:t>Reading and writing tests are combined.</a:t>
            </a:r>
            <a:endParaRPr lang="en-US" dirty="0">
              <a:latin typeface="+mn-lt"/>
            </a:endParaRPr>
          </a:p>
          <a:p>
            <a:pPr>
              <a:buClr>
                <a:schemeClr val="dk1"/>
              </a:buClr>
              <a:buSzPts val="2400"/>
            </a:pPr>
            <a:r>
              <a:rPr lang="en-US" dirty="0">
                <a:latin typeface="+mn-lt"/>
                <a:ea typeface="Open Sans"/>
                <a:cs typeface="Open Sans"/>
                <a:sym typeface="Open Sans"/>
              </a:rPr>
              <a:t>Multiple choice, drop down, fill in the blank, and other question formats</a:t>
            </a:r>
          </a:p>
          <a:p>
            <a:pPr>
              <a:buClr>
                <a:schemeClr val="dk1"/>
              </a:buClr>
              <a:buSzPts val="2400"/>
            </a:pPr>
            <a:r>
              <a:rPr lang="en-US" dirty="0">
                <a:latin typeface="+mn-lt"/>
                <a:ea typeface="Open Sans"/>
                <a:cs typeface="Open Sans"/>
                <a:sym typeface="Open Sans"/>
              </a:rPr>
              <a:t>Extended response (essay)</a:t>
            </a:r>
            <a:endParaRPr lang="en-US" dirty="0">
              <a:latin typeface="+mn-lt"/>
            </a:endParaRPr>
          </a:p>
          <a:p>
            <a:pPr lvl="1">
              <a:buClr>
                <a:schemeClr val="dk1"/>
              </a:buClr>
              <a:buSzPts val="2000"/>
            </a:pPr>
            <a:r>
              <a:rPr lang="en-US" sz="2800" dirty="0">
                <a:latin typeface="+mn-lt"/>
                <a:ea typeface="Open Sans"/>
                <a:cs typeface="Open Sans"/>
                <a:sym typeface="Open Sans"/>
              </a:rPr>
              <a:t>45 minutes for essay</a:t>
            </a:r>
            <a:endParaRPr lang="en-US" sz="2800" dirty="0">
              <a:latin typeface="+mn-lt"/>
            </a:endParaRPr>
          </a:p>
          <a:p>
            <a:pPr lvl="1">
              <a:buClr>
                <a:schemeClr val="dk1"/>
              </a:buClr>
              <a:buSzPts val="2000"/>
            </a:pPr>
            <a:r>
              <a:rPr lang="en-US" sz="2800" dirty="0">
                <a:latin typeface="+mn-lt"/>
                <a:ea typeface="Open Sans"/>
                <a:cs typeface="Open Sans"/>
                <a:sym typeface="Open Sans"/>
              </a:rPr>
              <a:t>Score rolled into total points</a:t>
            </a:r>
            <a:endParaRPr lang="en-US" sz="2800" dirty="0">
              <a:latin typeface="+mn-lt"/>
            </a:endParaRPr>
          </a:p>
          <a:p>
            <a:pPr lvl="1">
              <a:buClr>
                <a:schemeClr val="dk1"/>
              </a:buClr>
              <a:buSzPts val="2000"/>
            </a:pPr>
            <a:r>
              <a:rPr lang="en-US" sz="2800" dirty="0">
                <a:latin typeface="+mn-lt"/>
                <a:ea typeface="Open Sans"/>
                <a:cs typeface="Open Sans"/>
                <a:sym typeface="Open Sans"/>
              </a:rPr>
              <a:t>20% of total RLA score</a:t>
            </a:r>
            <a:endParaRPr lang="en-US" sz="2800" dirty="0">
              <a:latin typeface="+mn-lt"/>
            </a:endParaRPr>
          </a:p>
        </p:txBody>
      </p:sp>
      <p:sp>
        <p:nvSpPr>
          <p:cNvPr id="7" name="Google Shape;181;p25">
            <a:extLst>
              <a:ext uri="{FF2B5EF4-FFF2-40B4-BE49-F238E27FC236}">
                <a16:creationId xmlns:a16="http://schemas.microsoft.com/office/drawing/2014/main" id="{C95763B0-2770-4B23-46B2-4C5BFF49E18C}"/>
              </a:ext>
            </a:extLst>
          </p:cNvPr>
          <p:cNvSpPr txBox="1">
            <a:spLocks/>
          </p:cNvSpPr>
          <p:nvPr/>
        </p:nvSpPr>
        <p:spPr>
          <a:xfrm>
            <a:off x="6265775" y="1512444"/>
            <a:ext cx="5506222" cy="641032"/>
          </a:xfrm>
          <a:prstGeom prst="rect">
            <a:avLst/>
          </a:prstGeom>
          <a:solidFill>
            <a:srgbClr val="27346F"/>
          </a:solidFill>
          <a:ln>
            <a:noFill/>
          </a:ln>
        </p:spPr>
        <p:txBody>
          <a:bodyPr spcFirstLastPara="1" wrap="square" lIns="91425" tIns="45700" rIns="91425" bIns="4570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lt1"/>
              </a:buClr>
              <a:buSzPts val="4000"/>
              <a:buFont typeface="Arial" panose="020B0604020202020204" pitchFamily="34" charset="0"/>
              <a:buNone/>
            </a:pPr>
            <a:r>
              <a:rPr lang="en-US" sz="3200" b="1" dirty="0" err="1">
                <a:solidFill>
                  <a:schemeClr val="lt1"/>
                </a:solidFill>
                <a:latin typeface="+mn-lt"/>
                <a:ea typeface="Open Sans"/>
                <a:cs typeface="Open Sans"/>
                <a:sym typeface="Open Sans"/>
              </a:rPr>
              <a:t>HiSET</a:t>
            </a:r>
            <a:r>
              <a:rPr lang="en-US" sz="3200" b="1" dirty="0">
                <a:solidFill>
                  <a:schemeClr val="lt1"/>
                </a:solidFill>
                <a:latin typeface="+mn-lt"/>
                <a:ea typeface="Open Sans"/>
                <a:cs typeface="Open Sans"/>
                <a:sym typeface="Open Sans"/>
              </a:rPr>
              <a:t>®</a:t>
            </a:r>
            <a:endParaRPr lang="en-US" sz="3200" b="1" dirty="0">
              <a:latin typeface="+mn-lt"/>
            </a:endParaRPr>
          </a:p>
        </p:txBody>
      </p:sp>
      <p:sp>
        <p:nvSpPr>
          <p:cNvPr id="9" name="Google Shape;182;p25">
            <a:extLst>
              <a:ext uri="{FF2B5EF4-FFF2-40B4-BE49-F238E27FC236}">
                <a16:creationId xmlns:a16="http://schemas.microsoft.com/office/drawing/2014/main" id="{AEA7F22A-3F99-163B-AE13-41F969FBAA25}"/>
              </a:ext>
            </a:extLst>
          </p:cNvPr>
          <p:cNvSpPr txBox="1">
            <a:spLocks/>
          </p:cNvSpPr>
          <p:nvPr/>
        </p:nvSpPr>
        <p:spPr>
          <a:xfrm>
            <a:off x="6265775" y="2153476"/>
            <a:ext cx="5494226" cy="4247322"/>
          </a:xfrm>
          <a:prstGeom prst="rect">
            <a:avLst/>
          </a:prstGeom>
          <a:noFill/>
          <a:ln w="9525" cap="flat" cmpd="sng">
            <a:solidFill>
              <a:srgbClr val="27346F"/>
            </a:solidFill>
            <a:prstDash val="solid"/>
            <a:round/>
            <a:headEnd type="none" w="sm" len="sm"/>
            <a:tailEnd type="none" w="sm" len="sm"/>
          </a:ln>
        </p:spPr>
        <p:txBody>
          <a:bodyPr spcFirstLastPara="1" wrap="square" lIns="182880" tIns="182880" rIns="182880" bIns="18288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Font typeface="Arial" panose="020B0604020202020204" pitchFamily="34" charset="0"/>
              <a:buNone/>
            </a:pPr>
            <a:r>
              <a:rPr lang="en-US" dirty="0">
                <a:latin typeface="+mn-lt"/>
                <a:ea typeface="Open Sans"/>
                <a:cs typeface="Open Sans"/>
                <a:sym typeface="Open Sans"/>
              </a:rPr>
              <a:t>Writing test</a:t>
            </a:r>
            <a:endParaRPr lang="en-US" dirty="0">
              <a:latin typeface="+mn-lt"/>
            </a:endParaRPr>
          </a:p>
          <a:p>
            <a:pPr>
              <a:buClr>
                <a:schemeClr val="dk1"/>
              </a:buClr>
              <a:buSzPts val="2400"/>
            </a:pPr>
            <a:r>
              <a:rPr lang="en-US" dirty="0">
                <a:latin typeface="+mn-lt"/>
                <a:ea typeface="Open Sans"/>
                <a:cs typeface="Open Sans"/>
                <a:sym typeface="Open Sans"/>
              </a:rPr>
              <a:t>Multiple-choice questions</a:t>
            </a:r>
            <a:endParaRPr lang="en-US" dirty="0">
              <a:latin typeface="+mn-lt"/>
            </a:endParaRPr>
          </a:p>
          <a:p>
            <a:pPr>
              <a:buClr>
                <a:schemeClr val="dk1"/>
              </a:buClr>
              <a:buSzPts val="2400"/>
            </a:pPr>
            <a:r>
              <a:rPr lang="en-US" dirty="0">
                <a:latin typeface="+mn-lt"/>
                <a:ea typeface="Open Sans"/>
                <a:cs typeface="Open Sans"/>
                <a:sym typeface="Open Sans"/>
              </a:rPr>
              <a:t>Extended response (essay)</a:t>
            </a:r>
            <a:endParaRPr lang="en-US" dirty="0">
              <a:latin typeface="+mn-lt"/>
            </a:endParaRPr>
          </a:p>
          <a:p>
            <a:pPr lvl="1">
              <a:buClr>
                <a:schemeClr val="dk1"/>
              </a:buClr>
              <a:buSzPts val="2000"/>
            </a:pPr>
            <a:r>
              <a:rPr lang="en-US" sz="2800" dirty="0">
                <a:latin typeface="+mn-lt"/>
                <a:ea typeface="Open Sans"/>
                <a:cs typeface="Open Sans"/>
                <a:sym typeface="Open Sans"/>
              </a:rPr>
              <a:t>50 minutes</a:t>
            </a:r>
            <a:endParaRPr lang="en-US" sz="2800" dirty="0">
              <a:latin typeface="+mn-lt"/>
            </a:endParaRPr>
          </a:p>
          <a:p>
            <a:pPr lvl="1">
              <a:buClr>
                <a:schemeClr val="dk1"/>
              </a:buClr>
              <a:buSzPts val="2000"/>
            </a:pPr>
            <a:r>
              <a:rPr lang="en-US" sz="2800" dirty="0">
                <a:latin typeface="+mn-lt"/>
                <a:ea typeface="Open Sans"/>
                <a:cs typeface="Open Sans"/>
                <a:sym typeface="Open Sans"/>
              </a:rPr>
              <a:t>Need a score of 2/6</a:t>
            </a:r>
            <a:endParaRPr lang="en-US" sz="2800" dirty="0">
              <a:latin typeface="+mn-lt"/>
            </a:endParaRPr>
          </a:p>
        </p:txBody>
      </p:sp>
    </p:spTree>
    <p:extLst>
      <p:ext uri="{BB962C8B-B14F-4D97-AF65-F5344CB8AC3E}">
        <p14:creationId xmlns:p14="http://schemas.microsoft.com/office/powerpoint/2010/main" val="377279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The Extended Response GED</a:t>
            </a:r>
            <a:r>
              <a:rPr kumimoji="0" lang="en-US" sz="3600" b="1" i="0" u="none" strike="noStrike" kern="1200" cap="none" spc="0" normalizeH="0" baseline="3000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a:t>
            </a:r>
            <a:r>
              <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rPr>
              <a:t> Test</a:t>
            </a:r>
          </a:p>
        </p:txBody>
      </p:sp>
      <p:pic>
        <p:nvPicPr>
          <p:cNvPr id="5" name="Google Shape;188;p26" descr="GED Test Instructions">
            <a:extLst>
              <a:ext uri="{FF2B5EF4-FFF2-40B4-BE49-F238E27FC236}">
                <a16:creationId xmlns:a16="http://schemas.microsoft.com/office/drawing/2014/main" id="{5592F723-AF5F-50D3-A9B8-158B71535B48}"/>
              </a:ext>
            </a:extLst>
          </p:cNvPr>
          <p:cNvPicPr preferRelativeResize="0"/>
          <p:nvPr/>
        </p:nvPicPr>
        <p:blipFill rotWithShape="1">
          <a:blip r:embed="rId3">
            <a:alphaModFix/>
          </a:blip>
          <a:srcRect t="2084" r="1" b="21964"/>
          <a:stretch/>
        </p:blipFill>
        <p:spPr>
          <a:xfrm>
            <a:off x="432000" y="1614426"/>
            <a:ext cx="8227906" cy="46401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66110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26;p2">
            <a:extLst>
              <a:ext uri="{FF2B5EF4-FFF2-40B4-BE49-F238E27FC236}">
                <a16:creationId xmlns:a16="http://schemas.microsoft.com/office/drawing/2014/main" id="{436407F1-3FB4-EDE8-0584-66DB72893447}"/>
              </a:ext>
            </a:extLst>
          </p:cNvPr>
          <p:cNvSpPr txBox="1">
            <a:spLocks noGrp="1"/>
          </p:cNvSpPr>
          <p:nvPr>
            <p:ph type="title" idx="4294967295"/>
          </p:nvPr>
        </p:nvSpPr>
        <p:spPr>
          <a:xfrm>
            <a:off x="432000" y="702810"/>
            <a:ext cx="11340000" cy="43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lang="en-US" sz="3600" b="1" dirty="0">
                <a:latin typeface="Open Sans"/>
                <a:ea typeface="Open Sans"/>
                <a:cs typeface="Open Sans"/>
                <a:sym typeface="Open Sans"/>
              </a:rPr>
              <a:t>Guidelines for the GED</a:t>
            </a:r>
            <a:r>
              <a:rPr lang="en-US" sz="3600" b="1" baseline="30000" dirty="0">
                <a:latin typeface="Open Sans"/>
                <a:ea typeface="Open Sans"/>
                <a:cs typeface="Open Sans"/>
                <a:sym typeface="Open Sans"/>
              </a:rPr>
              <a:t>®</a:t>
            </a:r>
            <a:r>
              <a:rPr lang="en-US" sz="3600" b="1" dirty="0">
                <a:latin typeface="Open Sans"/>
                <a:ea typeface="Open Sans"/>
                <a:cs typeface="Open Sans"/>
                <a:sym typeface="Open Sans"/>
              </a:rPr>
              <a:t> Extended Response</a:t>
            </a:r>
            <a:endPar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endParaRPr>
          </a:p>
        </p:txBody>
      </p:sp>
      <p:sp>
        <p:nvSpPr>
          <p:cNvPr id="8" name="TextBox 7">
            <a:extLst>
              <a:ext uri="{FF2B5EF4-FFF2-40B4-BE49-F238E27FC236}">
                <a16:creationId xmlns:a16="http://schemas.microsoft.com/office/drawing/2014/main" id="{A1C2B0C5-C9C4-FD7A-1554-FC9F7440E5B6}"/>
              </a:ext>
            </a:extLst>
          </p:cNvPr>
          <p:cNvSpPr txBox="1"/>
          <p:nvPr/>
        </p:nvSpPr>
        <p:spPr>
          <a:xfrm>
            <a:off x="432000" y="1670808"/>
            <a:ext cx="11197016" cy="3707682"/>
          </a:xfrm>
          <a:prstGeom prst="rect">
            <a:avLst/>
          </a:prstGeom>
          <a:noFill/>
        </p:spPr>
        <p:txBody>
          <a:bodyPr wrap="square">
            <a:spAutoFit/>
          </a:bodyPr>
          <a:lstStyle/>
          <a:p>
            <a:pPr marL="228600" lvl="0" indent="-228600" algn="l" rtl="0">
              <a:lnSpc>
                <a:spcPct val="90000"/>
              </a:lnSpc>
              <a:spcBef>
                <a:spcPts val="0"/>
              </a:spcBef>
              <a:spcAft>
                <a:spcPts val="0"/>
              </a:spcAft>
              <a:buClr>
                <a:schemeClr val="dk1"/>
              </a:buClr>
              <a:buSzPts val="2800"/>
              <a:buChar char="•"/>
            </a:pPr>
            <a:r>
              <a:rPr lang="en-US" sz="3200" dirty="0">
                <a:latin typeface="+mn-lt"/>
                <a:ea typeface="Open Sans"/>
                <a:cs typeface="Open Sans"/>
                <a:sym typeface="Open Sans"/>
              </a:rPr>
              <a:t>45 minutes, but learn the process first.</a:t>
            </a:r>
          </a:p>
          <a:p>
            <a:pPr marL="685800" lvl="1" indent="-228600" algn="l" rtl="0">
              <a:lnSpc>
                <a:spcPct val="90000"/>
              </a:lnSpc>
              <a:spcBef>
                <a:spcPts val="0"/>
              </a:spcBef>
              <a:spcAft>
                <a:spcPts val="0"/>
              </a:spcAft>
              <a:buSzPts val="1800"/>
              <a:buFont typeface="Open Sans"/>
              <a:buChar char="•"/>
            </a:pPr>
            <a:r>
              <a:rPr lang="en-US" sz="3200" dirty="0">
                <a:latin typeface="+mn-lt"/>
                <a:ea typeface="Open Sans"/>
                <a:cs typeface="Open Sans"/>
                <a:sym typeface="Open Sans"/>
              </a:rPr>
              <a:t>Typing skills are important.</a:t>
            </a:r>
          </a:p>
          <a:p>
            <a:pPr marL="228600" lvl="0" indent="-228600" algn="l" rtl="0">
              <a:lnSpc>
                <a:spcPct val="90000"/>
              </a:lnSpc>
              <a:spcBef>
                <a:spcPts val="1000"/>
              </a:spcBef>
              <a:spcAft>
                <a:spcPts val="0"/>
              </a:spcAft>
              <a:buClr>
                <a:schemeClr val="dk1"/>
              </a:buClr>
              <a:buSzPts val="2800"/>
              <a:buChar char="•"/>
            </a:pPr>
            <a:r>
              <a:rPr lang="en-US" sz="3200" dirty="0">
                <a:latin typeface="+mn-lt"/>
                <a:ea typeface="Open Sans"/>
                <a:cs typeface="Open Sans"/>
                <a:sym typeface="Open Sans"/>
              </a:rPr>
              <a:t>4 to 7 paragraphs (3 to 7 sentences each).</a:t>
            </a:r>
            <a:endParaRPr lang="en-US" sz="3200" dirty="0">
              <a:latin typeface="+mn-lt"/>
            </a:endParaRPr>
          </a:p>
          <a:p>
            <a:pPr marL="228600" lvl="0" indent="-228600" algn="l" rtl="0">
              <a:lnSpc>
                <a:spcPct val="90000"/>
              </a:lnSpc>
              <a:spcBef>
                <a:spcPts val="1000"/>
              </a:spcBef>
              <a:spcAft>
                <a:spcPts val="0"/>
              </a:spcAft>
              <a:buClr>
                <a:schemeClr val="dk1"/>
              </a:buClr>
              <a:buSzPts val="2800"/>
              <a:buChar char="•"/>
            </a:pPr>
            <a:r>
              <a:rPr lang="en-US" sz="3200" dirty="0">
                <a:latin typeface="+mn-lt"/>
                <a:ea typeface="Open Sans"/>
                <a:cs typeface="Open Sans"/>
                <a:sym typeface="Open Sans"/>
              </a:rPr>
              <a:t>Determine which position presented in the passage(s) is better supported by evidence from the passage(s).</a:t>
            </a:r>
            <a:endParaRPr lang="en-US" sz="3200" dirty="0">
              <a:latin typeface="+mn-lt"/>
            </a:endParaRPr>
          </a:p>
          <a:p>
            <a:pPr marL="228600" lvl="0" indent="-228600" algn="l" rtl="0">
              <a:lnSpc>
                <a:spcPct val="90000"/>
              </a:lnSpc>
              <a:spcBef>
                <a:spcPts val="1000"/>
              </a:spcBef>
              <a:spcAft>
                <a:spcPts val="0"/>
              </a:spcAft>
              <a:buClr>
                <a:schemeClr val="dk1"/>
              </a:buClr>
              <a:buSzPts val="2800"/>
              <a:buChar char="•"/>
            </a:pPr>
            <a:r>
              <a:rPr lang="en-US" sz="3200" dirty="0">
                <a:latin typeface="+mn-lt"/>
                <a:ea typeface="Open Sans"/>
                <a:cs typeface="Open Sans"/>
                <a:sym typeface="Open Sans"/>
              </a:rPr>
              <a:t>Explain why the position you chose is the better supported one.</a:t>
            </a:r>
            <a:endParaRPr lang="en-US" sz="3200" dirty="0">
              <a:latin typeface="+mn-lt"/>
            </a:endParaRPr>
          </a:p>
          <a:p>
            <a:pPr marL="0" lvl="0" indent="0" algn="l" rtl="0">
              <a:lnSpc>
                <a:spcPct val="90000"/>
              </a:lnSpc>
              <a:spcBef>
                <a:spcPts val="1000"/>
              </a:spcBef>
              <a:spcAft>
                <a:spcPts val="0"/>
              </a:spcAft>
              <a:buClr>
                <a:schemeClr val="dk1"/>
              </a:buClr>
              <a:buSzPts val="2800"/>
              <a:buNone/>
            </a:pPr>
            <a:endParaRPr lang="en-US" sz="3200" dirty="0">
              <a:latin typeface="+mn-lt"/>
              <a:ea typeface="Open Sans"/>
              <a:cs typeface="Open Sans"/>
              <a:sym typeface="Open Sans"/>
            </a:endParaRPr>
          </a:p>
        </p:txBody>
      </p:sp>
    </p:spTree>
    <p:extLst>
      <p:ext uri="{BB962C8B-B14F-4D97-AF65-F5344CB8AC3E}">
        <p14:creationId xmlns:p14="http://schemas.microsoft.com/office/powerpoint/2010/main" val="216073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27C5926-4F9E-4FE2-A077-AA790A795156}"/>
              </a:ext>
            </a:extLst>
          </p:cNvPr>
          <p:cNvSpPr txBox="1"/>
          <p:nvPr/>
        </p:nvSpPr>
        <p:spPr>
          <a:xfrm>
            <a:off x="432000" y="2036567"/>
            <a:ext cx="11197016" cy="3579441"/>
          </a:xfrm>
          <a:prstGeom prst="rect">
            <a:avLst/>
          </a:prstGeom>
          <a:noFill/>
        </p:spPr>
        <p:txBody>
          <a:bodyPr wrap="square">
            <a:spAutoFit/>
          </a:bodyPr>
          <a:lstStyle/>
          <a:p>
            <a:pPr marL="228600" lvl="0" indent="-228600" algn="l" rtl="0">
              <a:lnSpc>
                <a:spcPct val="90000"/>
              </a:lnSpc>
              <a:spcBef>
                <a:spcPts val="0"/>
              </a:spcBef>
              <a:spcAft>
                <a:spcPts val="0"/>
              </a:spcAft>
              <a:buClr>
                <a:schemeClr val="dk1"/>
              </a:buClr>
              <a:buSzPts val="2800"/>
              <a:buChar char="•"/>
            </a:pPr>
            <a:r>
              <a:rPr lang="en-US" sz="3200" dirty="0">
                <a:latin typeface="+mn-lt"/>
                <a:ea typeface="Open Sans"/>
                <a:cs typeface="Open Sans"/>
                <a:sym typeface="Open Sans"/>
              </a:rPr>
              <a:t>Remember, the better supported position is not necessarily the position with which you personally agree. Must ONLY use the evidence presented in the articles. </a:t>
            </a:r>
            <a:endParaRPr lang="en-US" sz="3200" dirty="0">
              <a:latin typeface="+mn-lt"/>
            </a:endParaRPr>
          </a:p>
          <a:p>
            <a:pPr marL="228600" lvl="0" indent="-228600" algn="l" rtl="0">
              <a:lnSpc>
                <a:spcPct val="90000"/>
              </a:lnSpc>
              <a:spcBef>
                <a:spcPts val="1000"/>
              </a:spcBef>
              <a:spcAft>
                <a:spcPts val="0"/>
              </a:spcAft>
              <a:buClr>
                <a:schemeClr val="dk1"/>
              </a:buClr>
              <a:buSzPts val="2800"/>
              <a:buChar char="•"/>
            </a:pPr>
            <a:r>
              <a:rPr lang="en-US" sz="3200" dirty="0">
                <a:latin typeface="+mn-lt"/>
                <a:ea typeface="Open Sans"/>
                <a:cs typeface="Open Sans"/>
                <a:sym typeface="Open Sans"/>
              </a:rPr>
              <a:t>Defend your decision with multiple pieces of evidence from the passage(s).</a:t>
            </a:r>
            <a:endParaRPr lang="en-US" sz="3200" dirty="0">
              <a:latin typeface="+mn-lt"/>
            </a:endParaRPr>
          </a:p>
          <a:p>
            <a:pPr marL="228600" lvl="0" indent="-228600" algn="l" rtl="0">
              <a:lnSpc>
                <a:spcPct val="90000"/>
              </a:lnSpc>
              <a:spcBef>
                <a:spcPts val="1000"/>
              </a:spcBef>
              <a:spcAft>
                <a:spcPts val="0"/>
              </a:spcAft>
              <a:buClr>
                <a:schemeClr val="dk1"/>
              </a:buClr>
              <a:buSzPts val="2800"/>
              <a:buChar char="•"/>
            </a:pPr>
            <a:r>
              <a:rPr lang="en-US" sz="3200" dirty="0">
                <a:latin typeface="+mn-lt"/>
                <a:ea typeface="Open Sans"/>
                <a:cs typeface="Open Sans"/>
                <a:sym typeface="Open Sans"/>
              </a:rPr>
              <a:t>Build your main points thoroughly.</a:t>
            </a:r>
            <a:endParaRPr lang="en-US" sz="3200" dirty="0">
              <a:latin typeface="+mn-lt"/>
            </a:endParaRPr>
          </a:p>
          <a:p>
            <a:pPr marL="228600" lvl="0" indent="-228600" algn="l" rtl="0">
              <a:lnSpc>
                <a:spcPct val="90000"/>
              </a:lnSpc>
              <a:spcBef>
                <a:spcPts val="1000"/>
              </a:spcBef>
              <a:spcAft>
                <a:spcPts val="0"/>
              </a:spcAft>
              <a:buClr>
                <a:schemeClr val="dk1"/>
              </a:buClr>
              <a:buSzPts val="2800"/>
              <a:buChar char="•"/>
            </a:pPr>
            <a:r>
              <a:rPr lang="en-US" sz="3200" dirty="0">
                <a:latin typeface="+mn-lt"/>
                <a:ea typeface="Open Sans"/>
                <a:cs typeface="Open Sans"/>
                <a:sym typeface="Open Sans"/>
              </a:rPr>
              <a:t>Make sure your points are well organized and in logical order.</a:t>
            </a:r>
            <a:endParaRPr lang="en-US" sz="3200" dirty="0">
              <a:latin typeface="+mn-lt"/>
            </a:endParaRPr>
          </a:p>
        </p:txBody>
      </p:sp>
      <p:sp>
        <p:nvSpPr>
          <p:cNvPr id="14" name="Google Shape;526;p2">
            <a:extLst>
              <a:ext uri="{FF2B5EF4-FFF2-40B4-BE49-F238E27FC236}">
                <a16:creationId xmlns:a16="http://schemas.microsoft.com/office/drawing/2014/main" id="{050EB297-2926-7609-7BB7-A35FC42C894E}"/>
              </a:ext>
            </a:extLst>
          </p:cNvPr>
          <p:cNvSpPr txBox="1">
            <a:spLocks noGrp="1"/>
          </p:cNvSpPr>
          <p:nvPr>
            <p:ph type="title" idx="4294967295"/>
          </p:nvPr>
        </p:nvSpPr>
        <p:spPr>
          <a:xfrm>
            <a:off x="432000" y="689149"/>
            <a:ext cx="11340000" cy="997196"/>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ts val="0"/>
              </a:spcBef>
              <a:spcAft>
                <a:spcPts val="0"/>
              </a:spcAft>
              <a:buClr>
                <a:srgbClr val="3F3F3F"/>
              </a:buClr>
              <a:buSzPts val="3200"/>
              <a:buFont typeface="Arial"/>
              <a:buNone/>
              <a:tabLst/>
              <a:defRPr/>
            </a:pPr>
            <a:r>
              <a:rPr kumimoji="0" lang="en-US" sz="3600" b="1" i="0" u="none" strike="noStrike" kern="1200" cap="none" spc="0" normalizeH="0" baseline="0" noProof="0" dirty="0">
                <a:ln>
                  <a:noFill/>
                </a:ln>
                <a:solidFill>
                  <a:srgbClr val="306EB6"/>
                </a:solidFill>
                <a:effectLst/>
                <a:uLnTx/>
                <a:uFillTx/>
                <a:latin typeface="Open Sans"/>
                <a:ea typeface="Open Sans"/>
                <a:cs typeface="Open Sans"/>
                <a:sym typeface="Open Sans"/>
              </a:rPr>
              <a:t>Guidelines for the GED</a:t>
            </a:r>
            <a:r>
              <a:rPr kumimoji="0" lang="en-US" sz="3600" b="1" i="0" u="none" strike="noStrike" kern="1200" cap="none" spc="0" normalizeH="0" baseline="30000" noProof="0" dirty="0">
                <a:ln>
                  <a:noFill/>
                </a:ln>
                <a:solidFill>
                  <a:srgbClr val="306EB6"/>
                </a:solidFill>
                <a:effectLst/>
                <a:uLnTx/>
                <a:uFillTx/>
                <a:latin typeface="Open Sans"/>
                <a:ea typeface="Open Sans"/>
                <a:cs typeface="Open Sans"/>
                <a:sym typeface="Open Sans"/>
              </a:rPr>
              <a:t>®</a:t>
            </a:r>
            <a:r>
              <a:rPr kumimoji="0" lang="en-US" sz="3600" b="1" i="0" u="none" strike="noStrike" kern="1200" cap="none" spc="0" normalizeH="0" baseline="0" noProof="0" dirty="0">
                <a:ln>
                  <a:noFill/>
                </a:ln>
                <a:solidFill>
                  <a:srgbClr val="306EB6"/>
                </a:solidFill>
                <a:effectLst/>
                <a:uLnTx/>
                <a:uFillTx/>
                <a:latin typeface="Open Sans"/>
                <a:ea typeface="Open Sans"/>
                <a:cs typeface="Open Sans"/>
                <a:sym typeface="Open Sans"/>
              </a:rPr>
              <a:t> Extended Response (cont’d)</a:t>
            </a:r>
            <a:endParaRPr kumimoji="0" lang="en-US" sz="36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sym typeface="Arial"/>
            </a:endParaRPr>
          </a:p>
        </p:txBody>
      </p:sp>
    </p:spTree>
    <p:extLst>
      <p:ext uri="{BB962C8B-B14F-4D97-AF65-F5344CB8AC3E}">
        <p14:creationId xmlns:p14="http://schemas.microsoft.com/office/powerpoint/2010/main" val="35577187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AAER Theme 2-29-24">
  <a:themeElements>
    <a:clrScheme name="PAAER">
      <a:dk1>
        <a:sysClr val="windowText" lastClr="000000"/>
      </a:dk1>
      <a:lt1>
        <a:sysClr val="window" lastClr="FFFFFF"/>
      </a:lt1>
      <a:dk2>
        <a:srgbClr val="44546A"/>
      </a:dk2>
      <a:lt2>
        <a:srgbClr val="E7E6E6"/>
      </a:lt2>
      <a:accent1>
        <a:srgbClr val="2E6EB7"/>
      </a:accent1>
      <a:accent2>
        <a:srgbClr val="A2CB4F"/>
      </a:accent2>
      <a:accent3>
        <a:srgbClr val="27346F"/>
      </a:accent3>
      <a:accent4>
        <a:srgbClr val="F15F22"/>
      </a:accent4>
      <a:accent5>
        <a:srgbClr val="FBAB18"/>
      </a:accent5>
      <a:accent6>
        <a:srgbClr val="000000"/>
      </a:accent6>
      <a:hlink>
        <a:srgbClr val="0563C1"/>
      </a:hlink>
      <a:folHlink>
        <a:srgbClr val="954F72"/>
      </a:folHlink>
    </a:clrScheme>
    <a:fontScheme name="PAAER Docume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AER Theme 2-29-24" id="{AB76F043-16FA-4580-85AA-72DCF1289633}" vid="{B95618E9-8A1D-4372-9C68-908023BA580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3294</TotalTime>
  <Words>5218</Words>
  <Application>Microsoft Office PowerPoint</Application>
  <PresentationFormat>Widescreen</PresentationFormat>
  <Paragraphs>364</Paragraphs>
  <Slides>34</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Roboto Black</vt:lpstr>
      <vt:lpstr>Roboto</vt:lpstr>
      <vt:lpstr>Source Sans Pro</vt:lpstr>
      <vt:lpstr>Open Sans</vt:lpstr>
      <vt:lpstr>PAAER Theme 2-29-24</vt:lpstr>
      <vt:lpstr>Extended Response Lesson 1, Part 1  GED® Exam</vt:lpstr>
      <vt:lpstr>Learning Goals</vt:lpstr>
      <vt:lpstr>Your Background Knowledge </vt:lpstr>
      <vt:lpstr>Your Background Knowledge (cont’d) </vt:lpstr>
      <vt:lpstr>Extended Response Lesson 1, Part 1  GED® Extended Response Guidelines and Scoring</vt:lpstr>
      <vt:lpstr>The Extended Response (Essay) GED® Test</vt:lpstr>
      <vt:lpstr>The Extended Response GED® Test</vt:lpstr>
      <vt:lpstr>Guidelines for the GED® Extended Response</vt:lpstr>
      <vt:lpstr>Guidelines for the GED® Extended Response (cont’d)</vt:lpstr>
      <vt:lpstr>How the GED® Extended Response is Scored</vt:lpstr>
      <vt:lpstr>Extended Response Rubric – Trait 1: Creation of Arguments and Use of Evidence </vt:lpstr>
      <vt:lpstr>Extended Response Rubric – Trait 2: Development of Ideas and Organizational Structure</vt:lpstr>
      <vt:lpstr>Extended Response Rubric – Trait 3: Clarity and Command of Standard English Conventions</vt:lpstr>
      <vt:lpstr>Discussion</vt:lpstr>
      <vt:lpstr> Review of Guidelines and Scoring for Extended Response #1 </vt:lpstr>
      <vt:lpstr> Review of Guidelines and Scoring for Extended Response #2 </vt:lpstr>
      <vt:lpstr> Review of Guidelines and Scoring for Extended Response #3 </vt:lpstr>
      <vt:lpstr> Review of Guidelines and Scoring for Extended Response #4 </vt:lpstr>
      <vt:lpstr> Review of Guidelines and Scoring for Extended Response #5 </vt:lpstr>
      <vt:lpstr> Review of Guidelines and Scoring for Extended Response #6 </vt:lpstr>
      <vt:lpstr>Extended Response Lesson 1, Part 2  GED® Exam</vt:lpstr>
      <vt:lpstr>Using a Four-Step Process to Complete the Essay</vt:lpstr>
      <vt:lpstr>Step 1: Closely Read the Prompt and Passage(s)</vt:lpstr>
      <vt:lpstr>Step 1: Closely Read the Title, Writing Prompt, and Passage(s)</vt:lpstr>
      <vt:lpstr>Read and Analyze the Writing Prompt</vt:lpstr>
      <vt:lpstr>Unpacking the Prompt</vt:lpstr>
      <vt:lpstr>Organizing the GED® Extended Response (Essay) Worksheet</vt:lpstr>
      <vt:lpstr>Guided Practice: Organizing the GED® Extended Response (Essay) Worksheet Part 1, Passage 1</vt:lpstr>
      <vt:lpstr>Independent Practice: Organizing the GED® Extended Response (Essay) Worksheet Part 1, Passage 2</vt:lpstr>
      <vt:lpstr>Share: Organizing the GED® Extended Response (Essay) Worksheet Part 1, Passage 2</vt:lpstr>
      <vt:lpstr>Review</vt:lpstr>
      <vt:lpstr>Review (cont’d)</vt:lpstr>
      <vt:lpstr>What’s Next?</vt:lpstr>
      <vt:lpstr>Additional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mjmanfred</dc:creator>
  <cp:lastModifiedBy>Matt Manfred</cp:lastModifiedBy>
  <cp:revision>9</cp:revision>
  <dcterms:created xsi:type="dcterms:W3CDTF">2023-09-23T14:48:19Z</dcterms:created>
  <dcterms:modified xsi:type="dcterms:W3CDTF">2025-02-05T13:30:54Z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