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74"/>
  </p:notesMasterIdLst>
  <p:sldIdLst>
    <p:sldId id="326" r:id="rId2"/>
    <p:sldId id="280" r:id="rId3"/>
    <p:sldId id="281" r:id="rId4"/>
    <p:sldId id="303" r:id="rId5"/>
    <p:sldId id="327" r:id="rId6"/>
    <p:sldId id="304" r:id="rId7"/>
    <p:sldId id="283" r:id="rId8"/>
    <p:sldId id="284" r:id="rId9"/>
    <p:sldId id="285" r:id="rId10"/>
    <p:sldId id="328" r:id="rId11"/>
    <p:sldId id="289" r:id="rId12"/>
    <p:sldId id="325" r:id="rId13"/>
    <p:sldId id="329" r:id="rId14"/>
    <p:sldId id="330" r:id="rId15"/>
    <p:sldId id="305" r:id="rId16"/>
    <p:sldId id="295" r:id="rId17"/>
    <p:sldId id="331" r:id="rId18"/>
    <p:sldId id="332" r:id="rId19"/>
    <p:sldId id="333" r:id="rId20"/>
    <p:sldId id="334" r:id="rId21"/>
    <p:sldId id="335" r:id="rId22"/>
    <p:sldId id="306" r:id="rId23"/>
    <p:sldId id="307" r:id="rId24"/>
    <p:sldId id="336" r:id="rId25"/>
    <p:sldId id="308" r:id="rId26"/>
    <p:sldId id="309" r:id="rId27"/>
    <p:sldId id="310" r:id="rId28"/>
    <p:sldId id="311" r:id="rId29"/>
    <p:sldId id="337" r:id="rId30"/>
    <p:sldId id="338" r:id="rId31"/>
    <p:sldId id="312" r:id="rId32"/>
    <p:sldId id="339" r:id="rId33"/>
    <p:sldId id="340" r:id="rId34"/>
    <p:sldId id="341" r:id="rId35"/>
    <p:sldId id="342" r:id="rId36"/>
    <p:sldId id="343" r:id="rId37"/>
    <p:sldId id="344" r:id="rId38"/>
    <p:sldId id="313" r:id="rId39"/>
    <p:sldId id="31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Lst>
  <p:sldSz cx="12192000" cy="6858000"/>
  <p:notesSz cx="6858000" cy="9144000"/>
  <p:embeddedFontLst>
    <p:embeddedFont>
      <p:font typeface="Open Sans" panose="020B0606030504020204" pitchFamily="34" charset="0"/>
      <p:regular r:id="rId75"/>
      <p:bold r:id="rId76"/>
      <p:italic r:id="rId77"/>
      <p:boldItalic r:id="rId78"/>
    </p:embeddedFont>
    <p:embeddedFont>
      <p:font typeface="Roboto" panose="02000000000000000000" pitchFamily="2" charset="0"/>
      <p:regular r:id="rId79"/>
      <p:bold r:id="rId80"/>
      <p:italic r:id="rId81"/>
      <p:boldItalic r:id="rId82"/>
    </p:embeddedFont>
    <p:embeddedFont>
      <p:font typeface="Roboto Black" panose="02000000000000000000" pitchFamily="2" charset="0"/>
      <p:bold r:id="rId83"/>
      <p:boldItalic r:id="rId84"/>
    </p:embeddedFont>
    <p:embeddedFont>
      <p:font typeface="Source Sans Pro" panose="020B0503030403020204" pitchFamily="34" charset="0"/>
      <p:regular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gycnmhzz8yAx1iDHbeYDXQSz6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EB7"/>
    <a:srgbClr val="273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3774" autoAdjust="0"/>
  </p:normalViewPr>
  <p:slideViewPr>
    <p:cSldViewPr snapToGrid="0">
      <p:cViewPr varScale="1">
        <p:scale>
          <a:sx n="61" d="100"/>
          <a:sy n="61" d="100"/>
        </p:scale>
        <p:origin x="930" y="60"/>
      </p:cViewPr>
      <p:guideLst/>
    </p:cSldViewPr>
  </p:slideViewPr>
  <p:outlineViewPr>
    <p:cViewPr>
      <p:scale>
        <a:sx n="33" d="100"/>
        <a:sy n="33" d="100"/>
      </p:scale>
      <p:origin x="0" y="-1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document/d/1u0Rz4OgHk6CiEC9Udi-j770KYTuvuvydVhmyovLDd6k/edit?usp=shar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app.ged.com/essayScoringTool?language=ENU&amp;_gl=1*afzdqn*_ga*MTQwMTUxMjA1NS4xNjkwODIwMjg2*_ga_S16B6HP3VY*MTY5Njg3MjQxNS44LjEuMTY5Njg3MjU1NS4wLjAuMA..&amp;_ga=2.82686742.1650913219.1696872416-1401512055.1690820286"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ocs.google.com/document/d/1u0Rz4OgHk6CiEC9Udi-j770KYTuvuvydVhmyovLDd6k/copy?usp=sharing"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dirty="0">
                <a:solidFill>
                  <a:srgbClr val="000000"/>
                </a:solidFill>
                <a:effectLst/>
                <a:latin typeface="Calibri" panose="020F0502020204030204" pitchFamily="34" charset="0"/>
              </a:rPr>
              <a:t>What is a claim? </a:t>
            </a:r>
            <a:endParaRPr lang="en-US" b="0" dirty="0">
              <a:effectLst/>
            </a:endParaRPr>
          </a:p>
          <a:p>
            <a:pPr rtl="0"/>
            <a:r>
              <a:rPr lang="en-US" sz="1200" b="0" i="0" u="none" strike="noStrike" dirty="0">
                <a:solidFill>
                  <a:srgbClr val="000000"/>
                </a:solidFill>
                <a:effectLst/>
                <a:latin typeface="Calibri" panose="020F0502020204030204" pitchFamily="34" charset="0"/>
              </a:rPr>
              <a:t>The GED defines a claim as an assertion of something as fact.</a:t>
            </a:r>
            <a:endParaRPr lang="en-US" b="0" dirty="0">
              <a:effectLst/>
            </a:endParaRPr>
          </a:p>
          <a:p>
            <a:pPr rtl="0"/>
            <a:r>
              <a:rPr lang="en-US" sz="1200" b="0" i="0" u="none" strike="noStrike" dirty="0">
                <a:solidFill>
                  <a:srgbClr val="000000"/>
                </a:solidFill>
                <a:effectLst/>
                <a:latin typeface="Calibri" panose="020F0502020204030204" pitchFamily="34" charset="0"/>
              </a:rPr>
              <a:t>An assertion is a statement made in an argument.</a:t>
            </a:r>
            <a:endParaRPr lang="en-US" b="0" dirty="0">
              <a:effectLst/>
            </a:endParaRPr>
          </a:p>
          <a:p>
            <a:pPr rtl="0"/>
            <a:r>
              <a:rPr lang="en-US" sz="1200" b="0" i="0" u="none" strike="noStrike" dirty="0">
                <a:solidFill>
                  <a:srgbClr val="000000"/>
                </a:solidFill>
                <a:effectLst/>
                <a:latin typeface="Calibri" panose="020F0502020204030204" pitchFamily="34" charset="0"/>
              </a:rPr>
              <a:t>Every well-constructed argument has a claim.</a:t>
            </a:r>
            <a:endParaRPr lang="en-US" b="0" dirty="0">
              <a:effectLst/>
            </a:endParaRPr>
          </a:p>
          <a:p>
            <a:br>
              <a:rPr lang="en-US" b="0" dirty="0">
                <a:effectLst/>
              </a:rPr>
            </a:b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197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ABA1-1F7D-BDC0-0F35-25B196F3F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201FE-86E5-59B3-968A-5024BCC55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E4B6C-19FE-D1D8-7256-DA4D5774349E}"/>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Full rubric with explanations: https://ged.com/wp-content/uploads/Annotated-Rubric_-English.pdf</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E. The five bullets, or dimensions, in Trait 2 must be considered together to determine the score of any individual response. No one dimension is weighted more than any other. Each score point describes the same dimensions, but at varying levels of mastery.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F The first dimension relates to the depth and breadth of explanation exhibited in the response. While support for ideas should come from the source texts (like in Trait 1), fully developed ideas are often extended with additional evidence that builds upon central assertions. High-scoring papers will tend to contain multiple ideas that are fully elaborated upon and help articulate a central thesis. Responses that develop ideas insufficiently, unevenly, or illogically fall into the lower score ranges with regard to this dimension.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G The second dimension focuses on how effectively the response builds from one idea to the next as well as the degree in which details and central ideas are linked. High-scoring responses will maintain coherence and a sense of progression that help convey the writer’s central thesis. Responses at lower score points demonstrate an increasingly disjointed or unclear progression of ideas. Details are increasingly unrelated to central ideas, or even absent.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H The third dimension relates to how well the response is organized. Though paragraphs may lend structure to many responses, it is possible for a well- organized, logical, non-paragraphed response to receive a high score. However, responses that contain circular, list-like, or scattered organizational structure, as well as those that do not fully integrate effective transitions between ideas, are often indicative of lower score points.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J The fourth dimension is associated with how well the response demonstrates an understanding of audience and purpose. Responses that score highly in this dimension will establish and maintain a formal style and objective tone while attending to the norms and conventions of argumentative writing.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K The fifth dimension focuses on word choice. Effective word choice does not necessarily suggest that students must employ a great deal of advanced vocabulary. Advanced vocabulary used correctly is often associated with a higher score on Trait 2, but responses that reflect a precision in word choice are just as likely to score well in this dimension. At lower score points, imprecise, vague and/or misused words are more prevalent.</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6EA1CF79-E6EB-F501-81C3-76455507554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77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49D1-F9C6-D67F-928A-081C43737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B60DC-C47B-97AD-69ED-168CA03F5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C1F8A-367A-4C89-46B9-53CB32B3C163}"/>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Highlight that you can make grammatical errors and still get 2 points. It’s understood that this is a timed test, so some errors are inevitable. This is also why it is so important to proofread and edit your work to make sure you catch any typos.</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Full rubric with explanations: https://ged.com/wp-content/uploads/Annotated-Rubric_-English.pdf</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L As in the previous two traits, each of the three dimensions of Trait 3 must be weighed together to determine the score. Each score point describes the same dimensions, but at varying levels of mastery.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M This dimension relates to sentence structure and variety. Scoring will focus only on these skills essential to the development of sentence structure. High-scoring responses mix simple and compound sentences and purposefully incorporate a variety of clauses to enhance overall fluidity. Repetitive, choppy, rambling, and/or awkward sentence constructions are indicative of responses at the lower score points.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N The second dimension focuses on how well the response maintains specific conventions of standard English. Responses will be scored on the basis of a student’s demonstrated mastery over the particular language skills listed in this dimension. Though there are many other conventions that come into play in a student’s writing, these essential skills are the ones on which they will be scored. Further, the longer the response, the greater tolerance for errors. For example, 10 errors in a 10-line response will likely receive a lower score than a response that contains 20 errors but is 60 lines long.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P The third dimension pertains to overall fluency with conventions and mechanics. In order to receive a score higher than 1, students must sustain their writing long enough to demonstrate their level of proficiency with all the skills listed in the two previous dimensions. Then, writing samples are evaluated for level of grammatical and syntactical fluency appropriate for on-demand, draft writing.</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1EDB341D-5A43-3F6E-FB95-8B7921813E6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867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D4E0-A273-5ADA-2633-B4426F0B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6A9FB-4748-B2B6-26AF-F08791FA7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28887-DE5B-E2B0-249A-37655E209F26}"/>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Ask students: </a:t>
            </a:r>
            <a:endParaRPr lang="en-US" b="0" dirty="0">
              <a:effectLst/>
            </a:endParaRPr>
          </a:p>
          <a:p>
            <a:pPr rtl="0"/>
            <a:r>
              <a:rPr lang="en-US" sz="1800" b="0" i="0" u="none" strike="noStrike" dirty="0">
                <a:solidFill>
                  <a:srgbClr val="000000"/>
                </a:solidFill>
                <a:effectLst/>
                <a:latin typeface="Open Sans" panose="020B0606030504020204" pitchFamily="34" charset="0"/>
              </a:rPr>
              <a:t>How many minutes do you have to write the extended response? (45 mins)</a:t>
            </a:r>
            <a:endParaRPr lang="en-US" b="0" dirty="0">
              <a:effectLst/>
            </a:endParaRPr>
          </a:p>
          <a:p>
            <a:pPr rtl="0"/>
            <a:r>
              <a:rPr lang="en-US" sz="1800" b="0" i="0" u="none" strike="noStrike" dirty="0">
                <a:solidFill>
                  <a:srgbClr val="000000"/>
                </a:solidFill>
                <a:effectLst/>
                <a:latin typeface="Open Sans" panose="020B0606030504020204" pitchFamily="34" charset="0"/>
              </a:rPr>
              <a:t>What percentage of the Reasoning with Language Arts test score is the extended response? (20%)</a:t>
            </a:r>
            <a:endParaRPr lang="en-US" b="0" dirty="0">
              <a:effectLst/>
            </a:endParaRPr>
          </a:p>
          <a:p>
            <a:pPr rtl="0"/>
            <a:r>
              <a:rPr lang="en-US" sz="1800" b="0" i="0" u="none" strike="noStrike" dirty="0">
                <a:solidFill>
                  <a:srgbClr val="000000"/>
                </a:solidFill>
                <a:effectLst/>
                <a:latin typeface="Open Sans" panose="020B0606030504020204" pitchFamily="34" charset="0"/>
              </a:rPr>
              <a:t>What will you be asked to write about for the extended response? (Determine which argument is better supported with the evidence provided)</a:t>
            </a:r>
            <a:endParaRPr lang="en-US" b="0" dirty="0">
              <a:effectLst/>
            </a:endParaRPr>
          </a:p>
          <a:p>
            <a:pPr rtl="0"/>
            <a:r>
              <a:rPr lang="en-US" sz="1800" b="0" i="0" u="none" strike="noStrike" dirty="0">
                <a:solidFill>
                  <a:srgbClr val="000000"/>
                </a:solidFill>
                <a:effectLst/>
                <a:latin typeface="Open Sans" panose="020B0606030504020204" pitchFamily="34" charset="0"/>
              </a:rPr>
              <a:t>What are the three traits on the rubric for scoring the extended response? (Trait 1: Creation of arguments and use of evidence, Trait 2: Development of ideas and structure, Trait 3: Clarity and command of standard English conventions.)</a:t>
            </a:r>
            <a:endParaRPr lang="en-US" b="0" dirty="0">
              <a:effectLst/>
            </a:endParaRPr>
          </a:p>
          <a:p>
            <a:pPr rtl="0"/>
            <a:br>
              <a:rPr lang="en-US" b="0" dirty="0">
                <a:effectLst/>
              </a:rPr>
            </a:br>
            <a:r>
              <a:rPr lang="en-US" sz="1800" b="0" i="0" u="none" strike="noStrike" dirty="0">
                <a:solidFill>
                  <a:srgbClr val="000000"/>
                </a:solidFill>
                <a:effectLst/>
                <a:latin typeface="Open Sans" panose="020B0606030504020204" pitchFamily="34" charset="0"/>
              </a:rPr>
              <a:t>Ask students, “What questions do you have about the expectations, guidelines, and scoring for the extended response test?”</a:t>
            </a:r>
            <a:endParaRPr lang="en-US" b="0" dirty="0">
              <a:effectLst/>
            </a:endParaRPr>
          </a:p>
          <a:p>
            <a:br>
              <a:rPr lang="en-US" b="0" dirty="0">
                <a:effectLst/>
              </a:rPr>
            </a:br>
            <a:br>
              <a:rPr lang="en-US" b="0" dirty="0">
                <a:effectLst/>
              </a:rPr>
            </a:br>
            <a:endParaRPr lang="en-US" dirty="0"/>
          </a:p>
        </p:txBody>
      </p:sp>
      <p:sp>
        <p:nvSpPr>
          <p:cNvPr id="4" name="Slide Number Placeholder 3">
            <a:extLst>
              <a:ext uri="{FF2B5EF4-FFF2-40B4-BE49-F238E27FC236}">
                <a16:creationId xmlns:a16="http://schemas.microsoft.com/office/drawing/2014/main" id="{4AE4338B-4FBF-47C3-AE2A-C21E0454282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35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Answer B</a:t>
            </a:r>
            <a:endParaRPr lang="en-US" b="0"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63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E95E-8E40-D0C2-2729-30D601DBE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F0C20-3693-0003-D45D-C16D4BA08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D4A70-1CC5-7BAE-8237-9B8B94563316}"/>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Answer C</a:t>
            </a:r>
            <a:endParaRPr lang="en-US" b="0" dirty="0">
              <a:effectLst/>
            </a:endParaRPr>
          </a:p>
        </p:txBody>
      </p:sp>
      <p:sp>
        <p:nvSpPr>
          <p:cNvPr id="4" name="Slide Number Placeholder 3">
            <a:extLst>
              <a:ext uri="{FF2B5EF4-FFF2-40B4-BE49-F238E27FC236}">
                <a16:creationId xmlns:a16="http://schemas.microsoft.com/office/drawing/2014/main" id="{92F3223C-F35B-8016-3517-9279D9C9A3B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60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D50F-27D8-68E0-3CAB-46BA6D15C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28AB8-F754-AB5C-39B5-1AAF14031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C1B28-9847-5B36-CDB2-F8901A33D3C4}"/>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Answer E</a:t>
            </a:r>
            <a:endParaRPr lang="en-US" b="0" dirty="0">
              <a:effectLst/>
            </a:endParaRPr>
          </a:p>
        </p:txBody>
      </p:sp>
      <p:sp>
        <p:nvSpPr>
          <p:cNvPr id="4" name="Slide Number Placeholder 3">
            <a:extLst>
              <a:ext uri="{FF2B5EF4-FFF2-40B4-BE49-F238E27FC236}">
                <a16:creationId xmlns:a16="http://schemas.microsoft.com/office/drawing/2014/main" id="{499B670F-41D1-B0D6-F0C2-E857DBE3272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52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38133-39A0-45E2-84B6-A3023E379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D5781-5D75-DF64-611C-A5FA4803F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447F1-CE74-C6C5-5CA3-8B27A88C7A9F}"/>
              </a:ext>
            </a:extLst>
          </p:cNvPr>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Answers A, C, and D</a:t>
            </a:r>
            <a:endParaRPr lang="en-US" b="0" dirty="0">
              <a:effectLst/>
            </a:endParaRPr>
          </a:p>
          <a:p>
            <a:pPr rtl="0"/>
            <a:r>
              <a:rPr lang="en-US" sz="1800" b="0" i="0" u="none" strike="noStrike" dirty="0">
                <a:solidFill>
                  <a:srgbClr val="000000"/>
                </a:solidFill>
                <a:effectLst/>
                <a:latin typeface="Calibri" panose="020F0502020204030204" pitchFamily="34" charset="0"/>
              </a:rPr>
              <a:t>Reinforce that for the GED, students must determine which argument is best supported based on evidence provided in the passage(s).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This is where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test differs. On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test students are asked to include their own knowledge and experience about the topic as well as evidence from the passage(s).</a:t>
            </a:r>
            <a:endParaRPr lang="en-US" b="0" dirty="0">
              <a:effectLst/>
            </a:endParaRPr>
          </a:p>
          <a:p>
            <a:br>
              <a:rPr lang="en-US" dirty="0"/>
            </a:br>
            <a:endParaRPr lang="en-US" b="0" dirty="0">
              <a:effectLst/>
            </a:endParaRPr>
          </a:p>
        </p:txBody>
      </p:sp>
      <p:sp>
        <p:nvSpPr>
          <p:cNvPr id="4" name="Slide Number Placeholder 3">
            <a:extLst>
              <a:ext uri="{FF2B5EF4-FFF2-40B4-BE49-F238E27FC236}">
                <a16:creationId xmlns:a16="http://schemas.microsoft.com/office/drawing/2014/main" id="{1DF014F5-35D8-4B41-49A4-D8A734D7CBD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8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0039D-F721-DBBD-1C72-C2F0678D0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BFF5-EAC8-AAF7-BE7B-4D3276E92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D3B98-9B31-0857-652F-E0352A801169}"/>
              </a:ext>
            </a:extLst>
          </p:cNvPr>
          <p:cNvSpPr>
            <a:spLocks noGrp="1"/>
          </p:cNvSpPr>
          <p:nvPr>
            <p:ph type="body" idx="1"/>
          </p:nvPr>
        </p:nvSpPr>
        <p:spPr/>
        <p:txBody>
          <a:bodyPr/>
          <a:lstStyle/>
          <a:p>
            <a:pPr rtl="0"/>
            <a:r>
              <a:rPr lang="en-US" b="0" dirty="0">
                <a:effectLst/>
              </a:rPr>
              <a:t>Answer C</a:t>
            </a:r>
          </a:p>
        </p:txBody>
      </p:sp>
      <p:sp>
        <p:nvSpPr>
          <p:cNvPr id="4" name="Slide Number Placeholder 3">
            <a:extLst>
              <a:ext uri="{FF2B5EF4-FFF2-40B4-BE49-F238E27FC236}">
                <a16:creationId xmlns:a16="http://schemas.microsoft.com/office/drawing/2014/main" id="{ADA46B0A-B9A6-1EF0-6BBE-3FADA22861F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72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F001-5BB6-2D1F-1D71-BBE4D2A67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435AF-0031-8871-7C2F-C0E2B170C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AA0BD-49DA-9040-618C-A4B5D7F42496}"/>
              </a:ext>
            </a:extLst>
          </p:cNvPr>
          <p:cNvSpPr>
            <a:spLocks noGrp="1"/>
          </p:cNvSpPr>
          <p:nvPr>
            <p:ph type="body" idx="1"/>
          </p:nvPr>
        </p:nvSpPr>
        <p:spPr/>
        <p:txBody>
          <a:bodyPr/>
          <a:lstStyle/>
          <a:p>
            <a:pPr rtl="0"/>
            <a:r>
              <a:rPr lang="en-US" b="0" dirty="0">
                <a:effectLst/>
              </a:rPr>
              <a:t>Answers A, C, and D</a:t>
            </a:r>
          </a:p>
        </p:txBody>
      </p:sp>
      <p:sp>
        <p:nvSpPr>
          <p:cNvPr id="4" name="Slide Number Placeholder 3">
            <a:extLst>
              <a:ext uri="{FF2B5EF4-FFF2-40B4-BE49-F238E27FC236}">
                <a16:creationId xmlns:a16="http://schemas.microsoft.com/office/drawing/2014/main" id="{DC86F01C-7217-2ED8-AC87-678FF3C8A2E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92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6FE5-C8E8-7B92-38E2-B9522C8D6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3AFC-2972-0A75-C958-6E3AEE830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44CE4-4F3A-6A13-FC7D-231D8B24F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828D50-ECC1-E191-D6F1-530AF2ADB04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4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1" i="0" u="none" strike="noStrike" dirty="0">
                <a:solidFill>
                  <a:srgbClr val="000000"/>
                </a:solidFill>
                <a:effectLst/>
                <a:latin typeface="Open Sans" panose="020B0606030504020204" pitchFamily="34" charset="0"/>
              </a:rPr>
              <a:t>What is evidence? </a:t>
            </a:r>
            <a:endParaRPr lang="en-US" b="0" dirty="0">
              <a:effectLst/>
            </a:endParaRPr>
          </a:p>
          <a:p>
            <a:pPr rtl="0"/>
            <a:r>
              <a:rPr lang="en-US" sz="1800" b="0" i="0" u="none" strike="noStrike" dirty="0">
                <a:solidFill>
                  <a:srgbClr val="000000"/>
                </a:solidFill>
                <a:effectLst/>
                <a:latin typeface="Open Sans" panose="020B0606030504020204" pitchFamily="34" charset="0"/>
              </a:rPr>
              <a:t>The GED defines evidence as that which tends to prove or disprove</a:t>
            </a:r>
            <a:endParaRPr lang="en-US" b="0" dirty="0">
              <a:effectLst/>
            </a:endParaRPr>
          </a:p>
          <a:p>
            <a:pPr rtl="0"/>
            <a:r>
              <a:rPr lang="en-US" sz="1800" b="0" i="0" u="none" strike="noStrike" dirty="0">
                <a:solidFill>
                  <a:srgbClr val="000000"/>
                </a:solidFill>
                <a:effectLst/>
                <a:latin typeface="Open Sans" panose="020B0606030504020204" pitchFamily="34" charset="0"/>
              </a:rPr>
              <a:t>something; grounds for belief.</a:t>
            </a:r>
            <a:endParaRPr lang="en-US" b="0" dirty="0">
              <a:effectLst/>
            </a:endParaRPr>
          </a:p>
          <a:p>
            <a:pPr rtl="0"/>
            <a:r>
              <a:rPr lang="en-US" sz="1800" b="0" i="0" u="none" strike="noStrike" dirty="0">
                <a:solidFill>
                  <a:srgbClr val="000000"/>
                </a:solidFill>
                <a:effectLst/>
                <a:latin typeface="Open Sans" panose="020B0606030504020204" pitchFamily="34" charset="0"/>
              </a:rPr>
              <a:t>Grounds for belief is an idiom that means a basis for belief.</a:t>
            </a:r>
            <a:endParaRPr lang="en-US" b="0" dirty="0">
              <a:effectLst/>
            </a:endParaRPr>
          </a:p>
          <a:p>
            <a:pPr rtl="0"/>
            <a:r>
              <a:rPr lang="en-US" sz="1800" b="0" i="0" u="none" strike="noStrike" dirty="0">
                <a:solidFill>
                  <a:srgbClr val="000000"/>
                </a:solidFill>
                <a:effectLst/>
                <a:latin typeface="Open Sans" panose="020B0606030504020204" pitchFamily="34" charset="0"/>
              </a:rPr>
              <a:t>Every well-constructed argument includes multiple types of evidence.</a:t>
            </a:r>
            <a:endParaRPr lang="en-US" b="0" dirty="0">
              <a:effectLst/>
            </a:endParaRPr>
          </a:p>
          <a:p>
            <a:br>
              <a:rPr lang="en-US"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84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AF67-7DF8-B9E3-C106-489DCD8B8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86854-4381-C8EB-831B-AD51F8A00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CFC85-1269-6227-D8C7-A4F30E0A9226}"/>
              </a:ext>
            </a:extLst>
          </p:cNvPr>
          <p:cNvSpPr>
            <a:spLocks noGrp="1"/>
          </p:cNvSpPr>
          <p:nvPr>
            <p:ph type="body" idx="1"/>
          </p:nvPr>
        </p:nvSpPr>
        <p:spPr/>
        <p:txBody>
          <a:bodyPr/>
          <a:lstStyle/>
          <a:p>
            <a:pPr marL="0" lvl="0" indent="0" algn="l" rtl="0">
              <a:spcBef>
                <a:spcPts val="0"/>
              </a:spcBef>
              <a:spcAft>
                <a:spcPts val="0"/>
              </a:spcAft>
              <a:buNone/>
            </a:pPr>
            <a:r>
              <a:rPr lang="en-US" dirty="0"/>
              <a:t>Approach the extended essay with a four-step process. </a:t>
            </a:r>
          </a:p>
          <a:p>
            <a:pPr marL="228600" lvl="0" indent="-228600" algn="l" rtl="0">
              <a:spcBef>
                <a:spcPts val="0"/>
              </a:spcBef>
              <a:spcAft>
                <a:spcPts val="0"/>
              </a:spcAft>
              <a:buClr>
                <a:schemeClr val="dk1"/>
              </a:buClr>
              <a:buSzPts val="1200"/>
              <a:buFont typeface="Calibri"/>
              <a:buAutoNum type="arabicPeriod"/>
            </a:pPr>
            <a:r>
              <a:rPr lang="en-US" dirty="0"/>
              <a:t>Reading</a:t>
            </a:r>
          </a:p>
          <a:p>
            <a:pPr marL="228600" lvl="0" indent="-228600" algn="l" rtl="0">
              <a:spcBef>
                <a:spcPts val="0"/>
              </a:spcBef>
              <a:spcAft>
                <a:spcPts val="0"/>
              </a:spcAft>
              <a:buClr>
                <a:schemeClr val="dk1"/>
              </a:buClr>
              <a:buSzPts val="1200"/>
              <a:buFont typeface="Calibri"/>
              <a:buAutoNum type="arabicPeriod"/>
            </a:pPr>
            <a:r>
              <a:rPr lang="en-US" dirty="0"/>
              <a:t>Organize evidence</a:t>
            </a:r>
          </a:p>
          <a:p>
            <a:pPr marL="228600" lvl="0" indent="-228600" algn="l" rtl="0">
              <a:spcBef>
                <a:spcPts val="0"/>
              </a:spcBef>
              <a:spcAft>
                <a:spcPts val="0"/>
              </a:spcAft>
              <a:buClr>
                <a:schemeClr val="dk1"/>
              </a:buClr>
              <a:buSzPts val="1200"/>
              <a:buFont typeface="Calibri"/>
              <a:buAutoNum type="arabicPeriod"/>
            </a:pPr>
            <a:r>
              <a:rPr lang="en-US" dirty="0"/>
              <a:t>Writing</a:t>
            </a:r>
          </a:p>
          <a:p>
            <a:pPr marL="228600" lvl="0" indent="-228600" algn="l" rtl="0">
              <a:spcBef>
                <a:spcPts val="0"/>
              </a:spcBef>
              <a:spcAft>
                <a:spcPts val="0"/>
              </a:spcAft>
              <a:buClr>
                <a:schemeClr val="dk1"/>
              </a:buClr>
              <a:buSzPts val="1200"/>
              <a:buFont typeface="Calibri"/>
              <a:buAutoNum type="arabicPeriod"/>
            </a:pPr>
            <a:r>
              <a:rPr lang="en-US" dirty="0"/>
              <a:t>Proofreading and editing</a:t>
            </a:r>
          </a:p>
          <a:p>
            <a:endParaRPr lang="en-US" dirty="0"/>
          </a:p>
        </p:txBody>
      </p:sp>
      <p:sp>
        <p:nvSpPr>
          <p:cNvPr id="4" name="Slide Number Placeholder 3">
            <a:extLst>
              <a:ext uri="{FF2B5EF4-FFF2-40B4-BE49-F238E27FC236}">
                <a16:creationId xmlns:a16="http://schemas.microsoft.com/office/drawing/2014/main" id="{8157FF4C-1285-BA13-11FC-7FCD2467EEF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77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C467-82B6-4971-E419-FFF2CF50F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7644C-71B3-D66F-47E2-23C9F3AC3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122C-B700-119F-4D21-B37A34D9B0C4}"/>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First, we will work through step one, reading the title of the passage(s), writing prompt, and passage. The writing prompt describes what you’re supposed to write about and the passage you read will present an argument. </a:t>
            </a:r>
          </a:p>
          <a:p>
            <a:endParaRPr lang="en-US" dirty="0"/>
          </a:p>
        </p:txBody>
      </p:sp>
      <p:sp>
        <p:nvSpPr>
          <p:cNvPr id="4" name="Slide Number Placeholder 3">
            <a:extLst>
              <a:ext uri="{FF2B5EF4-FFF2-40B4-BE49-F238E27FC236}">
                <a16:creationId xmlns:a16="http://schemas.microsoft.com/office/drawing/2014/main" id="{0652A48B-8A12-D59F-0CDA-4AC081F4421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98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9FFCE-AAE9-A219-AC25-6391F7FCB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776C9-EC7C-AF26-0EAE-092D5735E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B4724-102F-5343-684E-540E2AA0D7BC}"/>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The first task in the four step process is closely reading the writing prompt and passage(s) presenting the argument. Sometimes an argument is presented in one passage, while other times, the argument is presented in two passages.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Emphasize that this will be a part of the writing prompt they’re given on the GED test, which allows teacher to prepare students to respond effectively. The only part we don’t know is the topic of the argument.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we breakdown this prompt, there are really three things it’s telling us needs to be included in the essay. 1. Develop an argument where you explain which position is better supported. 2. Incorporate evidence from both sides 3. Use evidence from the texts ONLY (</a:t>
            </a:r>
            <a:r>
              <a:rPr lang="en-US" dirty="0" err="1"/>
              <a:t>HiSET</a:t>
            </a:r>
            <a:r>
              <a:rPr lang="en-US" dirty="0"/>
              <a:t> students are asked to do this and include their own knowledge and experience on the topic-this is the major difference between the two essays).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you read the writing prompt, it is time to read the passage(s). Before we read the passages, I want to talk about step 2, brainstorming, because we will start brainstorming while reading.</a:t>
            </a:r>
          </a:p>
          <a:p>
            <a:endParaRPr lang="en-US" dirty="0"/>
          </a:p>
        </p:txBody>
      </p:sp>
      <p:sp>
        <p:nvSpPr>
          <p:cNvPr id="4" name="Slide Number Placeholder 3">
            <a:extLst>
              <a:ext uri="{FF2B5EF4-FFF2-40B4-BE49-F238E27FC236}">
                <a16:creationId xmlns:a16="http://schemas.microsoft.com/office/drawing/2014/main" id="{BA36D759-BDAD-4209-F17E-3606167ECD2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254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6133-C2C6-ABA3-2A24-C0719E0D7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B1BBC-CFE1-74BD-2182-25C9B11C9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5D6BB-A330-FCCC-8DC8-DC9010980A00}"/>
              </a:ext>
            </a:extLst>
          </p:cNvPr>
          <p:cNvSpPr>
            <a:spLocks noGrp="1"/>
          </p:cNvSpPr>
          <p:nvPr>
            <p:ph type="body" idx="1"/>
          </p:nvPr>
        </p:nvSpPr>
        <p:spPr/>
        <p:txBody>
          <a:bodyPr/>
          <a:lstStyle/>
          <a:p>
            <a:pPr marL="0" lvl="0" indent="0" algn="l" rtl="0">
              <a:spcBef>
                <a:spcPts val="0"/>
              </a:spcBef>
              <a:spcAft>
                <a:spcPts val="0"/>
              </a:spcAft>
              <a:buNone/>
            </a:pPr>
            <a:r>
              <a:rPr lang="en-US" dirty="0"/>
              <a:t>Show extended response prompt example.</a:t>
            </a:r>
          </a:p>
          <a:p>
            <a:pPr marL="0" lvl="0" indent="0" algn="l" rtl="0">
              <a:spcBef>
                <a:spcPts val="0"/>
              </a:spcBef>
              <a:spcAft>
                <a:spcPts val="0"/>
              </a:spcAft>
              <a:buNone/>
            </a:pPr>
            <a:endParaRPr lang="en-US" dirty="0"/>
          </a:p>
          <a:p>
            <a:pPr marL="0" lvl="0" indent="0" algn="l" rtl="0">
              <a:spcBef>
                <a:spcPts val="0"/>
              </a:spcBef>
              <a:spcAft>
                <a:spcPts val="0"/>
              </a:spcAft>
              <a:buNone/>
            </a:pPr>
            <a:r>
              <a:rPr lang="en-US" b="0" dirty="0"/>
              <a:t>Remember that when teaching each of these strategies, you will want to first model for your students each routine and then have them practice the routine with you until they are able to complete the task independently.</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Review the steps on the slide.</a:t>
            </a:r>
          </a:p>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9A4EB62D-16B5-A8CB-F569-0A65E73D151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585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6A9-94EE-CA31-FBD0-F212B572A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3E85-AD2E-C713-2799-7708947A6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DFB6D-BCF7-B74A-FA21-B3DAC47C1E5A}"/>
              </a:ext>
            </a:extLst>
          </p:cNvPr>
          <p:cNvSpPr>
            <a:spLocks noGrp="1"/>
          </p:cNvSpPr>
          <p:nvPr>
            <p:ph type="body" idx="1"/>
          </p:nvPr>
        </p:nvSpPr>
        <p:spPr/>
        <p:txBody>
          <a:bodyPr/>
          <a:lstStyle/>
          <a:p>
            <a:pPr marL="0" lvl="0" indent="0" algn="l" rtl="0">
              <a:spcBef>
                <a:spcPts val="0"/>
              </a:spcBef>
              <a:spcAft>
                <a:spcPts val="0"/>
              </a:spcAft>
              <a:buNone/>
            </a:pPr>
            <a:r>
              <a:rPr lang="en-US" b="0" dirty="0"/>
              <a:t>It is important that students understand the concept of analyzing a prompt. One routine is to use </a:t>
            </a:r>
            <a:r>
              <a:rPr lang="en-US" b="0" i="1" dirty="0"/>
              <a:t>Do/What</a:t>
            </a:r>
            <a:r>
              <a:rPr lang="en-US" b="0" i="0" dirty="0"/>
              <a:t> to unpack a prompt. </a:t>
            </a:r>
            <a:endParaRPr lang="en-US" b="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Model for students how they should identify each verb and then identify the phrase to which it refers in this sample prompt.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the first verb in this prompt is “analyze.” Analyze what? The writer needs to analyze the arguments presented in the source texts. Next, the writer needs to understand that they are to “develop.” Develop what? An argument. Explain. Explain what? How one position is better supported. Incorporate. Incorporate what? Relevant and specific evidence from both sources. Finally, test-takers are to take. Take what? About 45 minutes to complete the task.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Unpacking a prompt helps students to set the stage for reading the source texts, as well as writing their extended response.</a:t>
            </a:r>
          </a:p>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6B126EBF-7170-2E4A-5209-F00A9222162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5480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2D0B-CCD9-64CB-E11B-5E47FEB1D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964CF-D52A-72D0-D0D5-DF88D7E1F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130D-34C3-6A64-A5D7-06DF999AA031}"/>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Give each student a copy of the Organizing the GED Extended Response Worksheet: https://docs.google.com/document/d/1u0Rz4OgHk6CiEC9Udi-j770KYTuvuvydVhmyovLDd6k/edit?usp=sharing. </a:t>
            </a:r>
          </a:p>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23430E6E-9C8B-A040-6361-165EB91D609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1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79703-F56A-A85E-E92C-F436D4F0D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6D43C-E013-4841-4644-0838A9B71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D31A0-DD58-5F5B-4723-A02EF10E11B1}"/>
              </a:ext>
            </a:extLst>
          </p:cNvPr>
          <p:cNvSpPr>
            <a:spLocks noGrp="1"/>
          </p:cNvSpPr>
          <p:nvPr>
            <p:ph type="body" idx="1"/>
          </p:nvPr>
        </p:nvSpPr>
        <p:spPr/>
        <p:txBody>
          <a:bodyPr/>
          <a:lstStyle/>
          <a:p>
            <a:pPr marL="0" lvl="0" indent="0" algn="l" rtl="0">
              <a:spcBef>
                <a:spcPts val="0"/>
              </a:spcBef>
              <a:spcAft>
                <a:spcPts val="0"/>
              </a:spcAft>
              <a:buNone/>
            </a:pPr>
            <a:r>
              <a:rPr lang="en-US" dirty="0"/>
              <a:t>As we read the first passage together, you will want to think about these questions (go through these questions with students). Then we will answer the questions on part #1 of your Organizing the Extended Response worksheet for passage 1. </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200"/>
              <a:buFont typeface="Arial"/>
              <a:buNone/>
            </a:pPr>
            <a:r>
              <a:rPr lang="en-US" dirty="0"/>
              <a:t>Read the first passage together and guide students through these questions as they complete part 1 of the organizing the extended response worksheet: https://docs.google.com/document/d/1u0Rz4OgHk6CiEC9Udi-j770KYTuvuvydVhmyovLDd6k/edit?usp=sharing.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Additional graphic organizers: https://ged.com/wp-content/uploads/GEDTS-Graphic-Organizers-2018-1.pdf</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a:extLst>
              <a:ext uri="{FF2B5EF4-FFF2-40B4-BE49-F238E27FC236}">
                <a16:creationId xmlns:a16="http://schemas.microsoft.com/office/drawing/2014/main" id="{7F88295E-7AAC-C44B-D767-BFADFD5534B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2507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803C7-988B-6291-CCDD-60BEF38A8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91C08-8020-4D66-0523-EB4901673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31A9C-9855-221C-C663-92533B532F72}"/>
              </a:ext>
            </a:extLst>
          </p:cNvPr>
          <p:cNvSpPr>
            <a:spLocks noGrp="1"/>
          </p:cNvSpPr>
          <p:nvPr>
            <p:ph type="body" idx="1"/>
          </p:nvPr>
        </p:nvSpPr>
        <p:spPr/>
        <p:txBody>
          <a:bodyPr/>
          <a:lstStyle/>
          <a:p>
            <a:pPr marL="0" lvl="0" indent="0" algn="l" rtl="0">
              <a:spcBef>
                <a:spcPts val="0"/>
              </a:spcBef>
              <a:spcAft>
                <a:spcPts val="0"/>
              </a:spcAft>
              <a:buNone/>
            </a:pPr>
            <a:r>
              <a:rPr lang="en-US" dirty="0"/>
              <a:t>Now you will read passage 2 on your own. As you read, think about these questions. Then you will answer part #1 of your Organizing the Extended Response worksheet for passage 2 with a partner (or small group). Reinforce that even though working in partners, every student should complete their own worksheet. After everyone is finished, we will review your responses together. </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200"/>
              <a:buFont typeface="Arial"/>
              <a:buNone/>
            </a:pPr>
            <a:r>
              <a:rPr lang="en-US" dirty="0"/>
              <a:t>Read the first passage together and guide students through these questions as they complete part 1 of the organizing the extended response worksheet: https://docs.google.com/document/d/1u0Rz4OgHk6CiEC9Udi-j770KYTuvuvydVhmyovLDd6k/edit?usp=sharing.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Additional graphic organizers: https://ged.com/wp-content/uploads/GEDTS-Graphic-Organizers-2018-1.pdf</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a:extLst>
              <a:ext uri="{FF2B5EF4-FFF2-40B4-BE49-F238E27FC236}">
                <a16:creationId xmlns:a16="http://schemas.microsoft.com/office/drawing/2014/main" id="{0BE0A783-78B7-79B6-3F87-40D76289A3D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175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BA2D-DC36-3385-9A0B-1866F7317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F4F6E-5D66-7F3E-6918-EE13D1E3E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B5701-2884-46BF-3F83-D32EC2F3944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 through each of these six questions and ask for volunteers from different groups to share their answers. </a:t>
            </a:r>
          </a:p>
          <a:p>
            <a:endParaRPr lang="en-US" dirty="0"/>
          </a:p>
        </p:txBody>
      </p:sp>
      <p:sp>
        <p:nvSpPr>
          <p:cNvPr id="4" name="Slide Number Placeholder 3">
            <a:extLst>
              <a:ext uri="{FF2B5EF4-FFF2-40B4-BE49-F238E27FC236}">
                <a16:creationId xmlns:a16="http://schemas.microsoft.com/office/drawing/2014/main" id="{6E1842F6-9B0E-6356-F7D1-EA8ED9B82D5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35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A44B9-2F33-68E4-297C-2877200C2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143B7-E348-DCB3-FB09-A35D0D521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D35FD-B938-EF29-D06A-6D6497EF7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97D0D9-B2F8-DF21-5D27-051F16193F1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538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0193A-2BC4-3D21-F019-AA0560D80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BAC8B-FADA-7829-E93C-0A1E139F4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26D8C-96B3-E2E6-39E3-DD224F5EE1D9}"/>
              </a:ext>
            </a:extLst>
          </p:cNvPr>
          <p:cNvSpPr>
            <a:spLocks noGrp="1"/>
          </p:cNvSpPr>
          <p:nvPr>
            <p:ph type="body" idx="1"/>
          </p:nvPr>
        </p:nvSpPr>
        <p:spPr/>
        <p:txBody>
          <a:bodyPr/>
          <a:lstStyle/>
          <a:p>
            <a:pPr rtl="0"/>
            <a:endParaRPr lang="en-US" dirty="0"/>
          </a:p>
        </p:txBody>
      </p:sp>
      <p:sp>
        <p:nvSpPr>
          <p:cNvPr id="4" name="Slide Number Placeholder 3">
            <a:extLst>
              <a:ext uri="{FF2B5EF4-FFF2-40B4-BE49-F238E27FC236}">
                <a16:creationId xmlns:a16="http://schemas.microsoft.com/office/drawing/2014/main" id="{78D6F280-9B41-A630-56C4-D7AE0A34A6D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3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E956F-F0A3-2BF1-58FB-C9E2D4524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1B5CF-0811-DF52-B7F7-85E0EE655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FAEB4-D823-96D9-48FE-D0D76BD9ACE5}"/>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Put this quiz into Kahoot or </a:t>
            </a:r>
            <a:r>
              <a:rPr lang="en-US" dirty="0" err="1"/>
              <a:t>Quizziz</a:t>
            </a:r>
            <a:r>
              <a:rPr lang="en-US" dirty="0"/>
              <a:t>. Correct answer is E</a:t>
            </a:r>
            <a:r>
              <a:rPr lang="en-US" b="0" dirty="0">
                <a:effectLst/>
              </a:rPr>
              <a:t>.</a:t>
            </a:r>
            <a:endParaRPr lang="en-US" dirty="0"/>
          </a:p>
        </p:txBody>
      </p:sp>
      <p:sp>
        <p:nvSpPr>
          <p:cNvPr id="4" name="Slide Number Placeholder 3">
            <a:extLst>
              <a:ext uri="{FF2B5EF4-FFF2-40B4-BE49-F238E27FC236}">
                <a16:creationId xmlns:a16="http://schemas.microsoft.com/office/drawing/2014/main" id="{A186AC6F-F00B-6DF1-CC20-746567D0B86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0441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B956-92DD-87F4-5D08-8314019DC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FF231-9B01-5EB6-2864-DE704334A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71810-7C55-DCCC-E4D2-FA0E2871C244}"/>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Answer 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92702F28-B36D-AA3C-D448-BB7A59A8BE9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4243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4C1F-A5F2-78C9-1BA9-C499E3E81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EA754-A09E-CA2B-FEBB-FCBFE8D4A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F0F92-3092-A288-CFA2-88F393A3410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Answer 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2EFA87FA-98C0-9361-E385-BF3988F3913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68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7D11-1A59-2DEF-AA29-301B536FC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1D733-BF63-BA5C-B2AE-E7EE057EE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0D824-DCFF-8016-977D-586D127BE9EF}"/>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Answer B</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465D2E90-C137-6458-EBBA-8AD93C21371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18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FC7C-5A0F-7186-3242-0336416CC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20370-035A-BAD3-75F9-94DE50F57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85815-9CB9-FE6D-68F4-3D9D8E68F22A}"/>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Answer B</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AA9440BB-8AB6-8677-88C4-28F1A3B0BFA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862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1D9BF-4B7E-B793-F1AE-9CDC44580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E0D0B-69ED-81A2-D35F-3E0B23874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F06B7-6623-5DB8-E4DF-047D456206CB}"/>
              </a:ext>
            </a:extLst>
          </p:cNvPr>
          <p:cNvSpPr>
            <a:spLocks noGrp="1"/>
          </p:cNvSpPr>
          <p:nvPr>
            <p:ph type="body" idx="1"/>
          </p:nvPr>
        </p:nvSpPr>
        <p:spPr/>
        <p:txBody>
          <a:bodyPr/>
          <a:lstStyle/>
          <a:p>
            <a:pPr marL="0" lvl="0" indent="0" algn="l" rtl="0">
              <a:spcBef>
                <a:spcPts val="0"/>
              </a:spcBef>
              <a:spcAft>
                <a:spcPts val="0"/>
              </a:spcAft>
              <a:buNone/>
            </a:pPr>
            <a:r>
              <a:rPr lang="en-US" dirty="0"/>
              <a:t>First review types of evidence (from lesson 2).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Discuss that evidence is more than just facts and stats. </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Share the different types of evidence and definitions on the chart. Discuss why this makes a difference in analyzing text and developing a claim as students read the source texts to find evidence.</a:t>
            </a:r>
            <a:endParaRPr lang="en-US" dirty="0"/>
          </a:p>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C7FFB58B-188E-6396-72A0-1E403961AB6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3576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BF9D-A092-7F1E-41A3-DFBCEA707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C9123-1047-043E-BB71-4AE4383BE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4D1DB-08FA-7897-7613-D728F84DCD3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dirty="0">
                <a:solidFill>
                  <a:schemeClr val="hlink"/>
                </a:solidFill>
                <a:latin typeface="Open Sans"/>
                <a:ea typeface="Open Sans"/>
                <a:cs typeface="Open Sans"/>
                <a:sym typeface="Open Sans"/>
                <a:hlinkClick r:id="rId3"/>
              </a:rPr>
              <a:t>Additional graphic organizers/classroom resources for teaching the extended response</a:t>
            </a:r>
            <a:endParaRPr lang="en-US" dirty="0"/>
          </a:p>
          <a:p>
            <a:endParaRPr lang="en-US" dirty="0"/>
          </a:p>
        </p:txBody>
      </p:sp>
      <p:sp>
        <p:nvSpPr>
          <p:cNvPr id="4" name="Slide Number Placeholder 3">
            <a:extLst>
              <a:ext uri="{FF2B5EF4-FFF2-40B4-BE49-F238E27FC236}">
                <a16:creationId xmlns:a16="http://schemas.microsoft.com/office/drawing/2014/main" id="{8AB193E9-D02F-ECE0-6B86-A24F0F77F5E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8601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21B48-90E0-74DC-3A86-E2CB2BF5B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C69E2-BB53-1E3F-C318-966900969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F90DE-567E-A850-84E8-C9A2F440ED78}"/>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5547BE93-F27C-1FB0-1D0E-CED0747ED83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273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3C39-0901-1018-C4FF-9A4B0C485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6BC09-9113-BE13-8AC1-007B0A7EF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244A0-5EC4-A221-5127-41BF3BBA72B1}"/>
              </a:ext>
            </a:extLst>
          </p:cNvPr>
          <p:cNvSpPr>
            <a:spLocks noGrp="1"/>
          </p:cNvSpPr>
          <p:nvPr>
            <p:ph type="body" idx="1"/>
          </p:nvPr>
        </p:nvSpPr>
        <p:spPr/>
        <p:txBody>
          <a:bodyPr/>
          <a:lstStyle/>
          <a:p>
            <a:pPr marL="0" lvl="0" indent="0" algn="l" rtl="0">
              <a:spcBef>
                <a:spcPts val="0"/>
              </a:spcBef>
              <a:spcAft>
                <a:spcPts val="0"/>
              </a:spcAft>
              <a:buNone/>
            </a:pPr>
            <a:r>
              <a:rPr lang="en-US" dirty="0"/>
              <a:t>Complete graphic organizer part 2A with the students: https://docs.google.com/document/d/1u0Rz4OgHk6CiEC9Udi-j770KYTuvuvydVhmyovLDd6k/edit?usp=sharing.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(Differentiation-Additional graphic organizers: https://ged.com/wp-content/uploads/GEDTS-Graphic-Organizers-2018-1.pdf.)</a:t>
            </a:r>
          </a:p>
        </p:txBody>
      </p:sp>
      <p:sp>
        <p:nvSpPr>
          <p:cNvPr id="4" name="Slide Number Placeholder 3">
            <a:extLst>
              <a:ext uri="{FF2B5EF4-FFF2-40B4-BE49-F238E27FC236}">
                <a16:creationId xmlns:a16="http://schemas.microsoft.com/office/drawing/2014/main" id="{3EF38837-5904-BA6F-E9A0-58D731A5540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108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DE43-B0A5-ACFD-2D90-F9A022CCA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7AE8F-1B25-7B6E-D222-E61679477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3B7B4-62D1-C30B-F5ED-8EDB9DE73B64}"/>
              </a:ext>
            </a:extLst>
          </p:cNvPr>
          <p:cNvSpPr>
            <a:spLocks noGrp="1"/>
          </p:cNvSpPr>
          <p:nvPr>
            <p:ph type="body" idx="1"/>
          </p:nvPr>
        </p:nvSpPr>
        <p:spPr/>
        <p:txBody>
          <a:bodyPr/>
          <a:lstStyle/>
          <a:p>
            <a:pPr marL="0" lvl="0" indent="0" algn="l" rtl="0">
              <a:spcBef>
                <a:spcPts val="0"/>
              </a:spcBef>
              <a:spcAft>
                <a:spcPts val="0"/>
              </a:spcAft>
              <a:buNone/>
            </a:pPr>
            <a:r>
              <a:rPr lang="en-US" dirty="0"/>
              <a:t>Complete Graphic organizer part 2A with the students: https://docs.google.com/document/d/1u0Rz4OgHk6CiEC9Udi-j770KYTuvuvydVhmyovLDd6k/edit?usp=sharing.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(Differentiation-Additional graphic organizers: https://ged.com/wp-content/uploads/GEDTS-Graphic-Organizers-2018-1.pdf.)</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DE23F2C-9451-C9BB-E7DB-FB0430F5407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89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(It is helpful to talk about both tests at this point in case students are unsure which test they want to take. Also, a lot of students often don’t know there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is an alternate test for getting the Commonwealth Secondary School Diploma. Some students will opt to take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because the reading and writing tests are split and can be taken separately.)</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Explain that the extended response is just another way to say essay!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The extended essay is a part of the GED RLA exam. The RLA exam includes three parts, multiple choice reading test, multiple choice writing test, and the extended essay. After the multiple select reading and writing tests is the extended essay. The score for GED’s extended essay is rolled into the total RLA score and is makes up 20% of the total score. Students are given 45 minutes to write the extended response.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The extended essay is a part of the </a:t>
            </a:r>
            <a:r>
              <a:rPr lang="en-US" sz="1800" b="0" i="0" u="none" strike="noStrike" dirty="0" err="1">
                <a:solidFill>
                  <a:srgbClr val="000000"/>
                </a:solidFill>
                <a:effectLst/>
                <a:latin typeface="Calibri" panose="020F0502020204030204" pitchFamily="34" charset="0"/>
              </a:rPr>
              <a:t>HiSET’s</a:t>
            </a:r>
            <a:r>
              <a:rPr lang="en-US" sz="1800" b="0" i="0" u="none" strike="noStrike" dirty="0">
                <a:solidFill>
                  <a:srgbClr val="000000"/>
                </a:solidFill>
                <a:effectLst/>
                <a:latin typeface="Calibri" panose="020F0502020204030204" pitchFamily="34" charset="0"/>
              </a:rPr>
              <a:t> writing test.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writing test is made up of multiple choice questions and the extended essay. Students are given 50 minutes to take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Students need a score of 2/6 to pass the extended essay.</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If students question why they’re given 5 more minutes on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it is likely because the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writing prompt has the same requirements as the GED except it also asks students to include information from their own knowledge and experience on the topic. GED test takers are NOT asked to include this information. </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5840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7B18-035D-1C97-A0D8-1DA602C32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1EE19-FE90-D9F0-E143-2D0EBDEA8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C7230-2CDB-1644-8006-840CADB4EB04}"/>
              </a:ext>
            </a:extLst>
          </p:cNvPr>
          <p:cNvSpPr>
            <a:spLocks noGrp="1"/>
          </p:cNvSpPr>
          <p:nvPr>
            <p:ph type="body" idx="1"/>
          </p:nvPr>
        </p:nvSpPr>
        <p:spPr/>
        <p:txBody>
          <a:bodyPr/>
          <a:lstStyle/>
          <a:p>
            <a:pPr marL="0" lvl="0" indent="0" algn="l" rtl="0">
              <a:spcBef>
                <a:spcPts val="0"/>
              </a:spcBef>
              <a:spcAft>
                <a:spcPts val="0"/>
              </a:spcAft>
              <a:buNone/>
            </a:pPr>
            <a:r>
              <a:rPr lang="en-US" dirty="0"/>
              <a:t>Select groups to share the evidence they identified, the type of evidence it is, and how they ranked its importance. Facilitate a class discussion to see if peers agree or disagree with the group’s findings.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Complete the table as the student volunteers provide answers (or have this table completed and animated to appear after the discussion or create another slide) and see how many of the responses were given by students)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5A87C61-0761-578B-119B-5220A7768FA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2815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0DA6-5D8C-4343-1235-8119992A8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54B9C-3A5B-1851-ACC7-89FABEE91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FA445-5A09-A255-8CB7-829144F1C8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Students often think that one side is better than the other and will ask, "Which side is correct?” It is important for students to understand that either side can be better supported. It’s all in how the side is “argued with evidence.” However, if one side obviously has stronger evidence, it will be much easier to write the extended essay effectively if they take that position.  </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662E17DC-08C6-9408-7B64-37557EC09BD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126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28E7-F72A-35C0-F602-925444F9F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6BAD7-4395-0567-2554-A2FFC9D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CCC6C-9DF9-D76D-3CC7-CB0DE2054DB8}"/>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34B5C78D-BE58-18FA-7E47-9CF17C6DBD8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123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E2729-2BAA-D7EE-C463-8411F8005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2DF6A-AC4B-3B27-BE53-A07F6A49A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69B2-0172-1799-1B22-D7A7C345EB8C}"/>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798F9576-50AF-D270-4781-FD0F48D60D9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6390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30F4A-FEB4-AA17-7666-EBD16C082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538EE-8D90-724A-F659-56615CD58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35850-9E02-97F9-BA54-3E63A1E9E95B}"/>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0" dirty="0"/>
              <a:t>Explain that often students have difficulty in writing a claim. One way to help students hone their skills at writing claims is to use writing frames. This allows the students to focus on the elements from the text that highlight the claim. Display this when students are working on part 3 of their GED Extended Response Worksheet.</a:t>
            </a:r>
            <a:endParaRPr lang="en-US" dirty="0"/>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(Reference: GED Testing Service)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Link to Printable Document for Students to Have as they Write: https://docs.google.com/document/d/1jkea337B-RIdKLS9m22hgDRK998FQMSnszlyakgHJ5g/edit?usp=sharing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C8835CC1-4437-07CA-C335-F27E218212B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30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D4D4-57D2-093E-D85B-735833944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C9A2C-7A75-4E03-AAC6-331D3AE0F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5A465-98B5-DDED-5DF3-1A3F51ED44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Teacher should demonstrate how students might approach writing a claim for the supporting side. Then, facilitate a discussion and ask students for ideas about how to write a claim for the opposing side.</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00C0CF9D-C15D-949E-9995-51EC406715A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443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376D-664E-1AFA-D9F1-02DA5AAA6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FD3CB-C5FB-4120-2DB4-4DE8F024B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C59D-4CE8-4EB8-11FB-019793B55AE4}"/>
              </a:ext>
            </a:extLst>
          </p:cNvPr>
          <p:cNvSpPr>
            <a:spLocks noGrp="1"/>
          </p:cNvSpPr>
          <p:nvPr>
            <p:ph type="body" idx="1"/>
          </p:nvPr>
        </p:nvSpPr>
        <p:spPr/>
        <p:txBody>
          <a:bodyPr/>
          <a:lstStyle/>
          <a:p>
            <a:pPr marL="0" lvl="0" indent="0" algn="l" rtl="0">
              <a:spcBef>
                <a:spcPts val="0"/>
              </a:spcBef>
              <a:spcAft>
                <a:spcPts val="0"/>
              </a:spcAft>
              <a:buNone/>
            </a:pPr>
            <a:r>
              <a:rPr lang="en-US" dirty="0"/>
              <a:t>There is a lot of evidence for both sides of the argument. As you look at both sides again, which side do you feel is better supported? Identify which side you feel is better supported and write your decision. Next, provide reasons why you selected that side.</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Note: Have participants share their decisions with the group. The next two slides provide samples of claims for both sides which can be used to support the classwork</a:t>
            </a: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667B9E0-2B8A-1E76-DC70-5FBC3267AA7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1649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6B098-57DD-A2A5-A4C2-56CDA432C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39141-7825-C44D-E459-51BC484A3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170F9-6701-87CF-1E0D-C48DB0D650E0}"/>
              </a:ext>
            </a:extLst>
          </p:cNvPr>
          <p:cNvSpPr>
            <a:spLocks noGrp="1"/>
          </p:cNvSpPr>
          <p:nvPr>
            <p:ph type="body" idx="1"/>
          </p:nvPr>
        </p:nvSpPr>
        <p:spPr/>
        <p:txBody>
          <a:bodyPr/>
          <a:lstStyle/>
          <a:p>
            <a:pPr marL="0" lvl="0" indent="0" algn="l" rtl="0">
              <a:spcBef>
                <a:spcPts val="0"/>
              </a:spcBef>
              <a:spcAft>
                <a:spcPts val="0"/>
              </a:spcAft>
              <a:buNone/>
            </a:pPr>
            <a:r>
              <a:rPr lang="en-US" dirty="0"/>
              <a:t>Ask for a few students/groups to share their claim and the supporting evidence. </a:t>
            </a:r>
          </a:p>
        </p:txBody>
      </p:sp>
      <p:sp>
        <p:nvSpPr>
          <p:cNvPr id="4" name="Slide Number Placeholder 3">
            <a:extLst>
              <a:ext uri="{FF2B5EF4-FFF2-40B4-BE49-F238E27FC236}">
                <a16:creationId xmlns:a16="http://schemas.microsoft.com/office/drawing/2014/main" id="{14C0B970-3477-7F25-50CF-3407434BAF6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877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C1D6-5847-D65C-BEEB-55AE5A586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23340-4C2F-6635-8587-D0DDD5924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FB46E-8AE7-DB1D-D33A-6CB63C0039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Teacher should show a completed example of how a claim could be made that the supporting argument had better evidence. </a:t>
            </a:r>
          </a:p>
        </p:txBody>
      </p:sp>
      <p:sp>
        <p:nvSpPr>
          <p:cNvPr id="4" name="Slide Number Placeholder 3">
            <a:extLst>
              <a:ext uri="{FF2B5EF4-FFF2-40B4-BE49-F238E27FC236}">
                <a16:creationId xmlns:a16="http://schemas.microsoft.com/office/drawing/2014/main" id="{D4F3A6B0-1924-29C2-224D-9E4B776F603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748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257F-F6D3-CC7F-DD45-E939F01E9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3B068-859C-CD60-2D1D-1A387A8A8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80EEB-4577-AEF3-A3C0-216B811E70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Teacher should show a completed example of how a claim could be made that the opposing argument had better evidence. Reinforce that there is not always a clear answer! Sometimes a claim can be made for either side. Often, there is valid evidence presented by both sides.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503F51EE-B8C3-517C-C7CB-3A0B959ADBC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76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This is a snapshot of what the students will see on the extended response portion of the GED test. The video shows more details.</a:t>
            </a:r>
            <a:endParaRPr lang="en-US" b="0" dirty="0">
              <a:effectLst/>
            </a:endParaRPr>
          </a:p>
          <a:p>
            <a:pPr rtl="0"/>
            <a:r>
              <a:rPr lang="en-US" sz="1800" b="0" i="0" u="none" strike="noStrike" dirty="0">
                <a:solidFill>
                  <a:srgbClr val="000000"/>
                </a:solidFill>
                <a:effectLst/>
                <a:latin typeface="Calibri" panose="020F0502020204030204" pitchFamily="34" charset="0"/>
              </a:rPr>
              <a:t>Watch this video: https://www.youtube.com/watch?v=YQbqBJYaTyI</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49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08B0-0F25-8D28-309A-01BCD1E47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C47D1-57E6-F1CB-4765-1F3DB276A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31BB7-31B2-979B-DBFB-F62265D4A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2BA8A-149B-27D3-3EBB-61F9C35086D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058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B464-9FE9-8CB7-A036-076926F8A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9AEBC-B38F-BC55-C10C-5001457F5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7B86E-B9DD-2683-2A14-C35C819B2AFF}"/>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A5C2D647-9585-F0CF-2812-2C70CF05971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458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BC42-F35E-055C-E8E8-1E89B7148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5C21A-1E8D-D171-DCBA-A1B241578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C06BF-2528-9D90-11CE-9C1098BCB2F7}"/>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57A3F3F-8D76-CE14-47F1-EB60D609468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3446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5258-C8C3-A4E1-A3DC-0B2E2F989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A0A70-2ABF-5631-AA72-A26AF10EB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49757-E4A6-8AD1-05CA-09ACBCEFB8F8}"/>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8B8B69F-5C42-3CAB-B987-F8E83C40020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673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C6E1-BACF-64DF-A130-EAB05A11A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D7C58-D4AA-D99F-4B1B-92CE7330D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81301-153E-6F4C-7015-809F5629A0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Explain that transition words and phrases are used to link ideas in their essays.</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FDBF15D-3827-E3FD-D4AD-7F1613750EA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616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3036C-7FBC-614A-54AF-18AE7A7E5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369E9-5E56-19D3-0EF0-5E5A9B9F2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0AE4B-6DB0-268C-EED5-86C117BC79A8}"/>
              </a:ext>
            </a:extLst>
          </p:cNvPr>
          <p:cNvSpPr>
            <a:spLocks noGrp="1"/>
          </p:cNvSpPr>
          <p:nvPr>
            <p:ph type="body" idx="1"/>
          </p:nvPr>
        </p:nvSpPr>
        <p:spPr/>
        <p:txBody>
          <a:bodyPr/>
          <a:lstStyle/>
          <a:p>
            <a:pPr marL="0" lvl="0" indent="0" algn="l" rtl="0">
              <a:spcBef>
                <a:spcPts val="0"/>
              </a:spcBef>
              <a:spcAft>
                <a:spcPts val="0"/>
              </a:spcAft>
              <a:buNone/>
            </a:pPr>
            <a:r>
              <a:rPr lang="en-US" b="0" i="0" u="none" strike="noStrike" dirty="0">
                <a:solidFill>
                  <a:srgbClr val="000000"/>
                </a:solidFill>
                <a:latin typeface="Open Sans"/>
                <a:ea typeface="Open Sans"/>
                <a:cs typeface="Open Sans"/>
                <a:sym typeface="Open Sans"/>
              </a:rPr>
              <a:t>Guided practice-Explain to students that we are going to use the paragraph organizer to practice structuring the extended response. They will use their claim and supporting evidence from part 3 of the worksheet to write the essay. However, they can make changes to their plan. Explain that sometimes, new ideas come to us as we are writing. Tell students we will work together to complete the introduction and the first paragraph of the body of the extended response. Facilitate a discussion and ask student volunteers to write the introduction. Ask students, “What should a paragraph start with?” (Answer-topic sentence). “What else should go in the paragraph?” (Supporting details). Repeat the process for the first body paragraph.</a:t>
            </a:r>
            <a:endParaRPr lang="en-US" dirty="0"/>
          </a:p>
          <a:p>
            <a:pPr marL="0" lvl="0" indent="0" algn="l" rtl="0">
              <a:spcBef>
                <a:spcPts val="0"/>
              </a:spcBef>
              <a:spcAft>
                <a:spcPts val="0"/>
              </a:spcAft>
              <a:buNone/>
            </a:pPr>
            <a:endParaRPr lang="en-US" b="0" i="0" u="none" strike="noStrike" dirty="0">
              <a:solidFill>
                <a:srgbClr val="000000"/>
              </a:solidFill>
              <a:latin typeface="Open Sans"/>
              <a:ea typeface="Open Sans"/>
              <a:cs typeface="Open Sans"/>
              <a:sym typeface="Open Sans"/>
            </a:endParaRPr>
          </a:p>
          <a:p>
            <a:pPr marL="0" lvl="0" indent="0" algn="l" rtl="0">
              <a:spcBef>
                <a:spcPts val="0"/>
              </a:spcBef>
              <a:spcAft>
                <a:spcPts val="0"/>
              </a:spcAft>
              <a:buNone/>
            </a:pPr>
            <a:r>
              <a:rPr lang="en-US" dirty="0"/>
              <a:t>Independent practice-</a:t>
            </a:r>
            <a:r>
              <a:rPr lang="en-US" dirty="0">
                <a:solidFill>
                  <a:srgbClr val="002060"/>
                </a:solidFill>
                <a:latin typeface="Open Sans"/>
                <a:ea typeface="Open Sans"/>
                <a:cs typeface="Open Sans"/>
                <a:sym typeface="Open Sans"/>
              </a:rPr>
              <a:t>work with a partner to complete paragraphs 3-5. </a:t>
            </a: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1348680A-8A4F-3B7A-1205-479CB518CD0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651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38B5-A076-480A-23B9-E4134DCEB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AEAC7-80E0-B22C-FAFE-09BB6A8C0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66430-3B28-084F-ABEB-5478B7C58F91}"/>
              </a:ext>
            </a:extLst>
          </p:cNvPr>
          <p:cNvSpPr>
            <a:spLocks noGrp="1"/>
          </p:cNvSpPr>
          <p:nvPr>
            <p:ph type="body" idx="1"/>
          </p:nvPr>
        </p:nvSpPr>
        <p:spPr/>
        <p:txBody>
          <a:bodyPr/>
          <a:lstStyle/>
          <a:p>
            <a:pPr marL="0" lvl="0" indent="0" algn="l" rtl="0">
              <a:spcBef>
                <a:spcPts val="0"/>
              </a:spcBef>
              <a:spcAft>
                <a:spcPts val="0"/>
              </a:spcAft>
              <a:buNone/>
            </a:pPr>
            <a:r>
              <a:rPr lang="en-US" dirty="0"/>
              <a:t>Ask for a 2 to 3 volunteers to share their paragraphs (if working in Google Docs, project work if possible and facilitate a discussion with students asking, “What was the topic sentence?” “What are the supporting details?” Point out the strength, similarities, any problems, etc.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Show teacher completed example.</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3F40830B-31CA-1FAB-5015-2E0AF407193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080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8FFF-9B24-C80B-D0F8-47FB7C2AE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8B808-86D6-8F03-1B78-13824028D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2A093-54C9-FB44-71E7-CF50D9179D8E}"/>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Share a completed example-reinforce that there isn’t necessarily a correct answer. The point is to take a position and defend it with evidence from the passages.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Facilitate discussion with questions in the table and rate the teacher completed example. Explain that these are traits 1 and 2 of the extended response rubric, and we’re going to rate the teacher’s example extended response together as a class. </a:t>
            </a:r>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2EE3A334-B348-670D-31C3-9D0B7C11A0D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975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ABA3-DDB5-BAA0-2557-53B4764A5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116AC-2D68-3BBD-7AAE-6BE05D31D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6A8BA-F57F-190A-73F0-7EB410C7D2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Alternatively, you could ask students to work in partners, exchange their work, and rate each other. Then, they can make changes based on their partner’s findings if they would like.</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D8D5FA59-EE63-AF5D-C66A-8B556F30C64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296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465C-61AE-C313-0CC6-813B49F3B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6A692-7846-FA9C-4AB6-32EAA3B4E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CA582-2476-95A3-C30C-DF845F3C3A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Ask for 2 to 3 student volunteers to response to each question.</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A22C0495-EB39-1868-0341-667BD8F9BA7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38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Explain that students are given 45 minutes on test day to write their extended response. For now, they should get the process down, and then worry about how much they can do in 45 minutes. The time limit is just something to keep in mind.</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GED guidelines say that students should write 4 to 7 paragraphs. In this lesson, teacher will show an effective way to respond using 4 to 5 paragraphs.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This is a helpful supplement for teachers. Could also share link or handout with students: https://ged.com/wp-content/uploads/extended_response_guidelines.pdf. </a:t>
            </a:r>
            <a:endParaRPr lang="en-US" b="0" dirty="0">
              <a:effectLst/>
            </a:endParaRPr>
          </a:p>
          <a:p>
            <a:br>
              <a:rPr lang="en-US" b="0" dirty="0">
                <a:effectLst/>
              </a:rPr>
            </a:br>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31540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3815-D469-9365-8D53-8391E9BE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B88D5-A038-E8D9-72EF-7FB8D3728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06945-60CC-3445-0C19-CB46FF342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267397-93C0-FCA1-CCA0-7121A25D3DA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7867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A475-3E00-F2DF-5AF7-E9A66B247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F6767-2A16-46A0-9FF0-CCF091E07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8823A-EED6-B9D9-8469-EC25EF0BE4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Emphasize that students often skip this step, but it is very important. First, it’s important to practice proofreading and editing your own work. It is harder for most people to proof their own work rather than another person’s writing.</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AEC74588-9133-A757-87A7-83C25A875E0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9039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B7E9F-B881-2281-5A52-4E5083C2F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F0444-08AB-CC12-88DE-E35472F41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4B074-F704-BEA0-F211-9AFCD13A9616}"/>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Review the components of sentence structure and grammar and facilitate discussion with questions in the table and rate the teacher completed example. Explain that these are the components of trait 3 of the extended response rubric, and we’re going to rate the teacher’s example extended response together as a class.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35843FD9-6D55-B39F-A86F-51533EACA2F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147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19D63-2249-04C8-BC7F-2C3BEC291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A5AF7-342F-9D6F-312D-2A5318AFA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2CDC8-944F-1F94-FBC9-ED7ACC849E59}"/>
              </a:ext>
            </a:extLst>
          </p:cNvPr>
          <p:cNvSpPr>
            <a:spLocks noGrp="1"/>
          </p:cNvSpPr>
          <p:nvPr>
            <p:ph type="body" idx="1"/>
          </p:nvPr>
        </p:nvSpPr>
        <p:spPr/>
        <p:txBody>
          <a:bodyPr/>
          <a:lstStyle/>
          <a:p>
            <a:pPr marL="0" lvl="0" indent="0" algn="l" rtl="0">
              <a:spcBef>
                <a:spcPts val="0"/>
              </a:spcBef>
              <a:spcAft>
                <a:spcPts val="0"/>
              </a:spcAft>
              <a:buNone/>
            </a:pPr>
            <a:r>
              <a:rPr lang="en-US" dirty="0"/>
              <a:t>Teacher should walk around the room and check to see if students have questions as they proofread and edit their extended response.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5B135627-82BE-4636-6F9A-74AD70EF94C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062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66F1-6300-05CF-A1EE-ADC4A2E35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D2FAD-0EE4-D41E-367C-C96C24200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99CA9-11B2-439B-2DEF-A1593B564783}"/>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Note students completing the worksheet on Google Docs can use the “Share” option to turn in their work. Students should score 2/6 on rubric. If time permits, you can ask students to submit a second draft once feedback is provided.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Can use Khan Academy Grammar lessons as a supplement for any grammar related questions. https://www.khanacademy.org/humanities/grammar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A5F2B9FB-C9C8-B429-BD56-D3EC333DFD9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216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043B7-D941-D546-54C1-4B9894087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D008F-8E06-E8AF-060F-0D3199CD9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E09CE-5EF9-29D3-F3F5-D23A09847066}"/>
              </a:ext>
            </a:extLst>
          </p:cNvPr>
          <p:cNvSpPr>
            <a:spLocks noGrp="1"/>
          </p:cNvSpPr>
          <p:nvPr>
            <p:ph type="body" idx="1"/>
          </p:nvPr>
        </p:nvSpPr>
        <p:spPr/>
        <p:txBody>
          <a:bodyPr/>
          <a:lstStyle/>
          <a:p>
            <a:pPr marL="0" lvl="0" indent="0" algn="l" rtl="0">
              <a:spcBef>
                <a:spcPts val="0"/>
              </a:spcBef>
              <a:spcAft>
                <a:spcPts val="0"/>
              </a:spcAft>
              <a:buNone/>
            </a:pPr>
            <a:r>
              <a:rPr lang="en-US" dirty="0"/>
              <a:t>Explain that students must practice the process of summarizing evidence from the passages because if too much is taken word for word, this is plagiarism and they could receive a score of 0.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Emphasize the importance of first learning the process by practicing it. Then, it is important to make sure the process can be done within 45 minutes.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that time will need to be set aside for reading, planning and writing and checking and revising. The recommended times are just guidelines and can be individually tailored to meet their needs.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that it is important to also practice typing skills since the extended response will need to be typed. There are many free typing programs students can use to practice. One popular site is https://www.typing.com/.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Can use the online scoring tool self-assess additional practice: </a:t>
            </a:r>
            <a:r>
              <a:rPr lang="en-US" u="sng" dirty="0">
                <a:solidFill>
                  <a:schemeClr val="hlink"/>
                </a:solidFill>
                <a:hlinkClick r:id="rId3"/>
              </a:rPr>
              <a:t>Online scoring tool</a:t>
            </a:r>
            <a:r>
              <a:rPr lang="en-US" dirty="0"/>
              <a:t>. (Teacher can also use this tool to assess students’ work).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1B4E0394-2E7F-69F9-0A22-0FDB1754D2E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35677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F2AC-C18F-4DE5-7190-E2E59BBF6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8C222-18F4-76A1-C1D6-0796E6AF4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6D498-26E9-4219-0007-C743F80E50D9}"/>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589AED69-69B4-239A-D903-8E8AA8F5AF0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4390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2A10-B76E-7BDC-0083-0EFC1F3A8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3C936-3F08-F18A-4AF4-1F2CF9E61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7910B-4BA0-9B7E-5CB3-4AA127F0C89E}"/>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705FEC85-2F0F-D1E3-454C-F59C314B4F7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25423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37DEC-398B-A1EF-C39F-5BBEEEA7C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97836-C2AB-73C4-01A5-9F7E7A314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D5A1C-7283-A7B0-4F0E-8FD65BB108D6}"/>
              </a:ext>
            </a:extLst>
          </p:cNvPr>
          <p:cNvSpPr>
            <a:spLocks noGrp="1"/>
          </p:cNvSpPr>
          <p:nvPr>
            <p:ph type="body" idx="1"/>
          </p:nvPr>
        </p:nvSpPr>
        <p:spPr/>
        <p:txBody>
          <a:bodyPr/>
          <a:lstStyle/>
          <a:p>
            <a:pPr marL="0" lvl="0" indent="0" algn="l" rtl="0">
              <a:spcBef>
                <a:spcPts val="0"/>
              </a:spcBef>
              <a:spcAft>
                <a:spcPts val="0"/>
              </a:spcAft>
              <a:buNone/>
            </a:pPr>
            <a:r>
              <a:rPr lang="en-US" dirty="0"/>
              <a:t>-Make sure students have a copy of the biofuels articles. </a:t>
            </a:r>
          </a:p>
          <a:p>
            <a:pPr marL="0" lvl="0" indent="0" algn="l" rtl="0">
              <a:spcBef>
                <a:spcPts val="0"/>
              </a:spcBef>
              <a:spcAft>
                <a:spcPts val="0"/>
              </a:spcAft>
              <a:buNone/>
            </a:pPr>
            <a:r>
              <a:rPr lang="en-US" dirty="0"/>
              <a:t>-Tell them they will read the writing prompt and biofuels passages </a:t>
            </a:r>
          </a:p>
          <a:p>
            <a:pPr marL="0" marR="0" lvl="0" indent="0" algn="l" rtl="0">
              <a:lnSpc>
                <a:spcPct val="100000"/>
              </a:lnSpc>
              <a:spcBef>
                <a:spcPts val="0"/>
              </a:spcBef>
              <a:spcAft>
                <a:spcPts val="0"/>
              </a:spcAft>
              <a:buClr>
                <a:schemeClr val="dk1"/>
              </a:buClr>
              <a:buSzPts val="1200"/>
              <a:buFont typeface="Calibri"/>
              <a:buNone/>
            </a:pPr>
            <a:r>
              <a:rPr lang="en-US" dirty="0"/>
              <a:t>-Will w</a:t>
            </a:r>
            <a:r>
              <a:rPr lang="en-US" dirty="0">
                <a:latin typeface="Open Sans"/>
                <a:ea typeface="Open Sans"/>
                <a:cs typeface="Open Sans"/>
                <a:sym typeface="Open Sans"/>
              </a:rPr>
              <a:t>rite an extended response analyzing the arguments about biofuels presented in the two passages. In your response, develop an argument in which you explain how one position is better supported than the other. Incorporate relevant and specific evidence from both sources to support your argument. </a:t>
            </a:r>
            <a:endParaRPr lang="en-US" dirty="0"/>
          </a:p>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-Use a copy of the Organizing the GED Extended Response worksheet to complete this assignment. </a:t>
            </a:r>
            <a:r>
              <a:rPr lang="en-US" u="sng" dirty="0">
                <a:solidFill>
                  <a:schemeClr val="hlink"/>
                </a:solidFill>
                <a:latin typeface="Open Sans"/>
                <a:ea typeface="Open Sans"/>
                <a:cs typeface="Open Sans"/>
                <a:sym typeface="Open Sans"/>
                <a:hlinkClick r:id="rId3"/>
              </a:rPr>
              <a:t>https://docs.google.com/document/d/1u0Rz4OgHk6CiEC9Udi-j770KYTuvuvydVhmyovLDd6k/copy?usp=sharing</a:t>
            </a:r>
            <a:endParaRPr lang="en-US" dirty="0">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-Score at least 2/6 on extended response rubric</a:t>
            </a:r>
          </a:p>
          <a:p>
            <a:pPr marL="0" marR="0" lvl="0" indent="0" algn="l" rtl="0">
              <a:lnSpc>
                <a:spcPct val="100000"/>
              </a:lnSpc>
              <a:spcBef>
                <a:spcPts val="0"/>
              </a:spcBef>
              <a:spcAft>
                <a:spcPts val="0"/>
              </a:spcAft>
              <a:buClr>
                <a:schemeClr val="dk1"/>
              </a:buClr>
              <a:buSzPts val="1200"/>
              <a:buFont typeface="Calibri"/>
              <a:buNone/>
            </a:pPr>
            <a:endParaRPr lang="en-US" dirty="0">
              <a:latin typeface="Open Sans"/>
              <a:ea typeface="Open Sans"/>
              <a:cs typeface="Open Sans"/>
              <a:sym typeface="Open Sans"/>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F00538F-C521-7C70-7366-2663B94AA38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7818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2BB0-1028-44A7-7CEA-F53412C0E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5ABEF-FA08-08C2-5305-EE611EE6B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DEFD5-438F-C0D8-7810-D204E0BC54A3}"/>
              </a:ext>
            </a:extLst>
          </p:cNvPr>
          <p:cNvSpPr>
            <a:spLocks noGrp="1"/>
          </p:cNvSpPr>
          <p:nvPr>
            <p:ph type="body" idx="1"/>
          </p:nvPr>
        </p:nvSpPr>
        <p:spPr/>
        <p:txBody>
          <a:bodyPr/>
          <a:lstStyle/>
          <a:p>
            <a:pPr marL="0" lvl="0" indent="0" algn="l" rtl="0">
              <a:spcBef>
                <a:spcPts val="0"/>
              </a:spcBef>
              <a:spcAft>
                <a:spcPts val="0"/>
              </a:spcAft>
              <a:buNone/>
            </a:pPr>
            <a:r>
              <a:rPr lang="en-US" dirty="0"/>
              <a:t>Additional practice prompts, passages from the GED testing service: https://ged.com/wp-content/uploads/extended_response_classroom_practice.pdf.  </a:t>
            </a:r>
          </a:p>
          <a:p>
            <a:pPr marL="0" lvl="0" indent="0" algn="l" rtl="0">
              <a:spcBef>
                <a:spcPts val="0"/>
              </a:spcBef>
              <a:spcAft>
                <a:spcPts val="0"/>
              </a:spcAft>
              <a:buNone/>
            </a:pPr>
            <a:r>
              <a:rPr lang="en-US" dirty="0"/>
              <a:t>Grammar instruction and practice: https://www.khanacademy.org/humanities/grammar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7FF328CB-A747-B36C-AFF3-AE9AE9567B1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73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24B8-B5E9-1A2E-A067-FCF677098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0A045-0557-A938-CD92-FD6D6FAFD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C71B6-FE77-7520-BBBD-166BF7F424DB}"/>
              </a:ext>
            </a:extLst>
          </p:cNvPr>
          <p:cNvSpPr>
            <a:spLocks noGrp="1"/>
          </p:cNvSpPr>
          <p:nvPr>
            <p:ph type="body" idx="1"/>
          </p:nvPr>
        </p:nvSpPr>
        <p:spPr/>
        <p:txBody>
          <a:bodyPr/>
          <a:lstStyle/>
          <a:p>
            <a:pPr rtl="0"/>
            <a:endParaRPr lang="en-US" dirty="0"/>
          </a:p>
        </p:txBody>
      </p:sp>
      <p:sp>
        <p:nvSpPr>
          <p:cNvPr id="4" name="Slide Number Placeholder 3">
            <a:extLst>
              <a:ext uri="{FF2B5EF4-FFF2-40B4-BE49-F238E27FC236}">
                <a16:creationId xmlns:a16="http://schemas.microsoft.com/office/drawing/2014/main" id="{ECEEEE05-D7A6-09DA-AC40-E912B2DBF57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343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Calibri" panose="020F0502020204030204" pitchFamily="34" charset="0"/>
              </a:rPr>
              <a:t>Rubric for </a:t>
            </a:r>
            <a:r>
              <a:rPr lang="en-US" sz="1800" b="0" i="0" u="none" strike="noStrike" dirty="0" err="1">
                <a:solidFill>
                  <a:srgbClr val="000000"/>
                </a:solidFill>
                <a:effectLst/>
                <a:latin typeface="Calibri" panose="020F0502020204030204" pitchFamily="34" charset="0"/>
              </a:rPr>
              <a:t>HiSET</a:t>
            </a:r>
            <a:r>
              <a:rPr lang="en-US" sz="1800" b="0" i="0" u="none" strike="noStrike" dirty="0">
                <a:solidFill>
                  <a:srgbClr val="000000"/>
                </a:solidFill>
                <a:effectLst/>
                <a:latin typeface="Calibri" panose="020F0502020204030204" pitchFamily="34" charset="0"/>
              </a:rPr>
              <a:t>: https://hiset.org/s/pdf/Writing-Response-Scoring-Guide.pdf (a score of 2/6 is needed to pass the essay potion of the writing test). </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094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C503B-04CC-8CE5-BE7C-FF639127F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5A0BB-440F-7843-89CC-79D553818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E6BC2-04CC-A10E-6346-CE57153B0E6A}"/>
              </a:ext>
            </a:extLst>
          </p:cNvPr>
          <p:cNvSpPr>
            <a:spLocks noGrp="1"/>
          </p:cNvSpPr>
          <p:nvPr>
            <p:ph type="body" idx="1"/>
          </p:nvPr>
        </p:nvSpPr>
        <p:spPr/>
        <p:txBody>
          <a:bodyPr/>
          <a:lstStyle/>
          <a:p>
            <a:pPr rtl="0"/>
            <a:br>
              <a:rPr lang="en-US" dirty="0"/>
            </a:br>
            <a:r>
              <a:rPr lang="en-US" sz="1800" b="0" i="0" u="none" strike="noStrike" dirty="0">
                <a:solidFill>
                  <a:srgbClr val="000000"/>
                </a:solidFill>
                <a:effectLst/>
                <a:latin typeface="Calibri" panose="020F0502020204030204" pitchFamily="34" charset="0"/>
              </a:rPr>
              <a:t>Emphasize that it is very important to stay on task. If you do what the writing prompt is asking, you should get 2/2 points for trait #1. During this lesson, you will learn strategies to develop an argument connected to the prompt, cite relevant evidence from the text, and evaluate the validity of both arguments, and then you will have a chance to practice in small groups and on your own.</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Full rubric with explanations: https://ged.com/wp-content/uploads/Annotated-Rubric_-English.pdf</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A Trait 1: Responses are scored according to the criteria outlined in all three bullets. Each bullet represents a distinct dimension or quality of writing that involves the creation of arguments and use of evidence. Each score point describes the same dimensions, but at varying levels of mastery. Responses may exhibit qualities indicative of more than one score point. For instance, a response may contain a logical </a:t>
            </a:r>
            <a:r>
              <a:rPr lang="en-US" sz="1800" b="0" i="0" u="none" strike="noStrike" dirty="0" err="1">
                <a:solidFill>
                  <a:srgbClr val="000000"/>
                </a:solidFill>
                <a:effectLst/>
                <a:latin typeface="Calibri" panose="020F0502020204030204" pitchFamily="34" charset="0"/>
              </a:rPr>
              <a:t>textbased</a:t>
            </a:r>
            <a:r>
              <a:rPr lang="en-US" sz="1800" b="0" i="0" u="none" strike="noStrike" dirty="0">
                <a:solidFill>
                  <a:srgbClr val="000000"/>
                </a:solidFill>
                <a:effectLst/>
                <a:latin typeface="Calibri" panose="020F0502020204030204" pitchFamily="34" charset="0"/>
              </a:rPr>
              <a:t> argument and sufficient support (a 4-point response), but the integration of claims might be simplistic (a 2-point response). When a response shows mixed evidence of proficiency levels, it will receive a score that reflects a balanced consideration of each quality, with no one dimension weighted more than the others.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B The first dimension relates to making claims or assertions. At higher score points, arguments will be focused on close reading and analysis of the source texts. As responses ascend the scale in this dimension, they will become more focused on making arguments.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C The second dimension focuses on a student’s ability to use information from the source texts to support their claims or assertions. As responses ascend the scale in this dimension, they will use evidence that is progressively more tied to the text. At lower score points, the student may rely more heavily on evidence drawn from personal experience with the topic rather then from text-based evidence. While responses that argue the student’s own opinion on the issue are acceptable, students who focus more specifically on the task outlined in the prompt, which asks them to analyze source texts to determine which position is better supported, will be more likely to score highly on this dimension. More specifically, responses that establish criteria for the evaluation of the source texts and then apply these criteria to specific text-based evidence are most likely to score highest in this dimension. </a:t>
            </a:r>
            <a:endParaRPr lang="en-US" b="0" dirty="0">
              <a:effectLst/>
            </a:endParaRPr>
          </a:p>
          <a:p>
            <a:pPr rtl="0"/>
            <a:br>
              <a:rPr lang="en-US" b="0" dirty="0">
                <a:effectLst/>
              </a:rPr>
            </a:br>
            <a:r>
              <a:rPr lang="en-US" sz="1800" b="0" i="0" u="none" strike="noStrike" dirty="0">
                <a:solidFill>
                  <a:srgbClr val="000000"/>
                </a:solidFill>
                <a:effectLst/>
                <a:latin typeface="Calibri" panose="020F0502020204030204" pitchFamily="34" charset="0"/>
              </a:rPr>
              <a:t>D The third dimension focuses on a student’s ability to critically evaluate the rhetorical strategies and argumentation demonstrated by the authors of the source texts. While responses that argue the student’s own opinion on the issue are acceptable, students who focus more specifically on the task outlined in the prompt, which asks them to analyze source texts to determine which position is better supported, will be more likely to score highly on this dimension. More specifically, responses that establish criteria for the evaluation of the source texts and then apply these criteria to specific text-based evidence are most likely to score highest in this dimension.</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A371FF9E-4809-84A7-B9AD-4EB652AD91D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724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tif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3762-68E7-2C55-A0D6-184DDB67C8BD}"/>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8" y="1228300"/>
            <a:ext cx="10986449" cy="51979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B36413F-48D2-5507-BA7F-8D4F8E73351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960637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Photo Coll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7216877" y="-1"/>
            <a:ext cx="70792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7924800" y="2406445"/>
            <a:ext cx="4267200" cy="4185741"/>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7924800" y="0"/>
            <a:ext cx="2133600" cy="2406444"/>
          </a:xfrm>
          <a:solidFill>
            <a:schemeClr val="bg1"/>
          </a:solidFill>
        </p:spPr>
        <p:txBody>
          <a:bodyPr/>
          <a:lstStyle>
            <a:lvl1pPr marL="0" indent="0">
              <a:buNone/>
              <a:defRPr/>
            </a:lvl1pPr>
          </a:lstStyle>
          <a:p>
            <a:r>
              <a:rPr lang="en-US"/>
              <a:t>Click icon to add picture</a:t>
            </a:r>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10058400" y="-1"/>
            <a:ext cx="2133600" cy="2406445"/>
          </a:xfrm>
          <a:solidFill>
            <a:schemeClr val="bg1"/>
          </a:solidFill>
        </p:spPr>
        <p:txBody>
          <a:bodyPr/>
          <a:lstStyle>
            <a:lvl1pPr marL="0" indent="0">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62E22731-3403-9EA8-A49C-FF8A29AB94E0}"/>
              </a:ext>
            </a:extLst>
          </p:cNvPr>
          <p:cNvSpPr>
            <a:spLocks noGrp="1"/>
          </p:cNvSpPr>
          <p:nvPr>
            <p:ph type="title" hasCustomPrompt="1"/>
          </p:nvPr>
        </p:nvSpPr>
        <p:spPr>
          <a:xfrm>
            <a:off x="723014"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9B8F82E8-2AC4-DEF0-CF89-208A1D211AB6}"/>
              </a:ext>
            </a:extLst>
          </p:cNvPr>
          <p:cNvSpPr>
            <a:spLocks noGrp="1"/>
          </p:cNvSpPr>
          <p:nvPr>
            <p:ph type="body" sz="half" idx="2" hasCustomPrompt="1"/>
          </p:nvPr>
        </p:nvSpPr>
        <p:spPr>
          <a:xfrm>
            <a:off x="723014"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A15C14A9-B4F1-57EE-47DF-47CCCED67FD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9886675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Photo full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3" y="2459"/>
            <a:ext cx="5403337" cy="6610992"/>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52ED28-984D-A115-5479-E68872E3702B}"/>
              </a:ext>
            </a:extLst>
          </p:cNvPr>
          <p:cNvSpPr>
            <a:spLocks noGrp="1"/>
          </p:cNvSpPr>
          <p:nvPr>
            <p:ph type="title" hasCustomPrompt="1"/>
          </p:nvPr>
        </p:nvSpPr>
        <p:spPr>
          <a:xfrm>
            <a:off x="414670" y="543068"/>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999E8304-29FA-632B-AA6F-7F19DCF508D1}"/>
              </a:ext>
            </a:extLst>
          </p:cNvPr>
          <p:cNvSpPr>
            <a:spLocks noGrp="1"/>
          </p:cNvSpPr>
          <p:nvPr>
            <p:ph type="body" sz="half" idx="2" hasCustomPrompt="1"/>
          </p:nvPr>
        </p:nvSpPr>
        <p:spPr>
          <a:xfrm>
            <a:off x="414670" y="1078154"/>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F9FF5ADD-6A5E-56F6-B92B-33BD3949B9E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7598579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Photo full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2" y="0"/>
            <a:ext cx="5403337" cy="6581553"/>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38A9CEC-AE7C-8DAF-E6C4-1500275A0021}"/>
              </a:ext>
            </a:extLst>
          </p:cNvPr>
          <p:cNvSpPr>
            <a:spLocks noGrp="1"/>
          </p:cNvSpPr>
          <p:nvPr>
            <p:ph type="title" hasCustomPrompt="1"/>
          </p:nvPr>
        </p:nvSpPr>
        <p:spPr>
          <a:xfrm>
            <a:off x="6096000" y="583362"/>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FDC5F4F2-2019-38A4-71CF-A34C990CBADA}"/>
              </a:ext>
            </a:extLst>
          </p:cNvPr>
          <p:cNvSpPr>
            <a:spLocks noGrp="1"/>
          </p:cNvSpPr>
          <p:nvPr>
            <p:ph type="body" sz="half" idx="2" hasCustomPrompt="1"/>
          </p:nvPr>
        </p:nvSpPr>
        <p:spPr>
          <a:xfrm>
            <a:off x="6096000" y="1118448"/>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406B3D9B-B6D9-B436-EBBA-08B94EF8170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5763822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Four Photo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200928" y="3463725"/>
            <a:ext cx="2352499" cy="2749232"/>
          </a:xfrm>
          <a:solidFill>
            <a:schemeClr val="bg1"/>
          </a:solidFill>
        </p:spPr>
        <p:txBody>
          <a:bodyPr/>
          <a:lstStyle>
            <a:lvl1pPr marL="0" indent="0">
              <a:buNone/>
              <a:defRPr/>
            </a:lvl1pPr>
          </a:lstStyle>
          <a:p>
            <a:r>
              <a:rPr lang="en-US"/>
              <a:t>Click icon to add picture</a:t>
            </a:r>
          </a:p>
        </p:txBody>
      </p:sp>
      <p:sp>
        <p:nvSpPr>
          <p:cNvPr id="14" name="Text Placeholder 3">
            <a:extLst>
              <a:ext uri="{FF2B5EF4-FFF2-40B4-BE49-F238E27FC236}">
                <a16:creationId xmlns:a16="http://schemas.microsoft.com/office/drawing/2014/main" id="{4F7A713D-B967-0494-E629-F84448381825}"/>
              </a:ext>
            </a:extLst>
          </p:cNvPr>
          <p:cNvSpPr>
            <a:spLocks noGrp="1"/>
          </p:cNvSpPr>
          <p:nvPr>
            <p:ph type="body" sz="half" idx="2" hasCustomPrompt="1"/>
          </p:nvPr>
        </p:nvSpPr>
        <p:spPr>
          <a:xfrm>
            <a:off x="614148" y="1134880"/>
            <a:ext cx="10986449" cy="1969827"/>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4D408273-096A-17F7-85A8-1A3297736B51}"/>
              </a:ext>
            </a:extLst>
          </p:cNvPr>
          <p:cNvSpPr>
            <a:spLocks noGrp="1"/>
          </p:cNvSpPr>
          <p:nvPr>
            <p:ph type="pic" sz="quarter" idx="11"/>
          </p:nvPr>
        </p:nvSpPr>
        <p:spPr>
          <a:xfrm>
            <a:off x="3693536" y="3463725"/>
            <a:ext cx="2352499" cy="2749232"/>
          </a:xfrm>
          <a:solidFill>
            <a:schemeClr val="bg1"/>
          </a:solidFill>
        </p:spPr>
        <p:txBody>
          <a:bodyPr/>
          <a:lstStyle>
            <a:lvl1pPr marL="0" indent="0">
              <a:buNone/>
              <a:defRPr/>
            </a:lvl1pPr>
          </a:lstStyle>
          <a:p>
            <a:r>
              <a:rPr lang="en-US"/>
              <a:t>Click icon to add picture</a:t>
            </a:r>
          </a:p>
        </p:txBody>
      </p:sp>
      <p:sp>
        <p:nvSpPr>
          <p:cNvPr id="9" name="Picture Placeholder 10">
            <a:extLst>
              <a:ext uri="{FF2B5EF4-FFF2-40B4-BE49-F238E27FC236}">
                <a16:creationId xmlns:a16="http://schemas.microsoft.com/office/drawing/2014/main" id="{FA6F207B-C455-0B8A-1A6F-DDB9912BFD0D}"/>
              </a:ext>
            </a:extLst>
          </p:cNvPr>
          <p:cNvSpPr>
            <a:spLocks noGrp="1"/>
          </p:cNvSpPr>
          <p:nvPr>
            <p:ph type="pic" sz="quarter" idx="12"/>
          </p:nvPr>
        </p:nvSpPr>
        <p:spPr>
          <a:xfrm>
            <a:off x="6186144" y="3463725"/>
            <a:ext cx="2352499" cy="2749232"/>
          </a:xfrm>
          <a:solidFill>
            <a:schemeClr val="bg1"/>
          </a:solidFill>
        </p:spPr>
        <p:txBody>
          <a:bodyPr/>
          <a:lstStyle>
            <a:lvl1pPr marL="0" indent="0">
              <a:buNone/>
              <a:defRPr/>
            </a:lvl1pPr>
          </a:lstStyle>
          <a:p>
            <a:r>
              <a:rPr lang="en-US"/>
              <a:t>Click icon to add picture</a:t>
            </a:r>
          </a:p>
        </p:txBody>
      </p:sp>
      <p:sp>
        <p:nvSpPr>
          <p:cNvPr id="10" name="Picture Placeholder 10">
            <a:extLst>
              <a:ext uri="{FF2B5EF4-FFF2-40B4-BE49-F238E27FC236}">
                <a16:creationId xmlns:a16="http://schemas.microsoft.com/office/drawing/2014/main" id="{210BD73C-3E05-92FB-D170-76D53B9016B5}"/>
              </a:ext>
            </a:extLst>
          </p:cNvPr>
          <p:cNvSpPr>
            <a:spLocks noGrp="1"/>
          </p:cNvSpPr>
          <p:nvPr>
            <p:ph type="pic" sz="quarter" idx="13"/>
          </p:nvPr>
        </p:nvSpPr>
        <p:spPr>
          <a:xfrm>
            <a:off x="8678752" y="3463725"/>
            <a:ext cx="2352499" cy="2749232"/>
          </a:xfrm>
          <a:solidFill>
            <a:schemeClr val="bg1"/>
          </a:solidFill>
        </p:spPr>
        <p:txBody>
          <a:bodyPr/>
          <a:lstStyle>
            <a:lvl1pPr marL="0" indent="0">
              <a:buNone/>
              <a:defRPr/>
            </a:lvl1pPr>
          </a:lstStyle>
          <a:p>
            <a:r>
              <a:rPr lang="en-US"/>
              <a:t>Click icon to add picture</a:t>
            </a:r>
          </a:p>
        </p:txBody>
      </p:sp>
      <p:sp>
        <p:nvSpPr>
          <p:cNvPr id="5" name="Title 1">
            <a:extLst>
              <a:ext uri="{FF2B5EF4-FFF2-40B4-BE49-F238E27FC236}">
                <a16:creationId xmlns:a16="http://schemas.microsoft.com/office/drawing/2014/main" id="{239D3DFF-6564-3A85-0DA5-054198F6CA71}"/>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TextBox 5">
            <a:extLst>
              <a:ext uri="{FF2B5EF4-FFF2-40B4-BE49-F238E27FC236}">
                <a16:creationId xmlns:a16="http://schemas.microsoft.com/office/drawing/2014/main" id="{27220E0C-19F3-37B9-29D9-93C99AD3E4CF}"/>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8522687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SmartArt Graphic [lef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6096000" y="0"/>
            <a:ext cx="6096000" cy="6603616"/>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3">
            <a:extLst>
              <a:ext uri="{FF2B5EF4-FFF2-40B4-BE49-F238E27FC236}">
                <a16:creationId xmlns:a16="http://schemas.microsoft.com/office/drawing/2014/main" id="{6592DAD6-6EAE-8288-6680-2FE71D3D68DD}"/>
              </a:ext>
            </a:extLst>
          </p:cNvPr>
          <p:cNvSpPr>
            <a:spLocks noGrp="1"/>
          </p:cNvSpPr>
          <p:nvPr>
            <p:ph type="dgm" sz="quarter" idx="10"/>
          </p:nvPr>
        </p:nvSpPr>
        <p:spPr>
          <a:xfrm>
            <a:off x="578032" y="692150"/>
            <a:ext cx="4952770" cy="5473700"/>
          </a:xfrm>
        </p:spPr>
        <p:txBody>
          <a:bodyPr/>
          <a:lstStyle>
            <a:lvl1pPr marL="0" indent="0">
              <a:buNone/>
              <a:defRPr/>
            </a:lvl1pPr>
          </a:lstStyle>
          <a:p>
            <a:r>
              <a:rPr lang="en-US"/>
              <a:t>Click icon to add SmartArt graphic</a:t>
            </a:r>
            <a:endParaRPr lang="en-US" dirty="0"/>
          </a:p>
        </p:txBody>
      </p:sp>
      <p:sp>
        <p:nvSpPr>
          <p:cNvPr id="3" name="Text Placeholder 3">
            <a:extLst>
              <a:ext uri="{FF2B5EF4-FFF2-40B4-BE49-F238E27FC236}">
                <a16:creationId xmlns:a16="http://schemas.microsoft.com/office/drawing/2014/main" id="{251049DC-EECE-B1FD-B841-E11D1140D604}"/>
              </a:ext>
            </a:extLst>
          </p:cNvPr>
          <p:cNvSpPr>
            <a:spLocks noGrp="1"/>
          </p:cNvSpPr>
          <p:nvPr>
            <p:ph type="body" sz="half" idx="11" hasCustomPrompt="1"/>
          </p:nvPr>
        </p:nvSpPr>
        <p:spPr>
          <a:xfrm>
            <a:off x="6634715"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6" name="Title 1">
            <a:extLst>
              <a:ext uri="{FF2B5EF4-FFF2-40B4-BE49-F238E27FC236}">
                <a16:creationId xmlns:a16="http://schemas.microsoft.com/office/drawing/2014/main" id="{F3ECF311-E42D-BDD3-9796-D336A7BBE504}"/>
              </a:ext>
            </a:extLst>
          </p:cNvPr>
          <p:cNvSpPr>
            <a:spLocks noGrp="1"/>
          </p:cNvSpPr>
          <p:nvPr>
            <p:ph type="title" hasCustomPrompt="1"/>
          </p:nvPr>
        </p:nvSpPr>
        <p:spPr>
          <a:xfrm>
            <a:off x="6634715" y="355314"/>
            <a:ext cx="5064313" cy="673669"/>
          </a:xfrm>
        </p:spPr>
        <p:txBody>
          <a:bodyPr/>
          <a:lstStyle>
            <a:lvl1pPr>
              <a:defRPr sz="2800" u="none">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F7DDC14F-7517-C71C-5108-9D134A525C30}"/>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83701021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SmartArt Graphic [righ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Art Placeholder 3">
            <a:extLst>
              <a:ext uri="{FF2B5EF4-FFF2-40B4-BE49-F238E27FC236}">
                <a16:creationId xmlns:a16="http://schemas.microsoft.com/office/drawing/2014/main" id="{F1892351-AACA-D994-8A3C-9E501C1862BE}"/>
              </a:ext>
            </a:extLst>
          </p:cNvPr>
          <p:cNvSpPr>
            <a:spLocks noGrp="1"/>
          </p:cNvSpPr>
          <p:nvPr>
            <p:ph type="dgm" sz="quarter" idx="10"/>
          </p:nvPr>
        </p:nvSpPr>
        <p:spPr>
          <a:xfrm>
            <a:off x="6758913" y="692150"/>
            <a:ext cx="4952770" cy="5473700"/>
          </a:xfrm>
        </p:spPr>
        <p:txBody>
          <a:bodyPr/>
          <a:lstStyle>
            <a:lvl1pPr marL="0" indent="0">
              <a:buNone/>
              <a:defRPr/>
            </a:lvl1pPr>
          </a:lstStyle>
          <a:p>
            <a:r>
              <a:rPr lang="en-US"/>
              <a:t>Click icon to add SmartArt graphic</a:t>
            </a:r>
            <a:endParaRPr lang="en-US" dirty="0"/>
          </a:p>
        </p:txBody>
      </p:sp>
      <p:sp>
        <p:nvSpPr>
          <p:cNvPr id="4" name="Text Placeholder 3">
            <a:extLst>
              <a:ext uri="{FF2B5EF4-FFF2-40B4-BE49-F238E27FC236}">
                <a16:creationId xmlns:a16="http://schemas.microsoft.com/office/drawing/2014/main" id="{69C488DA-39E4-31F6-FEB9-4F5DF832814D}"/>
              </a:ext>
            </a:extLst>
          </p:cNvPr>
          <p:cNvSpPr>
            <a:spLocks noGrp="1"/>
          </p:cNvSpPr>
          <p:nvPr>
            <p:ph type="body" sz="half" idx="11" hasCustomPrompt="1"/>
          </p:nvPr>
        </p:nvSpPr>
        <p:spPr>
          <a:xfrm>
            <a:off x="480317"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itle 1">
            <a:extLst>
              <a:ext uri="{FF2B5EF4-FFF2-40B4-BE49-F238E27FC236}">
                <a16:creationId xmlns:a16="http://schemas.microsoft.com/office/drawing/2014/main" id="{C5B9EE46-0525-DECB-7254-B6A1925BCDEC}"/>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3" name="TextBox 2">
            <a:extLst>
              <a:ext uri="{FF2B5EF4-FFF2-40B4-BE49-F238E27FC236}">
                <a16:creationId xmlns:a16="http://schemas.microsoft.com/office/drawing/2014/main" id="{61F6C536-52D1-D2B2-54CB-104283BB4B2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534163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Bullete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91FAD0-8C81-47AC-CEAA-D18DA936674D}"/>
              </a:ext>
            </a:extLst>
          </p:cNvPr>
          <p:cNvSpPr/>
          <p:nvPr/>
        </p:nvSpPr>
        <p:spPr>
          <a:xfrm>
            <a:off x="5551990" y="278543"/>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54E669-D9EF-BD31-203C-1E8856A28C09}"/>
              </a:ext>
            </a:extLst>
          </p:cNvPr>
          <p:cNvSpPr/>
          <p:nvPr/>
        </p:nvSpPr>
        <p:spPr>
          <a:xfrm>
            <a:off x="5574851" y="1942417"/>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8362A6-9C80-B48E-3A42-166062A74865}"/>
              </a:ext>
            </a:extLst>
          </p:cNvPr>
          <p:cNvSpPr/>
          <p:nvPr/>
        </p:nvSpPr>
        <p:spPr>
          <a:xfrm>
            <a:off x="5574851" y="3606291"/>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225529-5729-3E76-7FF7-77598B969C5D}"/>
              </a:ext>
            </a:extLst>
          </p:cNvPr>
          <p:cNvSpPr/>
          <p:nvPr/>
        </p:nvSpPr>
        <p:spPr>
          <a:xfrm>
            <a:off x="5534338" y="5270165"/>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69CE1E-D291-C83A-EEAA-BD57E873F599}"/>
              </a:ext>
            </a:extLst>
          </p:cNvPr>
          <p:cNvSpPr txBox="1"/>
          <p:nvPr/>
        </p:nvSpPr>
        <p:spPr>
          <a:xfrm>
            <a:off x="5574851" y="217411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2</a:t>
            </a:r>
          </a:p>
        </p:txBody>
      </p:sp>
      <p:sp>
        <p:nvSpPr>
          <p:cNvPr id="9" name="TextBox 8">
            <a:extLst>
              <a:ext uri="{FF2B5EF4-FFF2-40B4-BE49-F238E27FC236}">
                <a16:creationId xmlns:a16="http://schemas.microsoft.com/office/drawing/2014/main" id="{D315D7A3-4360-BE1D-6A7A-18792C993ABE}"/>
              </a:ext>
            </a:extLst>
          </p:cNvPr>
          <p:cNvSpPr txBox="1"/>
          <p:nvPr/>
        </p:nvSpPr>
        <p:spPr>
          <a:xfrm>
            <a:off x="5551990" y="51566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1</a:t>
            </a:r>
          </a:p>
        </p:txBody>
      </p:sp>
      <p:sp>
        <p:nvSpPr>
          <p:cNvPr id="10" name="TextBox 9">
            <a:extLst>
              <a:ext uri="{FF2B5EF4-FFF2-40B4-BE49-F238E27FC236}">
                <a16:creationId xmlns:a16="http://schemas.microsoft.com/office/drawing/2014/main" id="{1EC9D731-8DA2-9E30-1AA2-6F40B123D781}"/>
              </a:ext>
            </a:extLst>
          </p:cNvPr>
          <p:cNvSpPr txBox="1"/>
          <p:nvPr/>
        </p:nvSpPr>
        <p:spPr>
          <a:xfrm>
            <a:off x="5574851" y="3832560"/>
            <a:ext cx="1065159"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FE57BEB-A68C-11D4-6338-72F008102DFB}"/>
              </a:ext>
            </a:extLst>
          </p:cNvPr>
          <p:cNvSpPr txBox="1"/>
          <p:nvPr/>
        </p:nvSpPr>
        <p:spPr>
          <a:xfrm>
            <a:off x="5557198" y="5491009"/>
            <a:ext cx="1065159" cy="646331"/>
          </a:xfrm>
          <a:prstGeom prst="rect">
            <a:avLst/>
          </a:prstGeom>
          <a:noFill/>
        </p:spPr>
        <p:txBody>
          <a:bodyPr wrap="square" rtlCol="0">
            <a:spAutoFit/>
          </a:bodyPr>
          <a:lstStyle/>
          <a:p>
            <a:pPr algn="ctr"/>
            <a:r>
              <a:rPr lang="en-US" sz="3600" b="1" i="0">
                <a:solidFill>
                  <a:schemeClr val="bg1"/>
                </a:solidFill>
                <a:latin typeface="Roboto" panose="02000000000000000000" pitchFamily="2" charset="0"/>
                <a:ea typeface="Roboto" panose="02000000000000000000" pitchFamily="2" charset="0"/>
              </a:rPr>
              <a:t>4</a:t>
            </a:r>
            <a:endParaRPr lang="en-US" sz="3600" b="1" i="0" dirty="0">
              <a:solidFill>
                <a:schemeClr val="bg1"/>
              </a:solidFill>
              <a:latin typeface="Roboto" panose="02000000000000000000" pitchFamily="2" charset="0"/>
              <a:ea typeface="Roboto" panose="02000000000000000000" pitchFamily="2" charset="0"/>
            </a:endParaRPr>
          </a:p>
        </p:txBody>
      </p:sp>
      <p:sp>
        <p:nvSpPr>
          <p:cNvPr id="17" name="Text Placeholder 3">
            <a:extLst>
              <a:ext uri="{FF2B5EF4-FFF2-40B4-BE49-F238E27FC236}">
                <a16:creationId xmlns:a16="http://schemas.microsoft.com/office/drawing/2014/main" id="{1DA2DEC8-225B-79E5-E8B7-3B08AF6623B8}"/>
              </a:ext>
            </a:extLst>
          </p:cNvPr>
          <p:cNvSpPr>
            <a:spLocks noGrp="1"/>
          </p:cNvSpPr>
          <p:nvPr>
            <p:ph type="body" sz="half" idx="10" hasCustomPrompt="1"/>
          </p:nvPr>
        </p:nvSpPr>
        <p:spPr>
          <a:xfrm>
            <a:off x="6881407" y="278544"/>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1</a:t>
            </a:r>
          </a:p>
        </p:txBody>
      </p:sp>
      <p:sp>
        <p:nvSpPr>
          <p:cNvPr id="18" name="Text Placeholder 3">
            <a:extLst>
              <a:ext uri="{FF2B5EF4-FFF2-40B4-BE49-F238E27FC236}">
                <a16:creationId xmlns:a16="http://schemas.microsoft.com/office/drawing/2014/main" id="{3CCA55F2-E965-36DB-96C6-A21814F9E369}"/>
              </a:ext>
            </a:extLst>
          </p:cNvPr>
          <p:cNvSpPr>
            <a:spLocks noGrp="1"/>
          </p:cNvSpPr>
          <p:nvPr>
            <p:ph type="body" sz="half" idx="11" hasCustomPrompt="1"/>
          </p:nvPr>
        </p:nvSpPr>
        <p:spPr>
          <a:xfrm>
            <a:off x="6881407" y="780778"/>
            <a:ext cx="4789444" cy="585785"/>
          </a:xfrm>
        </p:spPr>
        <p:txBody>
          <a:bodyPr>
            <a:noAutofit/>
          </a:bodyPr>
          <a:lstStyle>
            <a:lvl1pPr marL="0" indent="0">
              <a:buNone/>
              <a:defRPr sz="2000" b="0" i="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1</a:t>
            </a:r>
          </a:p>
        </p:txBody>
      </p:sp>
      <p:sp>
        <p:nvSpPr>
          <p:cNvPr id="19" name="Text Placeholder 3">
            <a:extLst>
              <a:ext uri="{FF2B5EF4-FFF2-40B4-BE49-F238E27FC236}">
                <a16:creationId xmlns:a16="http://schemas.microsoft.com/office/drawing/2014/main" id="{0FF251C8-58D1-A6B3-EFA4-FF9753980DDF}"/>
              </a:ext>
            </a:extLst>
          </p:cNvPr>
          <p:cNvSpPr>
            <a:spLocks noGrp="1"/>
          </p:cNvSpPr>
          <p:nvPr>
            <p:ph type="body" sz="half" idx="12" hasCustomPrompt="1"/>
          </p:nvPr>
        </p:nvSpPr>
        <p:spPr>
          <a:xfrm>
            <a:off x="6904268" y="1941238"/>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2</a:t>
            </a:r>
          </a:p>
        </p:txBody>
      </p:sp>
      <p:sp>
        <p:nvSpPr>
          <p:cNvPr id="20" name="Text Placeholder 3">
            <a:extLst>
              <a:ext uri="{FF2B5EF4-FFF2-40B4-BE49-F238E27FC236}">
                <a16:creationId xmlns:a16="http://schemas.microsoft.com/office/drawing/2014/main" id="{0827945D-890E-61F2-EFBB-5E7298C59E3B}"/>
              </a:ext>
            </a:extLst>
          </p:cNvPr>
          <p:cNvSpPr>
            <a:spLocks noGrp="1"/>
          </p:cNvSpPr>
          <p:nvPr>
            <p:ph type="body" sz="half" idx="13" hasCustomPrompt="1"/>
          </p:nvPr>
        </p:nvSpPr>
        <p:spPr>
          <a:xfrm>
            <a:off x="6904268" y="2443472"/>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2</a:t>
            </a:r>
          </a:p>
        </p:txBody>
      </p:sp>
      <p:sp>
        <p:nvSpPr>
          <p:cNvPr id="21" name="Text Placeholder 3">
            <a:extLst>
              <a:ext uri="{FF2B5EF4-FFF2-40B4-BE49-F238E27FC236}">
                <a16:creationId xmlns:a16="http://schemas.microsoft.com/office/drawing/2014/main" id="{6071DE33-DECD-BD19-7FE0-6172E7EBB67E}"/>
              </a:ext>
            </a:extLst>
          </p:cNvPr>
          <p:cNvSpPr>
            <a:spLocks noGrp="1"/>
          </p:cNvSpPr>
          <p:nvPr>
            <p:ph type="body" sz="half" idx="14" hasCustomPrompt="1"/>
          </p:nvPr>
        </p:nvSpPr>
        <p:spPr>
          <a:xfrm>
            <a:off x="6904268" y="3606292"/>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3</a:t>
            </a:r>
          </a:p>
        </p:txBody>
      </p:sp>
      <p:sp>
        <p:nvSpPr>
          <p:cNvPr id="22" name="Text Placeholder 3">
            <a:extLst>
              <a:ext uri="{FF2B5EF4-FFF2-40B4-BE49-F238E27FC236}">
                <a16:creationId xmlns:a16="http://schemas.microsoft.com/office/drawing/2014/main" id="{A4483D93-1A49-28A3-2536-EEF732F28F2B}"/>
              </a:ext>
            </a:extLst>
          </p:cNvPr>
          <p:cNvSpPr>
            <a:spLocks noGrp="1"/>
          </p:cNvSpPr>
          <p:nvPr>
            <p:ph type="body" sz="half" idx="15" hasCustomPrompt="1"/>
          </p:nvPr>
        </p:nvSpPr>
        <p:spPr>
          <a:xfrm>
            <a:off x="6904268" y="4108526"/>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3</a:t>
            </a:r>
          </a:p>
        </p:txBody>
      </p:sp>
      <p:sp>
        <p:nvSpPr>
          <p:cNvPr id="23" name="Text Placeholder 3">
            <a:extLst>
              <a:ext uri="{FF2B5EF4-FFF2-40B4-BE49-F238E27FC236}">
                <a16:creationId xmlns:a16="http://schemas.microsoft.com/office/drawing/2014/main" id="{53846030-7824-AEAA-BBE8-E679BB051411}"/>
              </a:ext>
            </a:extLst>
          </p:cNvPr>
          <p:cNvSpPr>
            <a:spLocks noGrp="1"/>
          </p:cNvSpPr>
          <p:nvPr>
            <p:ph type="body" sz="half" idx="16" hasCustomPrompt="1"/>
          </p:nvPr>
        </p:nvSpPr>
        <p:spPr>
          <a:xfrm>
            <a:off x="6904268" y="5257741"/>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4</a:t>
            </a:r>
          </a:p>
        </p:txBody>
      </p:sp>
      <p:sp>
        <p:nvSpPr>
          <p:cNvPr id="24" name="Text Placeholder 3">
            <a:extLst>
              <a:ext uri="{FF2B5EF4-FFF2-40B4-BE49-F238E27FC236}">
                <a16:creationId xmlns:a16="http://schemas.microsoft.com/office/drawing/2014/main" id="{372826B7-A673-4929-BC32-60117B2254B2}"/>
              </a:ext>
            </a:extLst>
          </p:cNvPr>
          <p:cNvSpPr>
            <a:spLocks noGrp="1"/>
          </p:cNvSpPr>
          <p:nvPr>
            <p:ph type="body" sz="half" idx="17" hasCustomPrompt="1"/>
          </p:nvPr>
        </p:nvSpPr>
        <p:spPr>
          <a:xfrm>
            <a:off x="6904268" y="5759975"/>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4</a:t>
            </a:r>
          </a:p>
        </p:txBody>
      </p:sp>
      <p:sp>
        <p:nvSpPr>
          <p:cNvPr id="13" name="Text Placeholder 3">
            <a:extLst>
              <a:ext uri="{FF2B5EF4-FFF2-40B4-BE49-F238E27FC236}">
                <a16:creationId xmlns:a16="http://schemas.microsoft.com/office/drawing/2014/main" id="{E3BA2C47-2FD8-F0B2-96DF-951889B2A982}"/>
              </a:ext>
            </a:extLst>
          </p:cNvPr>
          <p:cNvSpPr>
            <a:spLocks noGrp="1"/>
          </p:cNvSpPr>
          <p:nvPr>
            <p:ph type="body" sz="half" idx="18" hasCustomPrompt="1"/>
          </p:nvPr>
        </p:nvSpPr>
        <p:spPr>
          <a:xfrm>
            <a:off x="521149" y="1194844"/>
            <a:ext cx="4681515"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12" name="Title 1">
            <a:extLst>
              <a:ext uri="{FF2B5EF4-FFF2-40B4-BE49-F238E27FC236}">
                <a16:creationId xmlns:a16="http://schemas.microsoft.com/office/drawing/2014/main" id="{A26E12E9-5C4C-D926-B92E-1326175F821F}"/>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2D14ECB3-35D5-8318-C6CF-5DC241B2B2D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31614302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sentation Title-CC-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3005110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CC-Not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23030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190798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07342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97630"/>
            <a:ext cx="646331" cy="646331"/>
          </a:xfrm>
          <a:prstGeom prst="rect">
            <a:avLst/>
          </a:prstGeom>
        </p:spPr>
      </p:pic>
      <p:sp>
        <p:nvSpPr>
          <p:cNvPr id="6" name="Title 1">
            <a:extLst>
              <a:ext uri="{FF2B5EF4-FFF2-40B4-BE49-F238E27FC236}">
                <a16:creationId xmlns:a16="http://schemas.microsoft.com/office/drawing/2014/main" id="{860CF42B-AEAE-D6C1-3343-5B9B2644C11E}"/>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8" name="Text Placeholder 20">
            <a:extLst>
              <a:ext uri="{FF2B5EF4-FFF2-40B4-BE49-F238E27FC236}">
                <a16:creationId xmlns:a16="http://schemas.microsoft.com/office/drawing/2014/main" id="{41C4C3C8-67F0-EB61-A5BB-BC74CAFE36A1}"/>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1" name="Text Placeholder 22">
            <a:extLst>
              <a:ext uri="{FF2B5EF4-FFF2-40B4-BE49-F238E27FC236}">
                <a16:creationId xmlns:a16="http://schemas.microsoft.com/office/drawing/2014/main" id="{8932E6D0-79E3-1C83-F099-CA05D8E13DC5}"/>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spTree>
    <p:custDataLst>
      <p:tags r:id="rId1"/>
    </p:custDataLst>
    <p:extLst>
      <p:ext uri="{BB962C8B-B14F-4D97-AF65-F5344CB8AC3E}">
        <p14:creationId xmlns:p14="http://schemas.microsoft.com/office/powerpoint/2010/main" val="8016099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esentation Title Slide-CC-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12040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7327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0616292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7" y="1233488"/>
            <a:ext cx="5278651" cy="51927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FD02A0E-C17E-135D-42DA-C4F30325EB5B}"/>
              </a:ext>
            </a:extLst>
          </p:cNvPr>
          <p:cNvSpPr>
            <a:spLocks noGrp="1"/>
          </p:cNvSpPr>
          <p:nvPr>
            <p:ph sz="quarter" idx="11"/>
          </p:nvPr>
        </p:nvSpPr>
        <p:spPr>
          <a:xfrm>
            <a:off x="6299202" y="1233488"/>
            <a:ext cx="5278651" cy="52943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E3F45B27-48C5-0BE9-3C6A-9D846C2008E5}"/>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59B36E8B-AC23-4F90-0C93-9B0DC9FA2997}"/>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19736166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esentation Title Slide-CC-Not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9754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5041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endParaRPr lang="en-US" dirty="0"/>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20744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188512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05056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74770"/>
            <a:ext cx="646331" cy="646331"/>
          </a:xfrm>
          <a:prstGeom prst="rect">
            <a:avLst/>
          </a:prstGeom>
        </p:spPr>
      </p:pic>
    </p:spTree>
    <p:custDataLst>
      <p:tags r:id="rId1"/>
    </p:custDataLst>
    <p:extLst>
      <p:ext uri="{BB962C8B-B14F-4D97-AF65-F5344CB8AC3E}">
        <p14:creationId xmlns:p14="http://schemas.microsoft.com/office/powerpoint/2010/main" val="38269880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290366" y="2216423"/>
            <a:ext cx="7640377" cy="461665"/>
          </a:xfrm>
        </p:spPr>
        <p:txBody>
          <a:bodyPr>
            <a:noAutofit/>
          </a:bodyPr>
          <a:lstStyle>
            <a:lvl1pPr>
              <a:defRPr sz="36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290366" y="2756581"/>
            <a:ext cx="4076700" cy="901700"/>
          </a:xfrm>
        </p:spPr>
        <p:txBody>
          <a:bodyPr>
            <a:noAutofit/>
          </a:bodyPr>
          <a:lstStyle>
            <a:lvl1pPr marL="0" indent="0">
              <a:buNone/>
              <a:defRPr sz="2800">
                <a:solidFill>
                  <a:srgbClr val="231E20"/>
                </a:solidFill>
                <a:latin typeface="Roboto" panose="02000000000000000000" pitchFamily="2" charset="0"/>
                <a:ea typeface="Roboto" panose="02000000000000000000" pitchFamily="2" charset="0"/>
              </a:defRPr>
            </a:lvl1pPr>
          </a:lstStyle>
          <a:p>
            <a:pPr lvl="0"/>
            <a:r>
              <a:rPr lang="en-US" dirty="0"/>
              <a:t>Add Subtitle Here</a:t>
            </a:r>
          </a:p>
          <a:p>
            <a:pPr lvl="0"/>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290366" y="3979095"/>
            <a:ext cx="5376862"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Tree>
    <p:custDataLst>
      <p:tags r:id="rId1"/>
    </p:custDataLst>
    <p:extLst>
      <p:ext uri="{BB962C8B-B14F-4D97-AF65-F5344CB8AC3E}">
        <p14:creationId xmlns:p14="http://schemas.microsoft.com/office/powerpoint/2010/main" val="72431788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Zoom">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78702-A7EC-D257-38D4-13A70780384E}"/>
              </a:ext>
            </a:extLst>
          </p:cNvPr>
          <p:cNvGrpSpPr/>
          <p:nvPr/>
        </p:nvGrpSpPr>
        <p:grpSpPr>
          <a:xfrm>
            <a:off x="106680" y="1039939"/>
            <a:ext cx="11978640" cy="5298853"/>
            <a:chOff x="59590" y="434149"/>
            <a:chExt cx="11978640" cy="5298853"/>
          </a:xfrm>
        </p:grpSpPr>
        <p:pic>
          <p:nvPicPr>
            <p:cNvPr id="15" name="Google Shape;67;p1" title="Zoom Lower Options Bar Image">
              <a:extLst>
                <a:ext uri="{FF2B5EF4-FFF2-40B4-BE49-F238E27FC236}">
                  <a16:creationId xmlns:a16="http://schemas.microsoft.com/office/drawing/2014/main" id="{ECBED101-F851-5581-01EE-B8F9C9171994}"/>
                </a:ext>
              </a:extLst>
            </p:cNvPr>
            <p:cNvPicPr preferRelativeResize="0">
              <a:picLocks/>
            </p:cNvPicPr>
            <p:nvPr/>
          </p:nvPicPr>
          <p:blipFill rotWithShape="1">
            <a:blip r:embed="rId3">
              <a:alphaModFix/>
            </a:blip>
            <a:srcRect/>
            <a:stretch/>
          </p:blipFill>
          <p:spPr>
            <a:xfrm>
              <a:off x="59590" y="5074182"/>
              <a:ext cx="11978640" cy="580821"/>
            </a:xfrm>
            <a:prstGeom prst="rect">
              <a:avLst/>
            </a:prstGeom>
            <a:noFill/>
            <a:ln>
              <a:noFill/>
            </a:ln>
          </p:spPr>
        </p:pic>
        <p:grpSp>
          <p:nvGrpSpPr>
            <p:cNvPr id="8" name="Group 7">
              <a:extLst>
                <a:ext uri="{FF2B5EF4-FFF2-40B4-BE49-F238E27FC236}">
                  <a16:creationId xmlns:a16="http://schemas.microsoft.com/office/drawing/2014/main" id="{AD7C703E-E3E0-288B-D235-CA495C0A1F61}"/>
                </a:ext>
              </a:extLst>
            </p:cNvPr>
            <p:cNvGrpSpPr/>
            <p:nvPr/>
          </p:nvGrpSpPr>
          <p:grpSpPr>
            <a:xfrm>
              <a:off x="4137544" y="5129321"/>
              <a:ext cx="4660487" cy="603681"/>
              <a:chOff x="3556463" y="5506015"/>
              <a:chExt cx="4660487" cy="603681"/>
            </a:xfrm>
          </p:grpSpPr>
          <p:pic>
            <p:nvPicPr>
              <p:cNvPr id="6" name="Picture 5">
                <a:extLst>
                  <a:ext uri="{FF2B5EF4-FFF2-40B4-BE49-F238E27FC236}">
                    <a16:creationId xmlns:a16="http://schemas.microsoft.com/office/drawing/2014/main" id="{846FFCC1-0EE2-D6EA-E74C-D94197330D8E}"/>
                  </a:ext>
                </a:extLst>
              </p:cNvPr>
              <p:cNvPicPr>
                <a:picLocks noChangeAspect="1"/>
              </p:cNvPicPr>
              <p:nvPr/>
            </p:nvPicPr>
            <p:blipFill rotWithShape="1">
              <a:blip r:embed="rId4"/>
              <a:srcRect l="27147" r="43166" b="-15038"/>
              <a:stretch/>
            </p:blipFill>
            <p:spPr>
              <a:xfrm>
                <a:off x="3556463" y="5528875"/>
                <a:ext cx="2912918" cy="580821"/>
              </a:xfrm>
              <a:prstGeom prst="rect">
                <a:avLst/>
              </a:prstGeom>
            </p:spPr>
          </p:pic>
          <p:pic>
            <p:nvPicPr>
              <p:cNvPr id="7" name="Picture 6">
                <a:extLst>
                  <a:ext uri="{FF2B5EF4-FFF2-40B4-BE49-F238E27FC236}">
                    <a16:creationId xmlns:a16="http://schemas.microsoft.com/office/drawing/2014/main" id="{4B48875D-EECC-2F16-23E3-D1A378A4023D}"/>
                  </a:ext>
                </a:extLst>
              </p:cNvPr>
              <p:cNvPicPr>
                <a:picLocks noChangeAspect="1"/>
              </p:cNvPicPr>
              <p:nvPr/>
            </p:nvPicPr>
            <p:blipFill rotWithShape="1">
              <a:blip r:embed="rId4"/>
              <a:srcRect l="82190" t="1" b="-16797"/>
              <a:stretch/>
            </p:blipFill>
            <p:spPr>
              <a:xfrm>
                <a:off x="6469381" y="5506015"/>
                <a:ext cx="1747569" cy="589703"/>
              </a:xfrm>
              <a:prstGeom prst="rect">
                <a:avLst/>
              </a:prstGeom>
            </p:spPr>
          </p:pic>
        </p:grpSp>
        <p:sp>
          <p:nvSpPr>
            <p:cNvPr id="16" name="Google Shape;70;p1" title="Highlight Circle">
              <a:extLst>
                <a:ext uri="{FF2B5EF4-FFF2-40B4-BE49-F238E27FC236}">
                  <a16:creationId xmlns:a16="http://schemas.microsoft.com/office/drawing/2014/main" id="{30B45200-094E-51AB-698B-CFF72EF1D8B0}"/>
                </a:ext>
              </a:extLst>
            </p:cNvPr>
            <p:cNvSpPr/>
            <p:nvPr/>
          </p:nvSpPr>
          <p:spPr>
            <a:xfrm>
              <a:off x="650832" y="5195562"/>
              <a:ext cx="274320" cy="27432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17" name="Google Shape;71;p1" title="Highlight Box">
              <a:extLst>
                <a:ext uri="{FF2B5EF4-FFF2-40B4-BE49-F238E27FC236}">
                  <a16:creationId xmlns:a16="http://schemas.microsoft.com/office/drawing/2014/main" id="{7495F394-39A1-C3A8-2141-B4D6AE0F2EC4}"/>
                </a:ext>
              </a:extLst>
            </p:cNvPr>
            <p:cNvSpPr/>
            <p:nvPr/>
          </p:nvSpPr>
          <p:spPr>
            <a:xfrm>
              <a:off x="122912" y="5131332"/>
              <a:ext cx="1751608" cy="500811"/>
            </a:xfrm>
            <a:prstGeom prst="rect">
              <a:avLst/>
            </a:prstGeom>
            <a:noFill/>
            <a:ln w="57150" cap="flat" cmpd="sng">
              <a:solidFill>
                <a:srgbClr val="39BB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8" name="Google Shape;74;p1">
              <a:extLst>
                <a:ext uri="{FF2B5EF4-FFF2-40B4-BE49-F238E27FC236}">
                  <a16:creationId xmlns:a16="http://schemas.microsoft.com/office/drawing/2014/main" id="{AD657C86-39CA-61C2-540F-52EC6918C9E4}"/>
                </a:ext>
              </a:extLst>
            </p:cNvPr>
            <p:cNvSpPr txBox="1"/>
            <p:nvPr/>
          </p:nvSpPr>
          <p:spPr>
            <a:xfrm>
              <a:off x="2765945" y="3146914"/>
              <a:ext cx="274319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Click the </a:t>
              </a:r>
              <a:r>
                <a:rPr lang="en-US" sz="1400" b="1" i="0" u="none" strike="noStrike" cap="none" dirty="0">
                  <a:solidFill>
                    <a:srgbClr val="39B54A"/>
                  </a:solidFill>
                  <a:latin typeface="Open Sans"/>
                  <a:ea typeface="Open Sans"/>
                  <a:cs typeface="Open Sans"/>
                  <a:sym typeface="Open Sans"/>
                </a:rPr>
                <a:t>microphone icon </a:t>
              </a:r>
              <a:r>
                <a:rPr lang="en-US" sz="1400" b="0" i="0" u="none" strike="noStrike" cap="none" dirty="0">
                  <a:solidFill>
                    <a:schemeClr val="dk1"/>
                  </a:solidFill>
                  <a:latin typeface="Open Sans"/>
                  <a:ea typeface="Open Sans"/>
                  <a:cs typeface="Open Sans"/>
                  <a:sym typeface="Open Sans"/>
                </a:rPr>
                <a:t>near the bottom of your screen to mute or unmute yourself.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rgbClr val="F75A22"/>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39BB4A"/>
                  </a:solidFill>
                  <a:latin typeface="Open Sans"/>
                  <a:ea typeface="Open Sans"/>
                  <a:cs typeface="Open Sans"/>
                  <a:sym typeface="Open Sans"/>
                </a:rPr>
                <a:t>camera </a:t>
              </a:r>
              <a:r>
                <a:rPr lang="en-US" sz="1400" dirty="0">
                  <a:solidFill>
                    <a:schemeClr val="dk1"/>
                  </a:solidFill>
                  <a:latin typeface="Open Sans"/>
                  <a:ea typeface="Open Sans"/>
                  <a:cs typeface="Open Sans"/>
                  <a:sym typeface="Open Sans"/>
                </a:rPr>
                <a:t>icon to turn on or turn off your camera.</a:t>
              </a:r>
              <a:endParaRPr sz="1400" dirty="0">
                <a:solidFill>
                  <a:srgbClr val="F75A22"/>
                </a:solidFill>
                <a:latin typeface="Open Sans"/>
                <a:ea typeface="Open Sans"/>
                <a:cs typeface="Open Sans"/>
                <a:sym typeface="Open Sans"/>
              </a:endParaRPr>
            </a:p>
            <a:p>
              <a:pPr marL="171450" marR="0" lvl="0" indent="-82550"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p:txBody>
        </p:sp>
        <p:sp>
          <p:nvSpPr>
            <p:cNvPr id="19" name="Google Shape;75;p1" title="Use or Mute Your Microphone">
              <a:extLst>
                <a:ext uri="{FF2B5EF4-FFF2-40B4-BE49-F238E27FC236}">
                  <a16:creationId xmlns:a16="http://schemas.microsoft.com/office/drawing/2014/main" id="{A79A0B1D-740C-FDF8-F22F-5A3B18E2DC41}"/>
                </a:ext>
              </a:extLst>
            </p:cNvPr>
            <p:cNvSpPr txBox="1"/>
            <p:nvPr/>
          </p:nvSpPr>
          <p:spPr>
            <a:xfrm>
              <a:off x="2751175" y="275365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Microphone &amp; Camera</a:t>
              </a:r>
              <a:endParaRPr dirty="0">
                <a:sym typeface="Open Sans"/>
              </a:endParaRPr>
            </a:p>
          </p:txBody>
        </p:sp>
        <p:pic>
          <p:nvPicPr>
            <p:cNvPr id="20" name="Google Shape;77;p1" title="Microphone Menu Image">
              <a:extLst>
                <a:ext uri="{FF2B5EF4-FFF2-40B4-BE49-F238E27FC236}">
                  <a16:creationId xmlns:a16="http://schemas.microsoft.com/office/drawing/2014/main" id="{BE2D2B12-A7D6-C963-89BD-D8C8E68822FE}"/>
                </a:ext>
              </a:extLst>
            </p:cNvPr>
            <p:cNvPicPr preferRelativeResize="0"/>
            <p:nvPr/>
          </p:nvPicPr>
          <p:blipFill rotWithShape="1">
            <a:blip r:embed="rId5">
              <a:alphaModFix/>
            </a:blip>
            <a:srcRect/>
            <a:stretch/>
          </p:blipFill>
          <p:spPr>
            <a:xfrm>
              <a:off x="185609" y="2685064"/>
              <a:ext cx="2133299" cy="2433493"/>
            </a:xfrm>
            <a:prstGeom prst="rect">
              <a:avLst/>
            </a:prstGeom>
            <a:noFill/>
            <a:ln>
              <a:noFill/>
            </a:ln>
          </p:spPr>
        </p:pic>
        <p:sp>
          <p:nvSpPr>
            <p:cNvPr id="21" name="Google Shape;78;p1" title="Text Border Box">
              <a:extLst>
                <a:ext uri="{FF2B5EF4-FFF2-40B4-BE49-F238E27FC236}">
                  <a16:creationId xmlns:a16="http://schemas.microsoft.com/office/drawing/2014/main" id="{B11DA436-904C-44DB-26D9-53A8C56131F3}"/>
                </a:ext>
              </a:extLst>
            </p:cNvPr>
            <p:cNvSpPr/>
            <p:nvPr/>
          </p:nvSpPr>
          <p:spPr>
            <a:xfrm>
              <a:off x="9026942" y="772703"/>
              <a:ext cx="2743200" cy="4019109"/>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 name="Google Shape;79;p1">
              <a:extLst>
                <a:ext uri="{FF2B5EF4-FFF2-40B4-BE49-F238E27FC236}">
                  <a16:creationId xmlns:a16="http://schemas.microsoft.com/office/drawing/2014/main" id="{DE737E42-350A-ACC0-7886-38633C551B4D}"/>
                </a:ext>
              </a:extLst>
            </p:cNvPr>
            <p:cNvSpPr txBox="1"/>
            <p:nvPr/>
          </p:nvSpPr>
          <p:spPr>
            <a:xfrm>
              <a:off x="9029875" y="867543"/>
              <a:ext cx="27432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Send a message for technology questions.</a:t>
              </a:r>
              <a:endParaRPr dirty="0"/>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on the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at the bottom of your screen to open the chat. Type in your question and press Enter for assistance. Click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window.</a:t>
              </a:r>
              <a:endParaRPr dirty="0"/>
            </a:p>
          </p:txBody>
        </p:sp>
        <p:sp>
          <p:nvSpPr>
            <p:cNvPr id="23" name="Google Shape;80;p1">
              <a:extLst>
                <a:ext uri="{FF2B5EF4-FFF2-40B4-BE49-F238E27FC236}">
                  <a16:creationId xmlns:a16="http://schemas.microsoft.com/office/drawing/2014/main" id="{B0F3D419-0C9A-C244-B1B8-4409F3189148}"/>
                </a:ext>
              </a:extLst>
            </p:cNvPr>
            <p:cNvSpPr txBox="1"/>
            <p:nvPr/>
          </p:nvSpPr>
          <p:spPr>
            <a:xfrm>
              <a:off x="9029875" y="45514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Tech Support</a:t>
              </a:r>
              <a:endParaRPr dirty="0"/>
            </a:p>
          </p:txBody>
        </p:sp>
        <p:sp>
          <p:nvSpPr>
            <p:cNvPr id="26" name="Google Shape;83;p1">
              <a:extLst>
                <a:ext uri="{FF2B5EF4-FFF2-40B4-BE49-F238E27FC236}">
                  <a16:creationId xmlns:a16="http://schemas.microsoft.com/office/drawing/2014/main" id="{459571E8-8BC2-698D-10B5-2A0DC8FD9F28}"/>
                </a:ext>
              </a:extLst>
            </p:cNvPr>
            <p:cNvSpPr txBox="1"/>
            <p:nvPr/>
          </p:nvSpPr>
          <p:spPr>
            <a:xfrm>
              <a:off x="5892521" y="867543"/>
              <a:ext cx="27432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004E89"/>
                  </a:solidFill>
                  <a:latin typeface="Open Sans"/>
                  <a:ea typeface="Open Sans"/>
                  <a:cs typeface="Open Sans"/>
                  <a:sym typeface="Open Sans"/>
                </a:rPr>
                <a:t>Participants </a:t>
              </a:r>
              <a:r>
                <a:rPr lang="en-US" sz="1400" dirty="0">
                  <a:solidFill>
                    <a:schemeClr val="dk1"/>
                  </a:solidFill>
                  <a:latin typeface="Open Sans"/>
                  <a:ea typeface="Open Sans"/>
                  <a:cs typeface="Open Sans"/>
                  <a:sym typeface="Open Sans"/>
                </a:rPr>
                <a:t>icon. Hover over your name, click </a:t>
              </a:r>
              <a:r>
                <a:rPr lang="en-US" sz="1400" b="1" dirty="0">
                  <a:solidFill>
                    <a:schemeClr val="dk1"/>
                  </a:solidFill>
                  <a:latin typeface="Open Sans"/>
                  <a:ea typeface="Open Sans"/>
                  <a:cs typeface="Open Sans"/>
                  <a:sym typeface="Open Sans"/>
                </a:rPr>
                <a:t>More</a:t>
              </a:r>
              <a:r>
                <a:rPr lang="en-US" sz="1400" dirty="0">
                  <a:solidFill>
                    <a:schemeClr val="dk1"/>
                  </a:solidFill>
                  <a:latin typeface="Open Sans"/>
                  <a:ea typeface="Open Sans"/>
                  <a:cs typeface="Open Sans"/>
                  <a:sym typeface="Open Sans"/>
                </a:rPr>
                <a:t>, click </a:t>
              </a:r>
              <a:r>
                <a:rPr lang="en-US" sz="1400" b="1" dirty="0">
                  <a:solidFill>
                    <a:schemeClr val="dk1"/>
                  </a:solidFill>
                  <a:latin typeface="Open Sans"/>
                  <a:ea typeface="Open Sans"/>
                  <a:cs typeface="Open Sans"/>
                  <a:sym typeface="Open Sans"/>
                </a:rPr>
                <a:t>Rename</a:t>
              </a:r>
              <a:r>
                <a:rPr lang="en-US" sz="1400" dirty="0">
                  <a:solidFill>
                    <a:schemeClr val="dk1"/>
                  </a:solidFill>
                  <a:latin typeface="Open Sans"/>
                  <a:ea typeface="Open Sans"/>
                  <a:cs typeface="Open Sans"/>
                  <a:sym typeface="Open Sans"/>
                </a:rPr>
                <a:t>, then enter your full name.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If multiple people from your agency are sharing your login, please enter everyone’s names so we can take attendance. Click </a:t>
              </a:r>
              <a:r>
                <a:rPr lang="en-US" sz="1400" b="1" dirty="0">
                  <a:solidFill>
                    <a:srgbClr val="004E89"/>
                  </a:solidFill>
                  <a:latin typeface="Open Sans"/>
                  <a:ea typeface="Open Sans"/>
                  <a:cs typeface="Open Sans"/>
                  <a:sym typeface="Open Sans"/>
                </a:rPr>
                <a:t>Participants</a:t>
              </a:r>
              <a:r>
                <a:rPr lang="en-US" sz="1400"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Participants window.</a:t>
              </a:r>
              <a:endParaRPr dirty="0"/>
            </a:p>
          </p:txBody>
        </p:sp>
        <p:sp>
          <p:nvSpPr>
            <p:cNvPr id="27" name="Google Shape;84;p1" title="Edit Your Name">
              <a:extLst>
                <a:ext uri="{FF2B5EF4-FFF2-40B4-BE49-F238E27FC236}">
                  <a16:creationId xmlns:a16="http://schemas.microsoft.com/office/drawing/2014/main" id="{48059E92-908A-5DDE-316C-14BE49AF1E04}"/>
                </a:ext>
              </a:extLst>
            </p:cNvPr>
            <p:cNvSpPr txBox="1"/>
            <p:nvPr/>
          </p:nvSpPr>
          <p:spPr>
            <a:xfrm>
              <a:off x="5892521" y="434149"/>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Edit Your Name</a:t>
              </a:r>
              <a:endParaRPr dirty="0"/>
            </a:p>
          </p:txBody>
        </p:sp>
        <p:sp>
          <p:nvSpPr>
            <p:cNvPr id="28" name="Google Shape;86;p1">
              <a:extLst>
                <a:ext uri="{FF2B5EF4-FFF2-40B4-BE49-F238E27FC236}">
                  <a16:creationId xmlns:a16="http://schemas.microsoft.com/office/drawing/2014/main" id="{D6E48CFD-F0E7-74E3-06FD-274E76C0D757}"/>
                </a:ext>
              </a:extLst>
            </p:cNvPr>
            <p:cNvSpPr txBox="1"/>
            <p:nvPr/>
          </p:nvSpPr>
          <p:spPr>
            <a:xfrm>
              <a:off x="272481" y="867543"/>
              <a:ext cx="523822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C00000"/>
                  </a:solidFill>
                  <a:latin typeface="Open Sans"/>
                  <a:ea typeface="Open Sans"/>
                  <a:cs typeface="Open Sans"/>
                  <a:sym typeface="Open Sans"/>
                </a:rPr>
                <a:t>arrow</a:t>
              </a:r>
              <a:r>
                <a:rPr lang="en-US" sz="1400" dirty="0">
                  <a:solidFill>
                    <a:schemeClr val="accent4"/>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next to the </a:t>
              </a:r>
              <a:r>
                <a:rPr lang="en-US" sz="1400" b="1" dirty="0">
                  <a:solidFill>
                    <a:srgbClr val="39BB4A"/>
                  </a:solidFill>
                  <a:latin typeface="Open Sans"/>
                  <a:ea typeface="Open Sans"/>
                  <a:cs typeface="Open Sans"/>
                  <a:sym typeface="Open Sans"/>
                </a:rPr>
                <a:t>microphone</a:t>
              </a:r>
              <a:r>
                <a:rPr lang="en-US" sz="1400" dirty="0">
                  <a:solidFill>
                    <a:srgbClr val="39BB4A"/>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to open audio controls. Select options to: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Test or select your microphone and speakers.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Use your phone if you don’t have a working microphone. Click </a:t>
              </a:r>
              <a:r>
                <a:rPr lang="en-US" sz="1400" b="1" dirty="0">
                  <a:solidFill>
                    <a:schemeClr val="dk1"/>
                  </a:solidFill>
                  <a:latin typeface="Open Sans"/>
                  <a:ea typeface="Open Sans"/>
                  <a:cs typeface="Open Sans"/>
                  <a:sym typeface="Open Sans"/>
                </a:rPr>
                <a:t>Switch to Phone Audio</a:t>
              </a:r>
              <a:r>
                <a:rPr lang="en-US" sz="1400" dirty="0">
                  <a:solidFill>
                    <a:schemeClr val="dk1"/>
                  </a:solidFill>
                  <a:latin typeface="Open Sans"/>
                  <a:ea typeface="Open Sans"/>
                  <a:cs typeface="Open Sans"/>
                  <a:sym typeface="Open Sans"/>
                </a:rPr>
                <a:t>, call the number provided, and enter the meeting ID and participant ID provided when prompted. </a:t>
              </a:r>
              <a:endParaRPr dirty="0"/>
            </a:p>
          </p:txBody>
        </p:sp>
        <p:sp>
          <p:nvSpPr>
            <p:cNvPr id="29" name="Google Shape;87;p1" title="Audio Set Up Directions">
              <a:extLst>
                <a:ext uri="{FF2B5EF4-FFF2-40B4-BE49-F238E27FC236}">
                  <a16:creationId xmlns:a16="http://schemas.microsoft.com/office/drawing/2014/main" id="{5CF25919-EEF1-F9E7-9B04-31BFB7179FE6}"/>
                </a:ext>
              </a:extLst>
            </p:cNvPr>
            <p:cNvSpPr txBox="1"/>
            <p:nvPr/>
          </p:nvSpPr>
          <p:spPr>
            <a:xfrm>
              <a:off x="272481" y="465808"/>
              <a:ext cx="5221894"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latinLnBrk="0" hangingPunct="1">
                <a:spcBef>
                  <a:spcPts val="0"/>
                </a:spcBef>
                <a:spcAft>
                  <a:spcPts val="0"/>
                </a:spcAft>
                <a:buNone/>
              </a:pPr>
              <a:r>
                <a:rPr lang="en-US" sz="1600" b="1" kern="1200" dirty="0">
                  <a:solidFill>
                    <a:schemeClr val="lt1"/>
                  </a:solidFill>
                  <a:latin typeface="+mj-lt"/>
                  <a:ea typeface="Open Sans"/>
                  <a:cs typeface="Open Sans"/>
                  <a:sym typeface="Open Sans"/>
                </a:rPr>
                <a:t>Audio Controls</a:t>
              </a:r>
              <a:endParaRPr sz="1600" b="1" kern="1200" dirty="0">
                <a:solidFill>
                  <a:schemeClr val="lt1"/>
                </a:solidFill>
                <a:latin typeface="+mj-lt"/>
                <a:ea typeface="Open Sans"/>
                <a:cs typeface="Open Sans"/>
              </a:endParaRPr>
            </a:p>
          </p:txBody>
        </p:sp>
        <p:sp>
          <p:nvSpPr>
            <p:cNvPr id="10" name="Google Shape;84;p1" title="Edit Your Name">
              <a:extLst>
                <a:ext uri="{FF2B5EF4-FFF2-40B4-BE49-F238E27FC236}">
                  <a16:creationId xmlns:a16="http://schemas.microsoft.com/office/drawing/2014/main" id="{BE3284BC-0576-9250-340A-4A6D8B5E23DB}"/>
                </a:ext>
              </a:extLst>
            </p:cNvPr>
            <p:cNvSpPr txBox="1"/>
            <p:nvPr/>
          </p:nvSpPr>
          <p:spPr>
            <a:xfrm>
              <a:off x="5892521" y="3593873"/>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Closed Captions</a:t>
              </a:r>
              <a:endParaRPr dirty="0"/>
            </a:p>
          </p:txBody>
        </p:sp>
        <p:sp>
          <p:nvSpPr>
            <p:cNvPr id="11" name="Google Shape;83;p1">
              <a:extLst>
                <a:ext uri="{FF2B5EF4-FFF2-40B4-BE49-F238E27FC236}">
                  <a16:creationId xmlns:a16="http://schemas.microsoft.com/office/drawing/2014/main" id="{0AB37EFC-7F06-00E4-E140-641344B28EC4}"/>
                </a:ext>
              </a:extLst>
            </p:cNvPr>
            <p:cNvSpPr txBox="1"/>
            <p:nvPr/>
          </p:nvSpPr>
          <p:spPr>
            <a:xfrm>
              <a:off x="5878892" y="4043155"/>
              <a:ext cx="27432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chemeClr val="accent4"/>
                  </a:solidFill>
                  <a:latin typeface="Open Sans"/>
                  <a:ea typeface="Open Sans"/>
                  <a:cs typeface="Open Sans"/>
                  <a:sym typeface="Open Sans"/>
                </a:rPr>
                <a:t>Show Captions</a:t>
              </a:r>
              <a:r>
                <a:rPr lang="en-US" sz="1400" b="1"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Choose your language if prompted.</a:t>
              </a:r>
              <a:endParaRPr dirty="0"/>
            </a:p>
          </p:txBody>
        </p:sp>
        <p:sp>
          <p:nvSpPr>
            <p:cNvPr id="30" name="Google Shape;69;p1" title="Highlight Box">
              <a:extLst>
                <a:ext uri="{FF2B5EF4-FFF2-40B4-BE49-F238E27FC236}">
                  <a16:creationId xmlns:a16="http://schemas.microsoft.com/office/drawing/2014/main" id="{206F7373-FD7B-8B2E-C2D8-E9649BDC520D}"/>
                </a:ext>
              </a:extLst>
            </p:cNvPr>
            <p:cNvSpPr/>
            <p:nvPr/>
          </p:nvSpPr>
          <p:spPr>
            <a:xfrm>
              <a:off x="4318925" y="5108472"/>
              <a:ext cx="822614" cy="556062"/>
            </a:xfrm>
            <a:prstGeom prst="rect">
              <a:avLst/>
            </a:prstGeom>
            <a:noFill/>
            <a:ln w="57150" cap="flat" cmpd="sng">
              <a:solidFill>
                <a:srgbClr val="004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2" name="Google Shape;69;p1" title="Highlight Box">
              <a:extLst>
                <a:ext uri="{FF2B5EF4-FFF2-40B4-BE49-F238E27FC236}">
                  <a16:creationId xmlns:a16="http://schemas.microsoft.com/office/drawing/2014/main" id="{DA90B0BC-F761-6169-7BB2-9244D1301D48}"/>
                </a:ext>
              </a:extLst>
            </p:cNvPr>
            <p:cNvSpPr/>
            <p:nvPr/>
          </p:nvSpPr>
          <p:spPr>
            <a:xfrm>
              <a:off x="5355946" y="5108472"/>
              <a:ext cx="822614" cy="556062"/>
            </a:xfrm>
            <a:prstGeom prst="rect">
              <a:avLst/>
            </a:prstGeom>
            <a:no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3" name="Google Shape;69;p1" title="Highlight Box">
              <a:extLst>
                <a:ext uri="{FF2B5EF4-FFF2-40B4-BE49-F238E27FC236}">
                  <a16:creationId xmlns:a16="http://schemas.microsoft.com/office/drawing/2014/main" id="{5EA83807-C3FA-1E59-C259-73090D5AAAF1}"/>
                </a:ext>
              </a:extLst>
            </p:cNvPr>
            <p:cNvSpPr/>
            <p:nvPr/>
          </p:nvSpPr>
          <p:spPr>
            <a:xfrm>
              <a:off x="7050462" y="5108472"/>
              <a:ext cx="871902" cy="556062"/>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4" name="Google Shape;78;p1" title="Text Border Box">
              <a:extLst>
                <a:ext uri="{FF2B5EF4-FFF2-40B4-BE49-F238E27FC236}">
                  <a16:creationId xmlns:a16="http://schemas.microsoft.com/office/drawing/2014/main" id="{8D2592DC-C140-92C9-0B1D-3C703D27FEE9}"/>
                </a:ext>
              </a:extLst>
            </p:cNvPr>
            <p:cNvSpPr/>
            <p:nvPr/>
          </p:nvSpPr>
          <p:spPr>
            <a:xfrm>
              <a:off x="5899225" y="793552"/>
              <a:ext cx="2770617" cy="4169203"/>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 name="Google Shape;78;p1" title="Text Border Box">
              <a:extLst>
                <a:ext uri="{FF2B5EF4-FFF2-40B4-BE49-F238E27FC236}">
                  <a16:creationId xmlns:a16="http://schemas.microsoft.com/office/drawing/2014/main" id="{0FAA3D11-A11B-E136-B91D-D673F04200FE}"/>
                </a:ext>
              </a:extLst>
            </p:cNvPr>
            <p:cNvSpPr/>
            <p:nvPr/>
          </p:nvSpPr>
          <p:spPr>
            <a:xfrm>
              <a:off x="308993" y="772704"/>
              <a:ext cx="5192086" cy="1750100"/>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 name="Google Shape;78;p1" title="Text Border Box">
              <a:extLst>
                <a:ext uri="{FF2B5EF4-FFF2-40B4-BE49-F238E27FC236}">
                  <a16:creationId xmlns:a16="http://schemas.microsoft.com/office/drawing/2014/main" id="{4CB15D8E-D0F8-5531-4A2E-C2597C4F4E79}"/>
                </a:ext>
              </a:extLst>
            </p:cNvPr>
            <p:cNvSpPr/>
            <p:nvPr/>
          </p:nvSpPr>
          <p:spPr>
            <a:xfrm>
              <a:off x="2765945" y="2782257"/>
              <a:ext cx="2735134" cy="2074842"/>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2" name="TextBox 31">
            <a:extLst>
              <a:ext uri="{FF2B5EF4-FFF2-40B4-BE49-F238E27FC236}">
                <a16:creationId xmlns:a16="http://schemas.microsoft.com/office/drawing/2014/main" id="{735917CD-9BB4-5D59-097C-24D895AD8B89}"/>
              </a:ext>
            </a:extLst>
          </p:cNvPr>
          <p:cNvSpPr txBox="1"/>
          <p:nvPr/>
        </p:nvSpPr>
        <p:spPr>
          <a:xfrm>
            <a:off x="319571" y="255550"/>
            <a:ext cx="6926580" cy="646331"/>
          </a:xfrm>
          <a:prstGeom prst="rect">
            <a:avLst/>
          </a:prstGeom>
          <a:noFill/>
        </p:spPr>
        <p:txBody>
          <a:bodyPr wrap="square" rtlCol="0">
            <a:spAutoFit/>
          </a:bodyPr>
          <a:lstStyle/>
          <a:p>
            <a:r>
              <a:rPr lang="en-US" sz="3600" b="1" dirty="0">
                <a:solidFill>
                  <a:schemeClr val="accent1"/>
                </a:solidFill>
                <a:latin typeface="+mj-lt"/>
              </a:rPr>
              <a:t>Zoom Information</a:t>
            </a:r>
          </a:p>
        </p:txBody>
      </p:sp>
    </p:spTree>
    <p:custDataLst>
      <p:tags r:id="rId1"/>
    </p:custDataLst>
    <p:extLst>
      <p:ext uri="{BB962C8B-B14F-4D97-AF65-F5344CB8AC3E}">
        <p14:creationId xmlns:p14="http://schemas.microsoft.com/office/powerpoint/2010/main" val="16413192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79" y="274675"/>
            <a:ext cx="11776892" cy="1484456"/>
          </a:xfrm>
        </p:spPr>
        <p:txBody>
          <a:bodyPr anchor="b">
            <a:normAutofit/>
          </a:bodyPr>
          <a:lstStyle>
            <a:lvl1pPr algn="l">
              <a:defRPr sz="36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82879" y="1773238"/>
            <a:ext cx="9144000"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9599" b="5637"/>
          <a:stretch/>
        </p:blipFill>
        <p:spPr>
          <a:xfrm>
            <a:off x="7933509" y="2841808"/>
            <a:ext cx="4258492" cy="38828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05" y="5517969"/>
            <a:ext cx="3051048" cy="960120"/>
          </a:xfrm>
          <a:prstGeom prst="rect">
            <a:avLst/>
          </a:prstGeom>
        </p:spPr>
      </p:pic>
    </p:spTree>
    <p:custDataLst>
      <p:tags r:id="rId1"/>
    </p:custDataLst>
    <p:extLst>
      <p:ext uri="{BB962C8B-B14F-4D97-AF65-F5344CB8AC3E}">
        <p14:creationId xmlns:p14="http://schemas.microsoft.com/office/powerpoint/2010/main" val="49544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chemeClr val="lt1"/>
        </a:solidFill>
        <a:effectLst/>
      </p:bgPr>
    </p:bg>
    <p:spTree>
      <p:nvGrpSpPr>
        <p:cNvPr id="1" name="Shape 23"/>
        <p:cNvGrpSpPr/>
        <p:nvPr/>
      </p:nvGrpSpPr>
      <p:grpSpPr>
        <a:xfrm>
          <a:off x="0" y="0"/>
          <a:ext cx="0" cy="0"/>
          <a:chOff x="0" y="0"/>
          <a:chExt cx="0" cy="0"/>
        </a:xfrm>
      </p:grpSpPr>
      <p:sp>
        <p:nvSpPr>
          <p:cNvPr id="24" name="Google Shape;24;p25"/>
          <p:cNvSpPr>
            <a:spLocks noGrp="1"/>
          </p:cNvSpPr>
          <p:nvPr>
            <p:ph type="pic" idx="2"/>
          </p:nvPr>
        </p:nvSpPr>
        <p:spPr>
          <a:xfrm>
            <a:off x="86715" y="86714"/>
            <a:ext cx="12018572" cy="6684572"/>
          </a:xfrm>
          <a:prstGeom prst="rect">
            <a:avLst/>
          </a:prstGeom>
          <a:solidFill>
            <a:srgbClr val="D8D8D8"/>
          </a:solidFill>
          <a:ln>
            <a:noFill/>
          </a:ln>
        </p:spPr>
      </p:sp>
      <p:sp>
        <p:nvSpPr>
          <p:cNvPr id="25" name="Google Shape;25;p25"/>
          <p:cNvSpPr txBox="1">
            <a:spLocks noGrp="1"/>
          </p:cNvSpPr>
          <p:nvPr>
            <p:ph type="ctrTitle"/>
          </p:nvPr>
        </p:nvSpPr>
        <p:spPr>
          <a:xfrm>
            <a:off x="0" y="1768422"/>
            <a:ext cx="6840000" cy="2387600"/>
          </a:xfrm>
          <a:prstGeom prst="rect">
            <a:avLst/>
          </a:prstGeom>
          <a:solidFill>
            <a:schemeClr val="dk1">
              <a:alpha val="80000"/>
            </a:schemeClr>
          </a:solidFill>
          <a:ln>
            <a:noFill/>
          </a:ln>
        </p:spPr>
        <p:txBody>
          <a:bodyPr spcFirstLastPara="1" wrap="square" lIns="432000" tIns="0" rIns="432000" bIns="144000" anchor="b" anchorCtr="0">
            <a:no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0" y="4153578"/>
            <a:ext cx="6840000" cy="936000"/>
          </a:xfrm>
          <a:prstGeom prst="rect">
            <a:avLst/>
          </a:prstGeom>
          <a:solidFill>
            <a:schemeClr val="dk1">
              <a:alpha val="89411"/>
            </a:schemeClr>
          </a:solidFill>
          <a:ln>
            <a:noFill/>
          </a:ln>
        </p:spPr>
        <p:txBody>
          <a:bodyPr spcFirstLastPara="1" wrap="square" lIns="432000" tIns="144000" rIns="0" bIns="0" anchor="t" anchorCtr="0">
            <a:noAutofit/>
          </a:bodyPr>
          <a:lstStyle>
            <a:lvl1pPr lvl="0" algn="l">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779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7"/>
        <p:cNvGrpSpPr/>
        <p:nvPr/>
      </p:nvGrpSpPr>
      <p:grpSpPr>
        <a:xfrm>
          <a:off x="0" y="0"/>
          <a:ext cx="0" cy="0"/>
          <a:chOff x="0" y="0"/>
          <a:chExt cx="0" cy="0"/>
        </a:xfrm>
      </p:grpSpPr>
      <p:sp>
        <p:nvSpPr>
          <p:cNvPr id="28" name="Google Shape;28;p26"/>
          <p:cNvSpPr txBox="1">
            <a:spLocks noGrp="1"/>
          </p:cNvSpPr>
          <p:nvPr>
            <p:ph type="body" idx="1"/>
          </p:nvPr>
        </p:nvSpPr>
        <p:spPr>
          <a:xfrm>
            <a:off x="432000" y="1152000"/>
            <a:ext cx="11340000"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665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 Column">
  <p:cSld name="3 Column">
    <p:spTree>
      <p:nvGrpSpPr>
        <p:cNvPr id="1" name="Shape 46"/>
        <p:cNvGrpSpPr/>
        <p:nvPr/>
      </p:nvGrpSpPr>
      <p:grpSpPr>
        <a:xfrm>
          <a:off x="0" y="0"/>
          <a:ext cx="0" cy="0"/>
          <a:chOff x="0" y="0"/>
          <a:chExt cx="0" cy="0"/>
        </a:xfrm>
      </p:grpSpPr>
      <p:sp>
        <p:nvSpPr>
          <p:cNvPr id="61" name="Google Shape;61;p2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432000" y="1152000"/>
            <a:ext cx="3600000" cy="503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27"/>
          <p:cNvSpPr txBox="1">
            <a:spLocks noGrp="1"/>
          </p:cNvSpPr>
          <p:nvPr>
            <p:ph type="body" idx="2"/>
          </p:nvPr>
        </p:nvSpPr>
        <p:spPr>
          <a:xfrm>
            <a:off x="430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body" idx="3"/>
          </p:nvPr>
        </p:nvSpPr>
        <p:spPr>
          <a:xfrm>
            <a:off x="817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705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Large Numbers Option 1">
  <p:cSld name="Large Numbers Option 1">
    <p:bg>
      <p:bgPr>
        <a:solidFill>
          <a:schemeClr val="lt1"/>
        </a:solidFill>
        <a:effectLst/>
      </p:bgPr>
    </p:bg>
    <p:spTree>
      <p:nvGrpSpPr>
        <p:cNvPr id="1" name="Shape 67"/>
        <p:cNvGrpSpPr/>
        <p:nvPr/>
      </p:nvGrpSpPr>
      <p:grpSpPr>
        <a:xfrm>
          <a:off x="0" y="0"/>
          <a:ext cx="0" cy="0"/>
          <a:chOff x="0" y="0"/>
          <a:chExt cx="0" cy="0"/>
        </a:xfrm>
      </p:grpSpPr>
      <p:sp>
        <p:nvSpPr>
          <p:cNvPr id="69" name="Google Shape;69;p28"/>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906843" y="3429050"/>
            <a:ext cx="4522314" cy="27629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28"/>
          <p:cNvSpPr txBox="1">
            <a:spLocks noGrp="1"/>
          </p:cNvSpPr>
          <p:nvPr>
            <p:ph type="body" idx="2"/>
          </p:nvPr>
        </p:nvSpPr>
        <p:spPr>
          <a:xfrm>
            <a:off x="6774740" y="3429000"/>
            <a:ext cx="4522407" cy="2762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8"/>
          <p:cNvSpPr txBox="1">
            <a:spLocks noGrp="1"/>
          </p:cNvSpPr>
          <p:nvPr>
            <p:ph type="body" idx="3"/>
          </p:nvPr>
        </p:nvSpPr>
        <p:spPr>
          <a:xfrm>
            <a:off x="906463"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a:latin typeface="Arial"/>
                <a:ea typeface="Arial"/>
                <a:cs typeface="Arial"/>
                <a:sym typeface="Arial"/>
              </a:defRPr>
            </a:lvl1pPr>
            <a:lvl2pPr marL="914400" lvl="1" indent="-228600" algn="l">
              <a:lnSpc>
                <a:spcPct val="90000"/>
              </a:lnSpc>
              <a:spcBef>
                <a:spcPts val="500"/>
              </a:spcBef>
              <a:spcAft>
                <a:spcPts val="0"/>
              </a:spcAft>
              <a:buClr>
                <a:srgbClr val="3F3F3F"/>
              </a:buClr>
              <a:buSzPts val="8000"/>
              <a:buNone/>
              <a:defRPr sz="8000">
                <a:latin typeface="Arial"/>
                <a:ea typeface="Arial"/>
                <a:cs typeface="Arial"/>
                <a:sym typeface="Arial"/>
              </a:defRPr>
            </a:lvl2pPr>
            <a:lvl3pPr marL="1371600" lvl="2" indent="-228600" algn="l">
              <a:lnSpc>
                <a:spcPct val="90000"/>
              </a:lnSpc>
              <a:spcBef>
                <a:spcPts val="500"/>
              </a:spcBef>
              <a:spcAft>
                <a:spcPts val="0"/>
              </a:spcAft>
              <a:buClr>
                <a:srgbClr val="3F3F3F"/>
              </a:buClr>
              <a:buSzPts val="8000"/>
              <a:buNone/>
              <a:defRPr sz="8000">
                <a:latin typeface="Arial"/>
                <a:ea typeface="Arial"/>
                <a:cs typeface="Arial"/>
                <a:sym typeface="Arial"/>
              </a:defRPr>
            </a:lvl3pPr>
            <a:lvl4pPr marL="1828800" lvl="3" indent="-228600" algn="l">
              <a:lnSpc>
                <a:spcPct val="90000"/>
              </a:lnSpc>
              <a:spcBef>
                <a:spcPts val="500"/>
              </a:spcBef>
              <a:spcAft>
                <a:spcPts val="0"/>
              </a:spcAft>
              <a:buClr>
                <a:srgbClr val="3F3F3F"/>
              </a:buClr>
              <a:buSzPts val="8000"/>
              <a:buNone/>
              <a:defRPr sz="8000">
                <a:latin typeface="Arial"/>
                <a:ea typeface="Arial"/>
                <a:cs typeface="Arial"/>
                <a:sym typeface="Arial"/>
              </a:defRPr>
            </a:lvl4pPr>
            <a:lvl5pPr marL="2286000" lvl="4" indent="-228600" algn="l">
              <a:lnSpc>
                <a:spcPct val="90000"/>
              </a:lnSpc>
              <a:spcBef>
                <a:spcPts val="500"/>
              </a:spcBef>
              <a:spcAft>
                <a:spcPts val="0"/>
              </a:spcAft>
              <a:buClr>
                <a:srgbClr val="3F3F3F"/>
              </a:buClr>
              <a:buSzPts val="8000"/>
              <a:buNone/>
              <a:defRPr sz="8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body" idx="4"/>
          </p:nvPr>
        </p:nvSpPr>
        <p:spPr>
          <a:xfrm>
            <a:off x="6762750"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i="0">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1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Large Image and Text">
  <p:cSld name="Large Image and Text">
    <p:bg>
      <p:bgPr>
        <a:solidFill>
          <a:schemeClr val="lt1"/>
        </a:solidFill>
        <a:effectLst/>
      </p:bgPr>
    </p:bg>
    <p:spTree>
      <p:nvGrpSpPr>
        <p:cNvPr id="1" name="Shape 77"/>
        <p:cNvGrpSpPr/>
        <p:nvPr/>
      </p:nvGrpSpPr>
      <p:grpSpPr>
        <a:xfrm>
          <a:off x="0" y="0"/>
          <a:ext cx="0" cy="0"/>
          <a:chOff x="0" y="0"/>
          <a:chExt cx="0" cy="0"/>
        </a:xfrm>
      </p:grpSpPr>
      <p:sp>
        <p:nvSpPr>
          <p:cNvPr id="78" name="Google Shape;78;p29"/>
          <p:cNvSpPr txBox="1">
            <a:spLocks noGrp="1"/>
          </p:cNvSpPr>
          <p:nvPr>
            <p:ph type="ctrTitle"/>
          </p:nvPr>
        </p:nvSpPr>
        <p:spPr>
          <a:xfrm>
            <a:off x="84000" y="3517901"/>
            <a:ext cx="6012000" cy="1409700"/>
          </a:xfrm>
          <a:prstGeom prst="rect">
            <a:avLst/>
          </a:prstGeom>
          <a:solidFill>
            <a:schemeClr val="dk1"/>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ubTitle" idx="1"/>
          </p:nvPr>
        </p:nvSpPr>
        <p:spPr>
          <a:xfrm>
            <a:off x="84000" y="4927600"/>
            <a:ext cx="6012000" cy="1845743"/>
          </a:xfrm>
          <a:prstGeom prst="rect">
            <a:avLst/>
          </a:prstGeom>
          <a:solidFill>
            <a:srgbClr val="262626"/>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29"/>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29"/>
          <p:cNvSpPr>
            <a:spLocks noGrp="1"/>
          </p:cNvSpPr>
          <p:nvPr>
            <p:ph type="pic" idx="2"/>
          </p:nvPr>
        </p:nvSpPr>
        <p:spPr>
          <a:xfrm>
            <a:off x="84000" y="86714"/>
            <a:ext cx="6009285" cy="3431187"/>
          </a:xfrm>
          <a:prstGeom prst="rect">
            <a:avLst/>
          </a:prstGeom>
          <a:solidFill>
            <a:srgbClr val="333333"/>
          </a:solidFill>
          <a:ln>
            <a:noFill/>
          </a:ln>
        </p:spPr>
      </p:sp>
      <p:sp>
        <p:nvSpPr>
          <p:cNvPr id="83" name="Google Shape;83;p29"/>
          <p:cNvSpPr txBox="1">
            <a:spLocks noGrp="1"/>
          </p:cNvSpPr>
          <p:nvPr>
            <p:ph type="body" idx="3"/>
          </p:nvPr>
        </p:nvSpPr>
        <p:spPr>
          <a:xfrm>
            <a:off x="6464300" y="1152000"/>
            <a:ext cx="5307700" cy="4680000"/>
          </a:xfrm>
          <a:prstGeom prst="rect">
            <a:avLst/>
          </a:prstGeom>
          <a:noFill/>
          <a:ln>
            <a:noFill/>
          </a:ln>
        </p:spPr>
        <p:txBody>
          <a:bodyPr spcFirstLastPara="1" wrap="square" lIns="0" tIns="0" rIns="0" bIns="0" anchor="b"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792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mage Bullets">
  <p:cSld name="1_Image Bullets">
    <p:spTree>
      <p:nvGrpSpPr>
        <p:cNvPr id="1" name="Shape 84"/>
        <p:cNvGrpSpPr/>
        <p:nvPr/>
      </p:nvGrpSpPr>
      <p:grpSpPr>
        <a:xfrm>
          <a:off x="0" y="0"/>
          <a:ext cx="0" cy="0"/>
          <a:chOff x="0" y="0"/>
          <a:chExt cx="0" cy="0"/>
        </a:xfrm>
      </p:grpSpPr>
      <p:sp>
        <p:nvSpPr>
          <p:cNvPr id="90" name="Google Shape;90;p3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30"/>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2"/>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3"/>
          </p:nvPr>
        </p:nvSpPr>
        <p:spPr>
          <a:xfrm>
            <a:off x="7315012" y="4683647"/>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0"/>
          <p:cNvSpPr txBox="1">
            <a:spLocks noGrp="1"/>
          </p:cNvSpPr>
          <p:nvPr>
            <p:ph type="body" idx="4"/>
          </p:nvPr>
        </p:nvSpPr>
        <p:spPr>
          <a:xfrm>
            <a:off x="9609481"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body" idx="5"/>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body" idx="6"/>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body" idx="7"/>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0"/>
          <p:cNvSpPr txBox="1">
            <a:spLocks noGrp="1"/>
          </p:cNvSpPr>
          <p:nvPr>
            <p:ph type="body" idx="8"/>
          </p:nvPr>
        </p:nvSpPr>
        <p:spPr>
          <a:xfrm>
            <a:off x="7315013"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0"/>
          <p:cNvSpPr txBox="1">
            <a:spLocks noGrp="1"/>
          </p:cNvSpPr>
          <p:nvPr>
            <p:ph type="body" idx="9"/>
          </p:nvPr>
        </p:nvSpPr>
        <p:spPr>
          <a:xfrm>
            <a:off x="9609481"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0"/>
          <p:cNvSpPr>
            <a:spLocks noGrp="1"/>
          </p:cNvSpPr>
          <p:nvPr>
            <p:ph type="pic" idx="14"/>
          </p:nvPr>
        </p:nvSpPr>
        <p:spPr>
          <a:xfrm>
            <a:off x="1086454" y="2358091"/>
            <a:ext cx="854075" cy="854075"/>
          </a:xfrm>
          <a:prstGeom prst="rect">
            <a:avLst/>
          </a:prstGeom>
          <a:noFill/>
          <a:ln>
            <a:noFill/>
          </a:ln>
        </p:spPr>
      </p:sp>
      <p:sp>
        <p:nvSpPr>
          <p:cNvPr id="104" name="Google Shape;104;p30"/>
          <p:cNvSpPr>
            <a:spLocks noGrp="1"/>
          </p:cNvSpPr>
          <p:nvPr>
            <p:ph type="pic" idx="15"/>
          </p:nvPr>
        </p:nvSpPr>
        <p:spPr>
          <a:xfrm>
            <a:off x="3380176" y="2358091"/>
            <a:ext cx="854075" cy="854075"/>
          </a:xfrm>
          <a:prstGeom prst="rect">
            <a:avLst/>
          </a:prstGeom>
          <a:noFill/>
          <a:ln>
            <a:noFill/>
          </a:ln>
        </p:spPr>
      </p:sp>
      <p:sp>
        <p:nvSpPr>
          <p:cNvPr id="105" name="Google Shape;105;p30"/>
          <p:cNvSpPr>
            <a:spLocks noGrp="1"/>
          </p:cNvSpPr>
          <p:nvPr>
            <p:ph type="pic" idx="16"/>
          </p:nvPr>
        </p:nvSpPr>
        <p:spPr>
          <a:xfrm>
            <a:off x="5673898" y="2358091"/>
            <a:ext cx="854075" cy="854075"/>
          </a:xfrm>
          <a:prstGeom prst="rect">
            <a:avLst/>
          </a:prstGeom>
          <a:noFill/>
          <a:ln>
            <a:noFill/>
          </a:ln>
        </p:spPr>
      </p:sp>
      <p:sp>
        <p:nvSpPr>
          <p:cNvPr id="106" name="Google Shape;106;p30"/>
          <p:cNvSpPr>
            <a:spLocks noGrp="1"/>
          </p:cNvSpPr>
          <p:nvPr>
            <p:ph type="pic" idx="17"/>
          </p:nvPr>
        </p:nvSpPr>
        <p:spPr>
          <a:xfrm>
            <a:off x="7967620" y="2358091"/>
            <a:ext cx="854075" cy="854075"/>
          </a:xfrm>
          <a:prstGeom prst="rect">
            <a:avLst/>
          </a:prstGeom>
          <a:noFill/>
          <a:ln>
            <a:noFill/>
          </a:ln>
        </p:spPr>
      </p:sp>
      <p:sp>
        <p:nvSpPr>
          <p:cNvPr id="107" name="Google Shape;107;p30"/>
          <p:cNvSpPr>
            <a:spLocks noGrp="1"/>
          </p:cNvSpPr>
          <p:nvPr>
            <p:ph type="pic" idx="18"/>
          </p:nvPr>
        </p:nvSpPr>
        <p:spPr>
          <a:xfrm>
            <a:off x="10261341" y="2358091"/>
            <a:ext cx="854075" cy="854075"/>
          </a:xfrm>
          <a:prstGeom prst="rect">
            <a:avLst/>
          </a:prstGeom>
          <a:noFill/>
          <a:ln>
            <a:noFill/>
          </a:ln>
        </p:spPr>
      </p:sp>
    </p:spTree>
    <p:extLst>
      <p:ext uri="{BB962C8B-B14F-4D97-AF65-F5344CB8AC3E}">
        <p14:creationId xmlns:p14="http://schemas.microsoft.com/office/powerpoint/2010/main" val="36941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mart Art Graphic">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A2B14AED-5E7B-5FB4-17FE-593153B911FC}"/>
              </a:ext>
            </a:extLst>
          </p:cNvPr>
          <p:cNvSpPr>
            <a:spLocks noGrp="1"/>
          </p:cNvSpPr>
          <p:nvPr>
            <p:ph type="dgm" sz="quarter" idx="11"/>
          </p:nvPr>
        </p:nvSpPr>
        <p:spPr>
          <a:xfrm>
            <a:off x="614148" y="1251284"/>
            <a:ext cx="10986449" cy="5174916"/>
          </a:xfrm>
        </p:spPr>
        <p:txBody>
          <a:bodyPr/>
          <a:lstStyle/>
          <a:p>
            <a:r>
              <a:rPr lang="en-US"/>
              <a:t>Click icon to add SmartArt graphic</a:t>
            </a:r>
            <a:endParaRPr lang="en-US" dirty="0"/>
          </a:p>
        </p:txBody>
      </p:sp>
      <p:sp>
        <p:nvSpPr>
          <p:cNvPr id="3" name="Title 1">
            <a:extLst>
              <a:ext uri="{FF2B5EF4-FFF2-40B4-BE49-F238E27FC236}">
                <a16:creationId xmlns:a16="http://schemas.microsoft.com/office/drawing/2014/main" id="{AB934576-44AB-A577-07B2-85B62BAD744F}"/>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3A48AC22-5794-F7B1-7403-7A23B912D54D}"/>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3165637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2"/>
        <p:cNvGrpSpPr/>
        <p:nvPr/>
      </p:nvGrpSpPr>
      <p:grpSpPr>
        <a:xfrm>
          <a:off x="0" y="0"/>
          <a:ext cx="0" cy="0"/>
          <a:chOff x="0" y="0"/>
          <a:chExt cx="0" cy="0"/>
        </a:xfrm>
      </p:grpSpPr>
      <p:sp>
        <p:nvSpPr>
          <p:cNvPr id="127" name="Google Shape;127;p31"/>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432000" y="1152000"/>
            <a:ext cx="5472000" cy="504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1"/>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31"/>
          <p:cNvSpPr txBox="1">
            <a:spLocks noGrp="1"/>
          </p:cNvSpPr>
          <p:nvPr>
            <p:ph type="body" idx="2"/>
          </p:nvPr>
        </p:nvSpPr>
        <p:spPr>
          <a:xfrm>
            <a:off x="6300384" y="1140847"/>
            <a:ext cx="5471616" cy="5036116"/>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9298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with Half Image">
  <p:cSld name="Title Slide with Half Image">
    <p:bg>
      <p:bgPr>
        <a:solidFill>
          <a:schemeClr val="lt1"/>
        </a:solidFill>
        <a:effectLst/>
      </p:bgPr>
    </p:bg>
    <p:spTree>
      <p:nvGrpSpPr>
        <p:cNvPr id="1" name="Shape 132"/>
        <p:cNvGrpSpPr/>
        <p:nvPr/>
      </p:nvGrpSpPr>
      <p:grpSpPr>
        <a:xfrm>
          <a:off x="0" y="0"/>
          <a:ext cx="0" cy="0"/>
          <a:chOff x="0" y="0"/>
          <a:chExt cx="0" cy="0"/>
        </a:xfrm>
      </p:grpSpPr>
      <p:sp>
        <p:nvSpPr>
          <p:cNvPr id="137" name="Google Shape;137;p32"/>
          <p:cNvSpPr>
            <a:spLocks noGrp="1"/>
          </p:cNvSpPr>
          <p:nvPr>
            <p:ph type="pic" idx="2"/>
          </p:nvPr>
        </p:nvSpPr>
        <p:spPr>
          <a:xfrm>
            <a:off x="86714" y="86714"/>
            <a:ext cx="6009285" cy="6684572"/>
          </a:xfrm>
          <a:prstGeom prst="rect">
            <a:avLst/>
          </a:prstGeom>
          <a:solidFill>
            <a:srgbClr val="D8D8D8"/>
          </a:solidFill>
          <a:ln>
            <a:noFill/>
          </a:ln>
        </p:spPr>
      </p:sp>
      <p:sp>
        <p:nvSpPr>
          <p:cNvPr id="138" name="Google Shape;138;p32"/>
          <p:cNvSpPr txBox="1">
            <a:spLocks noGrp="1"/>
          </p:cNvSpPr>
          <p:nvPr>
            <p:ph type="ctrTitle"/>
          </p:nvPr>
        </p:nvSpPr>
        <p:spPr>
          <a:xfrm>
            <a:off x="6095999" y="86714"/>
            <a:ext cx="6009287" cy="4068402"/>
          </a:xfrm>
          <a:prstGeom prst="rect">
            <a:avLst/>
          </a:prstGeom>
          <a:solidFill>
            <a:schemeClr val="dk1">
              <a:alpha val="80000"/>
            </a:schemeClr>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subTitle" idx="1"/>
          </p:nvPr>
        </p:nvSpPr>
        <p:spPr>
          <a:xfrm>
            <a:off x="6095999" y="4152672"/>
            <a:ext cx="6009287" cy="1818422"/>
          </a:xfrm>
          <a:prstGeom prst="rect">
            <a:avLst/>
          </a:prstGeom>
          <a:solidFill>
            <a:srgbClr val="F2F2F2">
              <a:alpha val="80000"/>
            </a:srgbClr>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dk1"/>
              </a:buClr>
              <a:buSzPts val="2100"/>
              <a:buNone/>
              <a:defRPr sz="2100">
                <a:solidFill>
                  <a:schemeClr val="dk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 name="Google Shape;140;p32"/>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885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3 x Image Bullets Left">
  <p:cSld name="1_3 x Image Bullets Left">
    <p:spTree>
      <p:nvGrpSpPr>
        <p:cNvPr id="1" name="Shape 142"/>
        <p:cNvGrpSpPr/>
        <p:nvPr/>
      </p:nvGrpSpPr>
      <p:grpSpPr>
        <a:xfrm>
          <a:off x="0" y="0"/>
          <a:ext cx="0" cy="0"/>
          <a:chOff x="0" y="0"/>
          <a:chExt cx="0" cy="0"/>
        </a:xfrm>
      </p:grpSpPr>
      <p:sp>
        <p:nvSpPr>
          <p:cNvPr id="146" name="Google Shape;146;p33"/>
          <p:cNvSpPr>
            <a:spLocks noGrp="1"/>
          </p:cNvSpPr>
          <p:nvPr>
            <p:ph type="pic" idx="2"/>
          </p:nvPr>
        </p:nvSpPr>
        <p:spPr>
          <a:xfrm>
            <a:off x="1086454" y="2358091"/>
            <a:ext cx="854075" cy="854075"/>
          </a:xfrm>
          <a:prstGeom prst="rect">
            <a:avLst/>
          </a:prstGeom>
          <a:noFill/>
          <a:ln>
            <a:noFill/>
          </a:ln>
        </p:spPr>
      </p:sp>
      <p:sp>
        <p:nvSpPr>
          <p:cNvPr id="147" name="Google Shape;147;p33"/>
          <p:cNvSpPr>
            <a:spLocks noGrp="1"/>
          </p:cNvSpPr>
          <p:nvPr>
            <p:ph type="pic" idx="3"/>
          </p:nvPr>
        </p:nvSpPr>
        <p:spPr>
          <a:xfrm>
            <a:off x="3380176" y="2358091"/>
            <a:ext cx="854075" cy="854075"/>
          </a:xfrm>
          <a:prstGeom prst="rect">
            <a:avLst/>
          </a:prstGeom>
          <a:noFill/>
          <a:ln>
            <a:noFill/>
          </a:ln>
        </p:spPr>
      </p:sp>
      <p:sp>
        <p:nvSpPr>
          <p:cNvPr id="148" name="Google Shape;148;p33"/>
          <p:cNvSpPr>
            <a:spLocks noGrp="1"/>
          </p:cNvSpPr>
          <p:nvPr>
            <p:ph type="pic" idx="4"/>
          </p:nvPr>
        </p:nvSpPr>
        <p:spPr>
          <a:xfrm>
            <a:off x="5673898" y="2358091"/>
            <a:ext cx="854075" cy="854075"/>
          </a:xfrm>
          <a:prstGeom prst="rect">
            <a:avLst/>
          </a:prstGeom>
          <a:noFill/>
          <a:ln>
            <a:noFill/>
          </a:ln>
        </p:spPr>
      </p:sp>
      <p:sp>
        <p:nvSpPr>
          <p:cNvPr id="150" name="Google Shape;150;p33"/>
          <p:cNvSpPr>
            <a:spLocks noGrp="1"/>
          </p:cNvSpPr>
          <p:nvPr>
            <p:ph type="pic" idx="5"/>
          </p:nvPr>
        </p:nvSpPr>
        <p:spPr>
          <a:xfrm>
            <a:off x="7632650" y="86714"/>
            <a:ext cx="4472635" cy="6478538"/>
          </a:xfrm>
          <a:prstGeom prst="rect">
            <a:avLst/>
          </a:prstGeom>
          <a:solidFill>
            <a:srgbClr val="F2F2F2"/>
          </a:solidFill>
          <a:ln>
            <a:noFill/>
          </a:ln>
        </p:spPr>
      </p:sp>
      <p:sp>
        <p:nvSpPr>
          <p:cNvPr id="151" name="Google Shape;151;p33"/>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3"/>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3"/>
          <p:cNvSpPr txBox="1">
            <a:spLocks noGrp="1"/>
          </p:cNvSpPr>
          <p:nvPr>
            <p:ph type="body" idx="6"/>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3"/>
          <p:cNvSpPr txBox="1">
            <a:spLocks noGrp="1"/>
          </p:cNvSpPr>
          <p:nvPr>
            <p:ph type="body" idx="7"/>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3"/>
          <p:cNvSpPr txBox="1">
            <a:spLocks noGrp="1"/>
          </p:cNvSpPr>
          <p:nvPr>
            <p:ph type="body" idx="8"/>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body" idx="9"/>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3"/>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3"/>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797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_3 x Image Bullets Right">
  <p:cSld name="2_3 x Image Bullets Right">
    <p:spTree>
      <p:nvGrpSpPr>
        <p:cNvPr id="1" name="Shape 166"/>
        <p:cNvGrpSpPr/>
        <p:nvPr/>
      </p:nvGrpSpPr>
      <p:grpSpPr>
        <a:xfrm>
          <a:off x="0" y="0"/>
          <a:ext cx="0" cy="0"/>
          <a:chOff x="0" y="0"/>
          <a:chExt cx="0" cy="0"/>
        </a:xfrm>
      </p:grpSpPr>
      <p:sp>
        <p:nvSpPr>
          <p:cNvPr id="169" name="Google Shape;169;p34"/>
          <p:cNvSpPr>
            <a:spLocks noGrp="1"/>
          </p:cNvSpPr>
          <p:nvPr>
            <p:ph type="pic" idx="2"/>
          </p:nvPr>
        </p:nvSpPr>
        <p:spPr>
          <a:xfrm>
            <a:off x="105351" y="496139"/>
            <a:ext cx="6208364" cy="6275148"/>
          </a:xfrm>
          <a:prstGeom prst="rect">
            <a:avLst/>
          </a:prstGeom>
          <a:solidFill>
            <a:srgbClr val="F2F2F2"/>
          </a:solidFill>
          <a:ln>
            <a:noFill/>
          </a:ln>
        </p:spPr>
      </p:sp>
      <p:sp>
        <p:nvSpPr>
          <p:cNvPr id="170" name="Google Shape;170;p34"/>
          <p:cNvSpPr txBox="1">
            <a:spLocks noGrp="1"/>
          </p:cNvSpPr>
          <p:nvPr>
            <p:ph type="title"/>
          </p:nvPr>
        </p:nvSpPr>
        <p:spPr>
          <a:xfrm>
            <a:off x="6830329" y="774519"/>
            <a:ext cx="4703542"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4"/>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4"/>
          <p:cNvSpPr txBox="1">
            <a:spLocks noGrp="1"/>
          </p:cNvSpPr>
          <p:nvPr>
            <p:ph type="body" idx="1"/>
          </p:nvPr>
        </p:nvSpPr>
        <p:spPr>
          <a:xfrm>
            <a:off x="8600987" y="201802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4"/>
          <p:cNvSpPr txBox="1">
            <a:spLocks noGrp="1"/>
          </p:cNvSpPr>
          <p:nvPr>
            <p:ph type="body" idx="3"/>
          </p:nvPr>
        </p:nvSpPr>
        <p:spPr>
          <a:xfrm>
            <a:off x="8709969" y="363599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4"/>
          <p:cNvSpPr txBox="1">
            <a:spLocks noGrp="1"/>
          </p:cNvSpPr>
          <p:nvPr>
            <p:ph type="body" idx="4"/>
          </p:nvPr>
        </p:nvSpPr>
        <p:spPr>
          <a:xfrm>
            <a:off x="8709969" y="5095505"/>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4"/>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8" name="Google Shape;188;p34"/>
          <p:cNvSpPr>
            <a:spLocks noGrp="1"/>
          </p:cNvSpPr>
          <p:nvPr>
            <p:ph type="pic" idx="5"/>
          </p:nvPr>
        </p:nvSpPr>
        <p:spPr>
          <a:xfrm>
            <a:off x="7405874" y="4835817"/>
            <a:ext cx="691688" cy="691688"/>
          </a:xfrm>
          <a:prstGeom prst="rect">
            <a:avLst/>
          </a:prstGeom>
          <a:noFill/>
          <a:ln>
            <a:noFill/>
          </a:ln>
        </p:spPr>
      </p:sp>
      <p:sp>
        <p:nvSpPr>
          <p:cNvPr id="189" name="Google Shape;189;p34"/>
          <p:cNvSpPr>
            <a:spLocks noGrp="1"/>
          </p:cNvSpPr>
          <p:nvPr>
            <p:ph type="pic" idx="6"/>
          </p:nvPr>
        </p:nvSpPr>
        <p:spPr>
          <a:xfrm>
            <a:off x="7405874" y="3271181"/>
            <a:ext cx="691688" cy="691688"/>
          </a:xfrm>
          <a:prstGeom prst="rect">
            <a:avLst/>
          </a:prstGeom>
          <a:noFill/>
          <a:ln>
            <a:noFill/>
          </a:ln>
        </p:spPr>
      </p:sp>
      <p:sp>
        <p:nvSpPr>
          <p:cNvPr id="190" name="Google Shape;190;p34"/>
          <p:cNvSpPr>
            <a:spLocks noGrp="1"/>
          </p:cNvSpPr>
          <p:nvPr>
            <p:ph type="pic" idx="7"/>
          </p:nvPr>
        </p:nvSpPr>
        <p:spPr>
          <a:xfrm rot="10800000" flipH="1">
            <a:off x="7224396" y="2521965"/>
            <a:ext cx="720944" cy="243943"/>
          </a:xfrm>
          <a:prstGeom prst="rect">
            <a:avLst/>
          </a:prstGeom>
          <a:noFill/>
          <a:ln>
            <a:noFill/>
          </a:ln>
        </p:spPr>
      </p:sp>
    </p:spTree>
    <p:extLst>
      <p:ext uri="{BB962C8B-B14F-4D97-AF65-F5344CB8AC3E}">
        <p14:creationId xmlns:p14="http://schemas.microsoft.com/office/powerpoint/2010/main" val="581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No background graph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0A39-A21B-77A3-38CA-202DB030B4A2}"/>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Content Placeholder 5">
            <a:extLst>
              <a:ext uri="{FF2B5EF4-FFF2-40B4-BE49-F238E27FC236}">
                <a16:creationId xmlns:a16="http://schemas.microsoft.com/office/drawing/2014/main" id="{40127B12-B45C-7F19-1D8F-5E2A4DE229B4}"/>
              </a:ext>
            </a:extLst>
          </p:cNvPr>
          <p:cNvSpPr>
            <a:spLocks noGrp="1"/>
          </p:cNvSpPr>
          <p:nvPr>
            <p:ph sz="quarter" idx="12"/>
          </p:nvPr>
        </p:nvSpPr>
        <p:spPr>
          <a:xfrm>
            <a:off x="614363" y="1214438"/>
            <a:ext cx="11122025"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E48AC9B-0FEE-E253-F628-788C22B644F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143966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76516-CD11-A9F5-2C1F-E6162FF48C70}"/>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A26FB0BE-C981-69C9-9413-70FF78CD1FC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89837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hasCustomPrompt="1"/>
          </p:nvPr>
        </p:nvSpPr>
        <p:spPr>
          <a:xfrm>
            <a:off x="304800" y="381000"/>
            <a:ext cx="11582400" cy="61468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dirty="0"/>
              <a:t>Insert Any Content Here</a:t>
            </a:r>
          </a:p>
        </p:txBody>
      </p:sp>
      <p:sp>
        <p:nvSpPr>
          <p:cNvPr id="2" name="TextBox 1">
            <a:extLst>
              <a:ext uri="{FF2B5EF4-FFF2-40B4-BE49-F238E27FC236}">
                <a16:creationId xmlns:a16="http://schemas.microsoft.com/office/drawing/2014/main" id="{40011F01-B689-A5AD-10AA-D911B4091601}"/>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24452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Photo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8652387" y="-1"/>
            <a:ext cx="353961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2"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AD0BEFF-8065-90A7-8E2C-F5238CAD3DA3}"/>
              </a:ext>
            </a:extLst>
          </p:cNvPr>
          <p:cNvSpPr>
            <a:spLocks noGrp="1"/>
          </p:cNvSpPr>
          <p:nvPr>
            <p:ph type="title" hasCustomPrompt="1"/>
          </p:nvPr>
        </p:nvSpPr>
        <p:spPr>
          <a:xfrm>
            <a:off x="414670" y="572730"/>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F19EBA0C-F72D-A837-0187-FFF6AE37F7FB}"/>
              </a:ext>
            </a:extLst>
          </p:cNvPr>
          <p:cNvSpPr>
            <a:spLocks noGrp="1"/>
          </p:cNvSpPr>
          <p:nvPr>
            <p:ph type="body" sz="half" idx="2" hasCustomPrompt="1"/>
          </p:nvPr>
        </p:nvSpPr>
        <p:spPr>
          <a:xfrm>
            <a:off x="414670" y="1107816"/>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B28A41F5-AFB8-30BD-6B66-F14AB4EE6305}"/>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637869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Photo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353961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150014"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6D521A4-AFAC-7BB6-F8A9-9067FB255F21}"/>
              </a:ext>
            </a:extLst>
          </p:cNvPr>
          <p:cNvSpPr>
            <a:spLocks noGrp="1"/>
          </p:cNvSpPr>
          <p:nvPr>
            <p:ph type="title" hasCustomPrompt="1"/>
          </p:nvPr>
        </p:nvSpPr>
        <p:spPr>
          <a:xfrm>
            <a:off x="6096000" y="572729"/>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69E9A81E-3132-B817-A671-DF0C87CD098A}"/>
              </a:ext>
            </a:extLst>
          </p:cNvPr>
          <p:cNvSpPr>
            <a:spLocks noGrp="1"/>
          </p:cNvSpPr>
          <p:nvPr>
            <p:ph type="body" sz="half" idx="2" hasCustomPrompt="1"/>
          </p:nvPr>
        </p:nvSpPr>
        <p:spPr>
          <a:xfrm>
            <a:off x="6096000" y="1107815"/>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63384F3B-6B66-8683-12A0-4835001EFAC6}"/>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212463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Photo Collage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4267200" y="0"/>
            <a:ext cx="70792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0" y="2428568"/>
            <a:ext cx="4267200" cy="4184883"/>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0" y="-24580"/>
            <a:ext cx="2133600" cy="2453148"/>
          </a:xfrm>
          <a:solidFill>
            <a:schemeClr val="bg1"/>
          </a:solidFill>
        </p:spPr>
        <p:txBody>
          <a:bodyPr/>
          <a:lstStyle>
            <a:lvl1pPr marL="0" indent="0">
              <a:buNone/>
              <a:defRPr/>
            </a:lvl1pPr>
          </a:lstStyle>
          <a:p>
            <a:r>
              <a:rPr lang="en-US"/>
              <a:t>Click icon to add picture</a:t>
            </a:r>
            <a:endParaRPr lang="en-US" dirty="0"/>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2133600" y="-24580"/>
            <a:ext cx="2133600" cy="2453148"/>
          </a:xfrm>
          <a:solidFill>
            <a:schemeClr val="bg1"/>
          </a:solidFill>
        </p:spPr>
        <p:txBody>
          <a:bodyPr/>
          <a:lstStyle>
            <a:lvl1pPr marL="0" indent="0" algn="l">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817BC42F-3A72-E4E5-BEAB-5BC4F46D33F2}"/>
              </a:ext>
            </a:extLst>
          </p:cNvPr>
          <p:cNvSpPr>
            <a:spLocks noGrp="1"/>
          </p:cNvSpPr>
          <p:nvPr>
            <p:ph type="title" hasCustomPrompt="1"/>
          </p:nvPr>
        </p:nvSpPr>
        <p:spPr>
          <a:xfrm>
            <a:off x="5787656"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1E0E0C7D-4659-47B0-AA57-87CCC2861B64}"/>
              </a:ext>
            </a:extLst>
          </p:cNvPr>
          <p:cNvSpPr>
            <a:spLocks noGrp="1"/>
          </p:cNvSpPr>
          <p:nvPr>
            <p:ph type="body" sz="half" idx="2" hasCustomPrompt="1"/>
          </p:nvPr>
        </p:nvSpPr>
        <p:spPr>
          <a:xfrm>
            <a:off x="5787656"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819D347E-E361-AB49-2703-6B35AD35A8B9}"/>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0825324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705F9A-3BD8-5F16-C50C-F9DDC8E54B14}"/>
              </a:ext>
            </a:extLst>
          </p:cNvPr>
          <p:cNvSpPr/>
          <p:nvPr/>
        </p:nvSpPr>
        <p:spPr>
          <a:xfrm>
            <a:off x="8132064" y="6602819"/>
            <a:ext cx="4059936" cy="255181"/>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EF7F067-716C-0031-7255-99B8A03B330F}"/>
              </a:ext>
            </a:extLst>
          </p:cNvPr>
          <p:cNvSpPr>
            <a:spLocks noGrp="1"/>
          </p:cNvSpPr>
          <p:nvPr>
            <p:ph type="title"/>
          </p:nvPr>
        </p:nvSpPr>
        <p:spPr>
          <a:xfrm>
            <a:off x="627797" y="365125"/>
            <a:ext cx="10972800" cy="76763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6773A3-D942-BD1A-72F2-9E6EAB56779D}"/>
              </a:ext>
            </a:extLst>
          </p:cNvPr>
          <p:cNvSpPr>
            <a:spLocks noGrp="1"/>
          </p:cNvSpPr>
          <p:nvPr>
            <p:ph type="body" idx="1"/>
          </p:nvPr>
        </p:nvSpPr>
        <p:spPr>
          <a:xfrm>
            <a:off x="627797" y="1132764"/>
            <a:ext cx="10972800" cy="50441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5AEF3AE-7939-B5FE-7D7A-9416F36E0FC6}"/>
              </a:ext>
            </a:extLst>
          </p:cNvPr>
          <p:cNvSpPr/>
          <p:nvPr/>
        </p:nvSpPr>
        <p:spPr>
          <a:xfrm>
            <a:off x="0" y="6602819"/>
            <a:ext cx="4059936" cy="255181"/>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F4F6CEC3-1EFA-2C60-955F-A155DA9A1F94}"/>
              </a:ext>
            </a:extLst>
          </p:cNvPr>
          <p:cNvSpPr/>
          <p:nvPr/>
        </p:nvSpPr>
        <p:spPr>
          <a:xfrm>
            <a:off x="4040040" y="6602819"/>
            <a:ext cx="4093173" cy="255181"/>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5"/>
    </p:custDataLst>
    <p:extLst>
      <p:ext uri="{BB962C8B-B14F-4D97-AF65-F5344CB8AC3E}">
        <p14:creationId xmlns:p14="http://schemas.microsoft.com/office/powerpoint/2010/main" val="19859684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Lst>
  <p:hf hdr="0" ftr="0" dt="0"/>
  <p:txStyles>
    <p:title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u0Rz4OgHk6CiEC9Udi-j770KYTuvuvydVhmyovLDd6k/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app.ged.com/essayScoringTool?language=ENU&amp;_gl=1*afzdqn*_ga*MTQwMTUxMjA1NS4xNjkwODIwMjg2*_ga_S16B6HP3VY*MTY5Njg3MjQxNS44LjEuMTY5Njg3MjU1NS4wLjAuMA..&amp;_ga=2.82686742.1650913219.1696872416-1401512055.1690820286"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s://ged.com/wp-content/uploads/extended_response_classroom_practice.pdf"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hyperlink" Target="https://www.khanacademy.org/humanities/gramm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D33B20-B1D9-BBA2-D210-B9A3A343F73B}"/>
              </a:ext>
              <a:ext uri="{C183D7F6-B498-43B3-948B-1728B52AA6E4}">
                <adec:decorative xmlns:adec="http://schemas.microsoft.com/office/drawing/2017/decorative" val="1"/>
              </a:ext>
            </a:extLst>
          </p:cNvPr>
          <p:cNvSpPr/>
          <p:nvPr/>
        </p:nvSpPr>
        <p:spPr>
          <a:xfrm>
            <a:off x="1" y="1"/>
            <a:ext cx="4040660" cy="6598508"/>
          </a:xfrm>
          <a:prstGeom prst="rect">
            <a:avLst/>
          </a:prstGeom>
          <a:solidFill>
            <a:srgbClr val="2E6E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Source Sans Pro"/>
              <a:ea typeface="+mn-ea"/>
              <a:cs typeface="+mn-cs"/>
              <a:sym typeface="Arial"/>
            </a:endParaRPr>
          </a:p>
        </p:txBody>
      </p:sp>
      <p:sp>
        <p:nvSpPr>
          <p:cNvPr id="2" name="Content Placeholder 1">
            <a:extLst>
              <a:ext uri="{FF2B5EF4-FFF2-40B4-BE49-F238E27FC236}">
                <a16:creationId xmlns:a16="http://schemas.microsoft.com/office/drawing/2014/main" id="{F155E1CB-7CA4-0823-4E88-20F489D142CF}"/>
              </a:ext>
            </a:extLst>
          </p:cNvPr>
          <p:cNvSpPr>
            <a:spLocks noGrp="1"/>
          </p:cNvSpPr>
          <p:nvPr>
            <p:ph sz="quarter" idx="10"/>
          </p:nvPr>
        </p:nvSpPr>
        <p:spPr>
          <a:xfrm>
            <a:off x="333632" y="370705"/>
            <a:ext cx="6067168" cy="951470"/>
          </a:xfrm>
        </p:spPr>
        <p:txBody>
          <a:bodyPr/>
          <a:lstStyle/>
          <a:p>
            <a:pPr marL="0" indent="0">
              <a:buNone/>
            </a:pPr>
            <a:r>
              <a:rPr lang="en-US" b="1" dirty="0">
                <a:solidFill>
                  <a:schemeClr val="bg1"/>
                </a:solidFill>
                <a:latin typeface="+mj-lt"/>
              </a:rPr>
              <a:t>ELA Lines of Inquiry</a:t>
            </a:r>
          </a:p>
        </p:txBody>
      </p:sp>
      <p:sp>
        <p:nvSpPr>
          <p:cNvPr id="4" name="Content Placeholder 1">
            <a:extLst>
              <a:ext uri="{FF2B5EF4-FFF2-40B4-BE49-F238E27FC236}">
                <a16:creationId xmlns:a16="http://schemas.microsoft.com/office/drawing/2014/main" id="{4FE890EE-0BE2-B865-80EC-B39117CE9CA2}"/>
              </a:ext>
            </a:extLst>
          </p:cNvPr>
          <p:cNvSpPr txBox="1">
            <a:spLocks noGrp="1"/>
          </p:cNvSpPr>
          <p:nvPr>
            <p:ph type="title" idx="4294967295"/>
          </p:nvPr>
        </p:nvSpPr>
        <p:spPr>
          <a:xfrm>
            <a:off x="4452549" y="1869991"/>
            <a:ext cx="6989807" cy="95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Natural Resources for Energy</a:t>
            </a:r>
            <a:b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Lesson 4</a:t>
            </a: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Writing the Extended Response for the GED</a:t>
            </a:r>
            <a:r>
              <a:rPr kumimoji="0" lang="en-US" sz="4800" b="1" i="0" u="none" strike="noStrike" kern="1200" cap="none" spc="0" normalizeH="0" baseline="30000" noProof="0" dirty="0">
                <a:ln>
                  <a:noFill/>
                </a:ln>
                <a:solidFill>
                  <a:srgbClr val="27346F"/>
                </a:solidFill>
                <a:effectLst/>
                <a:uLnTx/>
                <a:uFillTx/>
                <a:latin typeface="+mj-lt"/>
                <a:ea typeface="+mn-ea"/>
                <a:cs typeface="Arial" panose="020B0604020202020204" pitchFamily="34" charset="0"/>
                <a:sym typeface="Arial"/>
              </a:rPr>
              <a:t>®</a:t>
            </a:r>
            <a:endParaRPr kumimoji="0" lang="en-US" sz="3600" b="1" i="0" u="none" strike="noStrike" kern="1200" cap="none" spc="0" normalizeH="0" baseline="30000" noProof="0" dirty="0">
              <a:ln>
                <a:noFill/>
              </a:ln>
              <a:solidFill>
                <a:srgbClr val="27346F"/>
              </a:solidFill>
              <a:effectLst/>
              <a:uLnTx/>
              <a:uFillTx/>
              <a:latin typeface="+mj-lt"/>
              <a:ea typeface="+mn-ea"/>
              <a:cs typeface="Arial" panose="020B0604020202020204" pitchFamily="34" charset="0"/>
              <a:sym typeface="Arial"/>
            </a:endParaRPr>
          </a:p>
        </p:txBody>
      </p:sp>
    </p:spTree>
    <p:extLst>
      <p:ext uri="{BB962C8B-B14F-4D97-AF65-F5344CB8AC3E}">
        <p14:creationId xmlns:p14="http://schemas.microsoft.com/office/powerpoint/2010/main" val="109700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1128-D486-DDDC-EF78-179E18AEC03C}"/>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A6DD114-57CC-091E-D788-89F1427ACFCB}"/>
              </a:ext>
            </a:extLst>
          </p:cNvPr>
          <p:cNvSpPr txBox="1">
            <a:spLocks noGrp="1"/>
          </p:cNvSpPr>
          <p:nvPr>
            <p:ph type="title" idx="4294967295"/>
          </p:nvPr>
        </p:nvSpPr>
        <p:spPr>
          <a:xfrm>
            <a:off x="432000" y="42676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Guidelines for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(cont’d)</a:t>
            </a:r>
          </a:p>
        </p:txBody>
      </p:sp>
      <p:sp>
        <p:nvSpPr>
          <p:cNvPr id="6" name="Google Shape;580;p7">
            <a:extLst>
              <a:ext uri="{FF2B5EF4-FFF2-40B4-BE49-F238E27FC236}">
                <a16:creationId xmlns:a16="http://schemas.microsoft.com/office/drawing/2014/main" id="{79811F01-EED9-F481-47F4-0B45439EF71D}"/>
              </a:ext>
            </a:extLst>
          </p:cNvPr>
          <p:cNvSpPr txBox="1">
            <a:spLocks/>
          </p:cNvSpPr>
          <p:nvPr/>
        </p:nvSpPr>
        <p:spPr>
          <a:xfrm>
            <a:off x="782941" y="1137821"/>
            <a:ext cx="10989059" cy="3572201"/>
          </a:xfrm>
          <a:prstGeom prst="rect">
            <a:avLst/>
          </a:prstGeom>
          <a:noFill/>
          <a:ln>
            <a:noFill/>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Remember, the better supported position is not necessarily the position with which you personally agree. You must ONLY use the evidence presented in the articles! </a:t>
            </a:r>
          </a:p>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Defend your decision with multiple pieces of evidence from the passage(s).</a:t>
            </a:r>
          </a:p>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Build your main points thoroughly.</a:t>
            </a:r>
          </a:p>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Make sure your points are well organized and in logical order.</a:t>
            </a:r>
          </a:p>
        </p:txBody>
      </p:sp>
    </p:spTree>
    <p:extLst>
      <p:ext uri="{BB962C8B-B14F-4D97-AF65-F5344CB8AC3E}">
        <p14:creationId xmlns:p14="http://schemas.microsoft.com/office/powerpoint/2010/main" val="387605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How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is Scored</a:t>
            </a:r>
          </a:p>
        </p:txBody>
      </p:sp>
      <p:sp>
        <p:nvSpPr>
          <p:cNvPr id="10" name="Google Shape;610;p11">
            <a:extLst>
              <a:ext uri="{FF2B5EF4-FFF2-40B4-BE49-F238E27FC236}">
                <a16:creationId xmlns:a16="http://schemas.microsoft.com/office/drawing/2014/main" id="{47A11759-0636-6CCD-BD7E-4BEAD4B74B52}"/>
              </a:ext>
            </a:extLst>
          </p:cNvPr>
          <p:cNvSpPr txBox="1">
            <a:spLocks/>
          </p:cNvSpPr>
          <p:nvPr/>
        </p:nvSpPr>
        <p:spPr>
          <a:xfrm>
            <a:off x="658980" y="1488022"/>
            <a:ext cx="10874040" cy="318192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Responses will be scored based on three dimensions:</a:t>
            </a:r>
            <a:endParaRPr lang="en-US" sz="4000" b="0" dirty="0">
              <a:effectLst/>
              <a:latin typeface="+mn-lt"/>
            </a:endParaRPr>
          </a:p>
          <a:p>
            <a:pPr marL="741363" indent="-293688" rtl="0" fontAlgn="base">
              <a:spcBef>
                <a:spcPts val="1000"/>
              </a:spcBef>
              <a:buFont typeface="Arial" panose="020B0604020202020204" pitchFamily="34" charset="0"/>
              <a:buChar char="•"/>
            </a:pPr>
            <a:r>
              <a:rPr lang="en-US" b="0" i="0" u="none" strike="noStrike" dirty="0">
                <a:solidFill>
                  <a:srgbClr val="000000"/>
                </a:solidFill>
                <a:effectLst/>
                <a:latin typeface="+mn-lt"/>
              </a:rPr>
              <a:t>Trait 1: Creation of arguments and use of evidence.</a:t>
            </a:r>
          </a:p>
          <a:p>
            <a:pPr marL="741363" indent="-293688" rtl="0" fontAlgn="base">
              <a:spcBef>
                <a:spcPts val="1000"/>
              </a:spcBef>
              <a:buFont typeface="Arial" panose="020B0604020202020204" pitchFamily="34" charset="0"/>
              <a:buChar char="•"/>
            </a:pPr>
            <a:r>
              <a:rPr lang="en-US" b="0" i="0" u="none" strike="noStrike" dirty="0">
                <a:solidFill>
                  <a:srgbClr val="000000"/>
                </a:solidFill>
                <a:effectLst/>
                <a:latin typeface="+mn-lt"/>
              </a:rPr>
              <a:t>Trait 2: Development of ideas and structure.</a:t>
            </a:r>
          </a:p>
          <a:p>
            <a:pPr marL="741363" indent="-293688" rtl="0" fontAlgn="base">
              <a:spcBef>
                <a:spcPts val="1000"/>
              </a:spcBef>
              <a:buFont typeface="Arial" panose="020B0604020202020204" pitchFamily="34" charset="0"/>
              <a:buChar char="•"/>
            </a:pPr>
            <a:r>
              <a:rPr lang="en-US" b="0" i="0" u="none" strike="noStrike" dirty="0">
                <a:solidFill>
                  <a:srgbClr val="000000"/>
                </a:solidFill>
                <a:effectLst/>
                <a:latin typeface="+mn-lt"/>
              </a:rPr>
              <a:t>Trait 3: Clarity and command of standard English conventions.</a:t>
            </a:r>
          </a:p>
          <a:p>
            <a:endParaRPr lang="en-US" sz="4000" dirty="0">
              <a:latin typeface="+mn-lt"/>
            </a:endParaRPr>
          </a:p>
        </p:txBody>
      </p:sp>
    </p:spTree>
    <p:extLst>
      <p:ext uri="{BB962C8B-B14F-4D97-AF65-F5344CB8AC3E}">
        <p14:creationId xmlns:p14="http://schemas.microsoft.com/office/powerpoint/2010/main" val="425869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3E8A1-014E-225F-9707-68FF0B916DE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B43E8D0-1B18-CD20-48AA-BB8E03EE6CAD}"/>
              </a:ext>
            </a:extLst>
          </p:cNvPr>
          <p:cNvSpPr txBox="1">
            <a:spLocks noGrp="1"/>
          </p:cNvSpPr>
          <p:nvPr>
            <p:ph type="title" idx="4294967295"/>
          </p:nvPr>
        </p:nvSpPr>
        <p:spPr>
          <a:xfrm>
            <a:off x="432000" y="167970"/>
            <a:ext cx="11340000" cy="10914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Rubric – Trait 1: Creation of Arguments and Use of Evidence</a:t>
            </a:r>
          </a:p>
        </p:txBody>
      </p:sp>
      <p:sp>
        <p:nvSpPr>
          <p:cNvPr id="13" name="TextBox 12">
            <a:extLst>
              <a:ext uri="{FF2B5EF4-FFF2-40B4-BE49-F238E27FC236}">
                <a16:creationId xmlns:a16="http://schemas.microsoft.com/office/drawing/2014/main" id="{150A4D82-80C8-D427-39C6-CA151E219119}"/>
              </a:ext>
            </a:extLst>
          </p:cNvPr>
          <p:cNvSpPr txBox="1"/>
          <p:nvPr/>
        </p:nvSpPr>
        <p:spPr>
          <a:xfrm>
            <a:off x="7693572" y="2083326"/>
            <a:ext cx="3883077" cy="3877985"/>
          </a:xfrm>
          <a:prstGeom prst="rect">
            <a:avLst/>
          </a:prstGeom>
          <a:noFill/>
        </p:spPr>
        <p:txBody>
          <a:bodyPr wrap="square" rtlCol="0">
            <a:spAutoFit/>
          </a:bodyPr>
          <a:lstStyle/>
          <a:p>
            <a:r>
              <a:rPr lang="en-US" sz="2400" b="1" dirty="0">
                <a:solidFill>
                  <a:schemeClr val="accent3"/>
                </a:solidFill>
                <a:latin typeface="+mj-lt"/>
              </a:rPr>
              <a:t>Trait 1 – Target (2)</a:t>
            </a: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Develops an argument connected to the prompt.</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Cites relevant evidence from texts.</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Evaluates the validity of both arguments.</a:t>
            </a:r>
            <a:endParaRPr lang="en-US" sz="2400" b="0" dirty="0">
              <a:effectLst/>
              <a:latin typeface="+mn-lt"/>
            </a:endParaRPr>
          </a:p>
          <a:p>
            <a:br>
              <a:rPr lang="en-US" sz="2400" dirty="0">
                <a:latin typeface="+mn-lt"/>
              </a:rPr>
            </a:br>
            <a:endParaRPr lang="en-US" sz="2400" dirty="0">
              <a:latin typeface="+mn-lt"/>
            </a:endParaRPr>
          </a:p>
        </p:txBody>
      </p:sp>
      <p:pic>
        <p:nvPicPr>
          <p:cNvPr id="17" name="Picture 16" descr="Screenshot of Traint 1: Creation of Arguments and Use of Evidence">
            <a:extLst>
              <a:ext uri="{FF2B5EF4-FFF2-40B4-BE49-F238E27FC236}">
                <a16:creationId xmlns:a16="http://schemas.microsoft.com/office/drawing/2014/main" id="{495D7010-1ED3-EFEE-AD1A-632C9DCDC29F}"/>
              </a:ext>
            </a:extLst>
          </p:cNvPr>
          <p:cNvPicPr>
            <a:picLocks noChangeAspect="1"/>
          </p:cNvPicPr>
          <p:nvPr/>
        </p:nvPicPr>
        <p:blipFill>
          <a:blip r:embed="rId3"/>
          <a:stretch>
            <a:fillRect/>
          </a:stretch>
        </p:blipFill>
        <p:spPr>
          <a:xfrm>
            <a:off x="808480" y="1259454"/>
            <a:ext cx="6652893" cy="5210357"/>
          </a:xfrm>
          <a:prstGeom prst="rect">
            <a:avLst/>
          </a:prstGeom>
        </p:spPr>
      </p:pic>
    </p:spTree>
    <p:extLst>
      <p:ext uri="{BB962C8B-B14F-4D97-AF65-F5344CB8AC3E}">
        <p14:creationId xmlns:p14="http://schemas.microsoft.com/office/powerpoint/2010/main" val="383498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382C-B68D-1B81-F303-98C870C07D51}"/>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0EC8A337-62E4-057C-A4CB-9FC131709BF1}"/>
              </a:ext>
            </a:extLst>
          </p:cNvPr>
          <p:cNvSpPr txBox="1">
            <a:spLocks noGrp="1"/>
          </p:cNvSpPr>
          <p:nvPr>
            <p:ph type="title" idx="4294967295"/>
          </p:nvPr>
        </p:nvSpPr>
        <p:spPr>
          <a:xfrm>
            <a:off x="432000" y="167970"/>
            <a:ext cx="11340000" cy="10914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Rubric – Trait 2: Development of Ideas and Organizational Structure</a:t>
            </a:r>
          </a:p>
        </p:txBody>
      </p:sp>
      <p:sp>
        <p:nvSpPr>
          <p:cNvPr id="13" name="TextBox 12">
            <a:extLst>
              <a:ext uri="{FF2B5EF4-FFF2-40B4-BE49-F238E27FC236}">
                <a16:creationId xmlns:a16="http://schemas.microsoft.com/office/drawing/2014/main" id="{8EEDCB5A-47AA-9782-B8CA-E758FA7D6612}"/>
              </a:ext>
            </a:extLst>
          </p:cNvPr>
          <p:cNvSpPr txBox="1"/>
          <p:nvPr/>
        </p:nvSpPr>
        <p:spPr>
          <a:xfrm>
            <a:off x="7585118" y="1473230"/>
            <a:ext cx="4310626" cy="4924425"/>
          </a:xfrm>
          <a:prstGeom prst="rect">
            <a:avLst/>
          </a:prstGeom>
          <a:noFill/>
        </p:spPr>
        <p:txBody>
          <a:bodyPr wrap="square" rtlCol="0">
            <a:spAutoFit/>
          </a:bodyPr>
          <a:lstStyle/>
          <a:p>
            <a:r>
              <a:rPr lang="en-US" sz="2400" b="1" dirty="0">
                <a:solidFill>
                  <a:srgbClr val="27346F"/>
                </a:solidFill>
                <a:latin typeface="+mj-lt"/>
              </a:rPr>
              <a:t>Trait 2 – Target (2)</a:t>
            </a: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Provides fully developed ideas.</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Establishes an organizational structure, uses transitions.</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Makes clear connections between main point and details.</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Maintains a formal tone and awareness of audience.</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Express ideas clearly.</a:t>
            </a:r>
            <a:endParaRPr lang="en-US" sz="2400" b="0" dirty="0">
              <a:effectLst/>
              <a:latin typeface="+mn-lt"/>
            </a:endParaRPr>
          </a:p>
        </p:txBody>
      </p:sp>
      <p:pic>
        <p:nvPicPr>
          <p:cNvPr id="4" name="Picture 3" descr="Screenshot of Trait 2: Development of Ideas and Organizational Structures">
            <a:extLst>
              <a:ext uri="{FF2B5EF4-FFF2-40B4-BE49-F238E27FC236}">
                <a16:creationId xmlns:a16="http://schemas.microsoft.com/office/drawing/2014/main" id="{0795F59A-A544-9938-7825-BAFFD00550FD}"/>
              </a:ext>
            </a:extLst>
          </p:cNvPr>
          <p:cNvPicPr>
            <a:picLocks noChangeAspect="1"/>
          </p:cNvPicPr>
          <p:nvPr/>
        </p:nvPicPr>
        <p:blipFill>
          <a:blip r:embed="rId3"/>
          <a:stretch>
            <a:fillRect/>
          </a:stretch>
        </p:blipFill>
        <p:spPr>
          <a:xfrm>
            <a:off x="1448515" y="1259454"/>
            <a:ext cx="4779757" cy="5164704"/>
          </a:xfrm>
          <a:prstGeom prst="rect">
            <a:avLst/>
          </a:prstGeom>
        </p:spPr>
      </p:pic>
    </p:spTree>
    <p:extLst>
      <p:ext uri="{BB962C8B-B14F-4D97-AF65-F5344CB8AC3E}">
        <p14:creationId xmlns:p14="http://schemas.microsoft.com/office/powerpoint/2010/main" val="244890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1C30-D9AF-00E2-7E8B-CBDA536BD57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21EE139-DDF7-B4B5-6FEA-AE4865E90577}"/>
              </a:ext>
            </a:extLst>
          </p:cNvPr>
          <p:cNvSpPr txBox="1">
            <a:spLocks noGrp="1"/>
          </p:cNvSpPr>
          <p:nvPr>
            <p:ph type="title" idx="4294967295"/>
          </p:nvPr>
        </p:nvSpPr>
        <p:spPr>
          <a:xfrm>
            <a:off x="432000" y="167970"/>
            <a:ext cx="11340000" cy="10914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Rubric – Trait 3: Clarity and Command of Standard English Conventions</a:t>
            </a:r>
          </a:p>
        </p:txBody>
      </p:sp>
      <p:sp>
        <p:nvSpPr>
          <p:cNvPr id="13" name="TextBox 12">
            <a:extLst>
              <a:ext uri="{FF2B5EF4-FFF2-40B4-BE49-F238E27FC236}">
                <a16:creationId xmlns:a16="http://schemas.microsoft.com/office/drawing/2014/main" id="{57F29117-B9A9-33BE-3E88-913B0FEE6BA0}"/>
              </a:ext>
            </a:extLst>
          </p:cNvPr>
          <p:cNvSpPr txBox="1"/>
          <p:nvPr/>
        </p:nvSpPr>
        <p:spPr>
          <a:xfrm>
            <a:off x="7616649" y="1772775"/>
            <a:ext cx="4310626" cy="4247317"/>
          </a:xfrm>
          <a:prstGeom prst="rect">
            <a:avLst/>
          </a:prstGeom>
          <a:noFill/>
        </p:spPr>
        <p:txBody>
          <a:bodyPr wrap="square" rtlCol="0">
            <a:spAutoFit/>
          </a:bodyPr>
          <a:lstStyle/>
          <a:p>
            <a:r>
              <a:rPr lang="en-US" sz="2400" b="1" dirty="0">
                <a:solidFill>
                  <a:srgbClr val="27346F"/>
                </a:solidFill>
                <a:latin typeface="+mj-lt"/>
              </a:rPr>
              <a:t>Trait 3 – Target (2)</a:t>
            </a: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Uses correct and varied sentence structure that provides a level of fluency in the response.</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Demonstrates competency of conventions.</a:t>
            </a:r>
            <a:endParaRPr lang="en-US" sz="2400" b="0" dirty="0">
              <a:effectLst/>
              <a:latin typeface="+mn-lt"/>
            </a:endParaRPr>
          </a:p>
          <a:p>
            <a:pPr marL="223838" indent="-223838" rtl="0">
              <a:spcBef>
                <a:spcPts val="1200"/>
              </a:spcBef>
              <a:buFont typeface="Arial" panose="020B0604020202020204" pitchFamily="34" charset="0"/>
              <a:buChar char="•"/>
            </a:pPr>
            <a:r>
              <a:rPr lang="en-US" sz="2400" b="0" i="0" u="none" strike="noStrike" dirty="0">
                <a:solidFill>
                  <a:srgbClr val="000000"/>
                </a:solidFill>
                <a:effectLst/>
                <a:latin typeface="+mn-lt"/>
              </a:rPr>
              <a:t>Limit errors in mechanics and usage by editing.</a:t>
            </a:r>
            <a:br>
              <a:rPr lang="en-US" sz="3200" dirty="0"/>
            </a:br>
            <a:endParaRPr lang="en-US" sz="2400" b="0" dirty="0">
              <a:effectLst/>
              <a:latin typeface="+mn-lt"/>
            </a:endParaRPr>
          </a:p>
        </p:txBody>
      </p:sp>
      <p:pic>
        <p:nvPicPr>
          <p:cNvPr id="5" name="Picture 4" descr="Screenshot of Trait 3: Clarity and Command of Standard English Conventions">
            <a:extLst>
              <a:ext uri="{FF2B5EF4-FFF2-40B4-BE49-F238E27FC236}">
                <a16:creationId xmlns:a16="http://schemas.microsoft.com/office/drawing/2014/main" id="{CA6332F9-C16F-6534-3CD6-749558708CEB}"/>
              </a:ext>
            </a:extLst>
          </p:cNvPr>
          <p:cNvPicPr>
            <a:picLocks noChangeAspect="1"/>
          </p:cNvPicPr>
          <p:nvPr/>
        </p:nvPicPr>
        <p:blipFill>
          <a:blip r:embed="rId3"/>
          <a:stretch>
            <a:fillRect/>
          </a:stretch>
        </p:blipFill>
        <p:spPr>
          <a:xfrm>
            <a:off x="1166060" y="1366848"/>
            <a:ext cx="5102470" cy="5089519"/>
          </a:xfrm>
          <a:prstGeom prst="rect">
            <a:avLst/>
          </a:prstGeom>
        </p:spPr>
      </p:pic>
    </p:spTree>
    <p:extLst>
      <p:ext uri="{BB962C8B-B14F-4D97-AF65-F5344CB8AC3E}">
        <p14:creationId xmlns:p14="http://schemas.microsoft.com/office/powerpoint/2010/main" val="362584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2AD2-926B-7EBF-28E0-D54307DE912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D9C83CF-3DBC-234D-311B-E5ED0FB172E1}"/>
              </a:ext>
            </a:extLst>
          </p:cNvPr>
          <p:cNvSpPr txBox="1">
            <a:spLocks noGrp="1"/>
          </p:cNvSpPr>
          <p:nvPr>
            <p:ph type="title" idx="4294967295"/>
          </p:nvPr>
        </p:nvSpPr>
        <p:spPr>
          <a:xfrm>
            <a:off x="432000" y="491026"/>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Discussion</a:t>
            </a:r>
          </a:p>
        </p:txBody>
      </p:sp>
      <p:sp>
        <p:nvSpPr>
          <p:cNvPr id="2" name="Google Shape;655;p12">
            <a:extLst>
              <a:ext uri="{FF2B5EF4-FFF2-40B4-BE49-F238E27FC236}">
                <a16:creationId xmlns:a16="http://schemas.microsoft.com/office/drawing/2014/main" id="{EB4198E6-076F-DD59-FBF9-02F3F02E4C68}"/>
              </a:ext>
            </a:extLst>
          </p:cNvPr>
          <p:cNvSpPr txBox="1">
            <a:spLocks/>
          </p:cNvSpPr>
          <p:nvPr/>
        </p:nvSpPr>
        <p:spPr>
          <a:xfrm>
            <a:off x="690114" y="1396975"/>
            <a:ext cx="11081886" cy="453799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rtl="0" fontAlgn="base">
              <a:lnSpc>
                <a:spcPct val="100000"/>
              </a:lnSpc>
              <a:spcBef>
                <a:spcPts val="1800"/>
              </a:spcBef>
              <a:buFont typeface="Arial" panose="020B0604020202020204" pitchFamily="34" charset="0"/>
              <a:buChar char="•"/>
            </a:pPr>
            <a:r>
              <a:rPr lang="en-US" b="0" i="0" u="none" strike="noStrike" dirty="0">
                <a:solidFill>
                  <a:srgbClr val="000000"/>
                </a:solidFill>
                <a:effectLst/>
                <a:latin typeface="+mn-lt"/>
              </a:rPr>
              <a:t>How many minutes do you have to write the extended response?</a:t>
            </a:r>
          </a:p>
          <a:p>
            <a:pPr marL="344488" indent="-344488" rtl="0" fontAlgn="base">
              <a:lnSpc>
                <a:spcPct val="100000"/>
              </a:lnSpc>
              <a:spcBef>
                <a:spcPts val="1800"/>
              </a:spcBef>
              <a:buFont typeface="Arial" panose="020B0604020202020204" pitchFamily="34" charset="0"/>
              <a:buChar char="•"/>
            </a:pPr>
            <a:r>
              <a:rPr lang="en-US" b="0" i="0" u="none" strike="noStrike" dirty="0">
                <a:solidFill>
                  <a:srgbClr val="000000"/>
                </a:solidFill>
                <a:effectLst/>
                <a:latin typeface="+mn-lt"/>
              </a:rPr>
              <a:t>What percentage of the Reasoning with Language Arts test score is the extended response?</a:t>
            </a:r>
          </a:p>
          <a:p>
            <a:pPr marL="344488" indent="-344488" rtl="0" fontAlgn="base">
              <a:lnSpc>
                <a:spcPct val="100000"/>
              </a:lnSpc>
              <a:spcBef>
                <a:spcPts val="1800"/>
              </a:spcBef>
              <a:buFont typeface="Arial" panose="020B0604020202020204" pitchFamily="34" charset="0"/>
              <a:buChar char="•"/>
            </a:pPr>
            <a:r>
              <a:rPr lang="en-US" b="0" i="0" u="none" strike="noStrike" dirty="0">
                <a:solidFill>
                  <a:srgbClr val="000000"/>
                </a:solidFill>
                <a:effectLst/>
                <a:latin typeface="+mn-lt"/>
              </a:rPr>
              <a:t>What will you be asked to write about for the extended response?</a:t>
            </a:r>
          </a:p>
          <a:p>
            <a:pPr marL="344488" indent="-344488" rtl="0" fontAlgn="base">
              <a:lnSpc>
                <a:spcPct val="100000"/>
              </a:lnSpc>
              <a:spcBef>
                <a:spcPts val="1800"/>
              </a:spcBef>
              <a:buFont typeface="Arial" panose="020B0604020202020204" pitchFamily="34" charset="0"/>
              <a:buChar char="•"/>
            </a:pPr>
            <a:r>
              <a:rPr lang="en-US" b="0" i="0" u="none" strike="noStrike" dirty="0">
                <a:solidFill>
                  <a:srgbClr val="000000"/>
                </a:solidFill>
                <a:effectLst/>
                <a:latin typeface="+mn-lt"/>
              </a:rPr>
              <a:t>What are the three traits on the rubric for scoring the extended response?</a:t>
            </a:r>
          </a:p>
          <a:p>
            <a:pPr marL="344488" indent="-344488" rtl="0" fontAlgn="base">
              <a:lnSpc>
                <a:spcPct val="100000"/>
              </a:lnSpc>
              <a:spcBef>
                <a:spcPts val="1800"/>
              </a:spcBef>
              <a:buFont typeface="Arial" panose="020B0604020202020204" pitchFamily="34" charset="0"/>
              <a:buChar char="•"/>
            </a:pPr>
            <a:r>
              <a:rPr lang="en-US" b="0" i="0" u="none" strike="noStrike" dirty="0">
                <a:solidFill>
                  <a:srgbClr val="000000"/>
                </a:solidFill>
                <a:effectLst/>
                <a:latin typeface="+mn-lt"/>
              </a:rPr>
              <a:t>What questions do you have about the expectations, guidelines, and scoring for the extended response test? </a:t>
            </a:r>
          </a:p>
        </p:txBody>
      </p:sp>
    </p:spTree>
    <p:extLst>
      <p:ext uri="{BB962C8B-B14F-4D97-AF65-F5344CB8AC3E}">
        <p14:creationId xmlns:p14="http://schemas.microsoft.com/office/powerpoint/2010/main" val="85284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1</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How long do you have to write your extended response?</a:t>
            </a:r>
            <a:endParaRPr lang="en-US" sz="4000" b="0" dirty="0">
              <a:effectLst/>
              <a:latin typeface="+mn-lt"/>
            </a:endParaRPr>
          </a:p>
          <a:p>
            <a:pPr marL="976313" indent="-514350" rtl="0" fontAlgn="base">
              <a:spcBef>
                <a:spcPts val="1000"/>
              </a:spcBef>
              <a:buFont typeface="+mj-lt"/>
              <a:buAutoNum type="alphaUcPeriod"/>
            </a:pPr>
            <a:r>
              <a:rPr lang="en-US" b="0" i="0" u="none" strike="noStrike" dirty="0">
                <a:solidFill>
                  <a:srgbClr val="000000"/>
                </a:solidFill>
                <a:effectLst/>
                <a:latin typeface="+mn-lt"/>
              </a:rPr>
              <a:t> 30 minutes</a:t>
            </a:r>
          </a:p>
          <a:p>
            <a:pPr marL="976313" indent="-514350" rtl="0" fontAlgn="base">
              <a:spcBef>
                <a:spcPts val="1000"/>
              </a:spcBef>
              <a:buFont typeface="+mj-lt"/>
              <a:buAutoNum type="alphaUcPeriod"/>
            </a:pPr>
            <a:r>
              <a:rPr lang="en-US" b="0" i="0" u="none" strike="noStrike" dirty="0">
                <a:solidFill>
                  <a:srgbClr val="000000"/>
                </a:solidFill>
                <a:effectLst/>
                <a:latin typeface="+mn-lt"/>
              </a:rPr>
              <a:t> 45 minutes</a:t>
            </a:r>
          </a:p>
          <a:p>
            <a:pPr marL="976313" indent="-514350" rtl="0" fontAlgn="base">
              <a:spcBef>
                <a:spcPts val="1000"/>
              </a:spcBef>
              <a:buFont typeface="+mj-lt"/>
              <a:buAutoNum type="alphaUcPeriod"/>
            </a:pPr>
            <a:r>
              <a:rPr lang="en-US" b="0" i="0" u="none" strike="noStrike" dirty="0">
                <a:solidFill>
                  <a:srgbClr val="000000"/>
                </a:solidFill>
                <a:effectLst/>
                <a:latin typeface="+mn-lt"/>
              </a:rPr>
              <a:t> 55 minutes</a:t>
            </a:r>
          </a:p>
          <a:p>
            <a:pPr marL="976313" indent="-514350" rtl="0" fontAlgn="base">
              <a:spcBef>
                <a:spcPts val="1000"/>
              </a:spcBef>
              <a:buFont typeface="+mj-lt"/>
              <a:buAutoNum type="alphaUcPeriod"/>
            </a:pPr>
            <a:r>
              <a:rPr lang="en-US" b="0" i="0" u="none" strike="noStrike" dirty="0">
                <a:solidFill>
                  <a:srgbClr val="000000"/>
                </a:solidFill>
                <a:effectLst/>
                <a:latin typeface="+mn-lt"/>
              </a:rPr>
              <a:t> 60 minutes</a:t>
            </a:r>
          </a:p>
          <a:p>
            <a:pPr marL="976313" indent="-514350" rtl="0" fontAlgn="base">
              <a:spcBef>
                <a:spcPts val="1000"/>
              </a:spcBef>
              <a:buFont typeface="+mj-lt"/>
              <a:buAutoNum type="alphaUcPeriod"/>
            </a:pPr>
            <a:r>
              <a:rPr lang="en-US" b="0" i="0" u="none" strike="noStrike" dirty="0">
                <a:solidFill>
                  <a:srgbClr val="000000"/>
                </a:solidFill>
                <a:effectLst/>
                <a:latin typeface="+mn-lt"/>
              </a:rPr>
              <a:t> 90 minutes</a:t>
            </a:r>
          </a:p>
        </p:txBody>
      </p:sp>
    </p:spTree>
    <p:extLst>
      <p:ext uri="{BB962C8B-B14F-4D97-AF65-F5344CB8AC3E}">
        <p14:creationId xmlns:p14="http://schemas.microsoft.com/office/powerpoint/2010/main" val="266933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2A12B-742C-2CC8-7D84-BCABD777771F}"/>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A805F35-6C21-6390-54D3-BA330B841A70}"/>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2</a:t>
            </a:r>
          </a:p>
        </p:txBody>
      </p:sp>
      <p:sp>
        <p:nvSpPr>
          <p:cNvPr id="2" name="Google Shape;655;p12">
            <a:extLst>
              <a:ext uri="{FF2B5EF4-FFF2-40B4-BE49-F238E27FC236}">
                <a16:creationId xmlns:a16="http://schemas.microsoft.com/office/drawing/2014/main" id="{64AB52EE-067E-F151-E035-596896AF3209}"/>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What percentage of your total score on the Reasoning with Language Arts exam is the extended essay?</a:t>
            </a:r>
          </a:p>
          <a:p>
            <a:pPr marL="979488" indent="-514350" rtl="0">
              <a:buFont typeface="+mj-lt"/>
              <a:buAutoNum type="alphaUcPeriod"/>
            </a:pPr>
            <a:r>
              <a:rPr lang="en-US" dirty="0">
                <a:solidFill>
                  <a:srgbClr val="000000"/>
                </a:solidFill>
                <a:latin typeface="+mn-lt"/>
              </a:rPr>
              <a:t>10%</a:t>
            </a:r>
          </a:p>
          <a:p>
            <a:pPr marL="979488" indent="-514350" rtl="0">
              <a:buFont typeface="+mj-lt"/>
              <a:buAutoNum type="alphaUcPeriod"/>
            </a:pPr>
            <a:r>
              <a:rPr lang="en-US" dirty="0">
                <a:solidFill>
                  <a:srgbClr val="000000"/>
                </a:solidFill>
                <a:effectLst/>
                <a:latin typeface="+mn-lt"/>
              </a:rPr>
              <a:t>15%</a:t>
            </a:r>
          </a:p>
          <a:p>
            <a:pPr marL="979488" indent="-514350" rtl="0">
              <a:buFont typeface="+mj-lt"/>
              <a:buAutoNum type="alphaUcPeriod"/>
            </a:pPr>
            <a:r>
              <a:rPr lang="en-US" dirty="0">
                <a:solidFill>
                  <a:srgbClr val="000000"/>
                </a:solidFill>
                <a:latin typeface="+mn-lt"/>
              </a:rPr>
              <a:t>20%</a:t>
            </a:r>
          </a:p>
          <a:p>
            <a:pPr marL="979488" indent="-514350" rtl="0">
              <a:buFont typeface="+mj-lt"/>
              <a:buAutoNum type="alphaUcPeriod"/>
            </a:pPr>
            <a:r>
              <a:rPr lang="en-US" dirty="0">
                <a:solidFill>
                  <a:srgbClr val="000000"/>
                </a:solidFill>
                <a:effectLst/>
                <a:latin typeface="+mn-lt"/>
              </a:rPr>
              <a:t>35%</a:t>
            </a:r>
          </a:p>
          <a:p>
            <a:pPr marL="979488" indent="-514350" rtl="0">
              <a:buFont typeface="+mj-lt"/>
              <a:buAutoNum type="alphaUcPeriod"/>
            </a:pPr>
            <a:r>
              <a:rPr lang="en-US" dirty="0">
                <a:solidFill>
                  <a:srgbClr val="000000"/>
                </a:solidFill>
                <a:latin typeface="+mn-lt"/>
              </a:rPr>
              <a:t>50%</a:t>
            </a:r>
            <a:endParaRPr lang="en-US" dirty="0">
              <a:effectLst/>
              <a:latin typeface="+mn-lt"/>
            </a:endParaRPr>
          </a:p>
        </p:txBody>
      </p:sp>
    </p:spTree>
    <p:extLst>
      <p:ext uri="{BB962C8B-B14F-4D97-AF65-F5344CB8AC3E}">
        <p14:creationId xmlns:p14="http://schemas.microsoft.com/office/powerpoint/2010/main" val="184497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881F-C0C1-4D41-606B-A956BE8D6F0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18548677-1996-3802-2A73-D7560701E319}"/>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3</a:t>
            </a:r>
          </a:p>
        </p:txBody>
      </p:sp>
      <p:sp>
        <p:nvSpPr>
          <p:cNvPr id="2" name="Google Shape;655;p12">
            <a:extLst>
              <a:ext uri="{FF2B5EF4-FFF2-40B4-BE49-F238E27FC236}">
                <a16:creationId xmlns:a16="http://schemas.microsoft.com/office/drawing/2014/main" id="{2BAB85F9-23AB-C378-390C-7CAF4B685AD9}"/>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How many paragraphs should you write for your extended essay?</a:t>
            </a:r>
          </a:p>
          <a:p>
            <a:pPr marL="979488" indent="-514350" rtl="0">
              <a:buFont typeface="+mj-lt"/>
              <a:buAutoNum type="alphaUcPeriod"/>
            </a:pPr>
            <a:r>
              <a:rPr lang="en-US" dirty="0">
                <a:solidFill>
                  <a:srgbClr val="000000"/>
                </a:solidFill>
                <a:latin typeface="+mn-lt"/>
              </a:rPr>
              <a:t>1 to 3</a:t>
            </a:r>
          </a:p>
          <a:p>
            <a:pPr marL="979488" indent="-514350" rtl="0">
              <a:buFont typeface="+mj-lt"/>
              <a:buAutoNum type="alphaUcPeriod"/>
            </a:pPr>
            <a:r>
              <a:rPr lang="en-US" dirty="0">
                <a:solidFill>
                  <a:srgbClr val="000000"/>
                </a:solidFill>
                <a:effectLst/>
                <a:latin typeface="+mn-lt"/>
              </a:rPr>
              <a:t>2 to 3</a:t>
            </a:r>
          </a:p>
          <a:p>
            <a:pPr marL="979488" indent="-514350" rtl="0">
              <a:buFont typeface="+mj-lt"/>
              <a:buAutoNum type="alphaUcPeriod"/>
            </a:pPr>
            <a:r>
              <a:rPr lang="en-US" dirty="0">
                <a:solidFill>
                  <a:srgbClr val="000000"/>
                </a:solidFill>
                <a:latin typeface="+mn-lt"/>
              </a:rPr>
              <a:t>2 to 4</a:t>
            </a:r>
          </a:p>
          <a:p>
            <a:pPr marL="979488" indent="-514350" rtl="0">
              <a:buFont typeface="+mj-lt"/>
              <a:buAutoNum type="alphaUcPeriod"/>
            </a:pPr>
            <a:r>
              <a:rPr lang="en-US" dirty="0">
                <a:solidFill>
                  <a:srgbClr val="000000"/>
                </a:solidFill>
                <a:effectLst/>
                <a:latin typeface="+mn-lt"/>
              </a:rPr>
              <a:t>3 to 5</a:t>
            </a:r>
          </a:p>
          <a:p>
            <a:pPr marL="979488" indent="-514350" rtl="0">
              <a:buFont typeface="+mj-lt"/>
              <a:buAutoNum type="alphaUcPeriod"/>
            </a:pPr>
            <a:r>
              <a:rPr lang="en-US" dirty="0">
                <a:solidFill>
                  <a:srgbClr val="000000"/>
                </a:solidFill>
                <a:latin typeface="+mn-lt"/>
              </a:rPr>
              <a:t>4 to 7</a:t>
            </a:r>
            <a:endParaRPr lang="en-US" dirty="0">
              <a:effectLst/>
              <a:latin typeface="+mn-lt"/>
            </a:endParaRPr>
          </a:p>
        </p:txBody>
      </p:sp>
    </p:spTree>
    <p:extLst>
      <p:ext uri="{BB962C8B-B14F-4D97-AF65-F5344CB8AC3E}">
        <p14:creationId xmlns:p14="http://schemas.microsoft.com/office/powerpoint/2010/main" val="187202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AE5E2-C8AF-7462-036A-0FBDC75F5A20}"/>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D718F40-61F4-57B0-021E-1C2D8614D885}"/>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4</a:t>
            </a:r>
          </a:p>
        </p:txBody>
      </p:sp>
      <p:sp>
        <p:nvSpPr>
          <p:cNvPr id="2" name="Google Shape;655;p12">
            <a:extLst>
              <a:ext uri="{FF2B5EF4-FFF2-40B4-BE49-F238E27FC236}">
                <a16:creationId xmlns:a16="http://schemas.microsoft.com/office/drawing/2014/main" id="{DA9473AC-A215-3E40-94A6-BBB99F449852}"/>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of the following are guidelines for the extended essay? (There are three correct choices.)</a:t>
            </a:r>
          </a:p>
          <a:p>
            <a:pPr marL="862013" indent="-396875" rtl="0">
              <a:buAutoNum type="arabicPeriod"/>
            </a:pPr>
            <a:r>
              <a:rPr lang="en-US" dirty="0">
                <a:solidFill>
                  <a:srgbClr val="000000"/>
                </a:solidFill>
                <a:latin typeface="+mn-lt"/>
              </a:rPr>
              <a:t>Determine which argument is best supported. </a:t>
            </a:r>
          </a:p>
          <a:p>
            <a:pPr marL="862013" indent="-396875" rtl="0">
              <a:buAutoNum type="arabicPeriod"/>
            </a:pPr>
            <a:r>
              <a:rPr lang="en-US" dirty="0">
                <a:solidFill>
                  <a:srgbClr val="000000"/>
                </a:solidFill>
                <a:effectLst/>
                <a:latin typeface="+mn-lt"/>
              </a:rPr>
              <a:t>State yo</a:t>
            </a:r>
            <a:r>
              <a:rPr lang="en-US" dirty="0">
                <a:solidFill>
                  <a:srgbClr val="000000"/>
                </a:solidFill>
                <a:latin typeface="+mn-lt"/>
              </a:rPr>
              <a:t>ur opinion. </a:t>
            </a:r>
          </a:p>
          <a:p>
            <a:pPr marL="862013" indent="-396875" rtl="0">
              <a:buAutoNum type="arabicPeriod"/>
            </a:pPr>
            <a:r>
              <a:rPr lang="en-US" dirty="0">
                <a:solidFill>
                  <a:srgbClr val="000000"/>
                </a:solidFill>
                <a:effectLst/>
                <a:latin typeface="+mn-lt"/>
              </a:rPr>
              <a:t>Use multiple pieces of evidence from the pass</a:t>
            </a:r>
            <a:r>
              <a:rPr lang="en-US" dirty="0">
                <a:solidFill>
                  <a:srgbClr val="000000"/>
                </a:solidFill>
                <a:latin typeface="+mn-lt"/>
              </a:rPr>
              <a:t>ages. </a:t>
            </a:r>
          </a:p>
          <a:p>
            <a:pPr marL="862013" indent="-396875" rtl="0">
              <a:buAutoNum type="arabicPeriod"/>
            </a:pPr>
            <a:r>
              <a:rPr lang="en-US" dirty="0">
                <a:solidFill>
                  <a:srgbClr val="000000"/>
                </a:solidFill>
                <a:effectLst/>
                <a:latin typeface="+mn-lt"/>
              </a:rPr>
              <a:t>Organize your points in a logical way. </a:t>
            </a:r>
          </a:p>
          <a:p>
            <a:pPr marL="862013" indent="-396875" rtl="0">
              <a:buAutoNum type="arabicPeriod"/>
            </a:pPr>
            <a:r>
              <a:rPr lang="en-US" dirty="0">
                <a:solidFill>
                  <a:srgbClr val="000000"/>
                </a:solidFill>
                <a:latin typeface="+mn-lt"/>
              </a:rPr>
              <a:t>Write about an argument of your choice. </a:t>
            </a:r>
            <a:endParaRPr lang="en-US" dirty="0">
              <a:effectLst/>
              <a:latin typeface="+mn-lt"/>
            </a:endParaRPr>
          </a:p>
        </p:txBody>
      </p:sp>
    </p:spTree>
    <p:extLst>
      <p:ext uri="{BB962C8B-B14F-4D97-AF65-F5344CB8AC3E}">
        <p14:creationId xmlns:p14="http://schemas.microsoft.com/office/powerpoint/2010/main" val="366088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Learning Goals</a:t>
            </a:r>
          </a:p>
        </p:txBody>
      </p:sp>
      <p:sp>
        <p:nvSpPr>
          <p:cNvPr id="4" name="Google Shape;525;p2">
            <a:extLst>
              <a:ext uri="{FF2B5EF4-FFF2-40B4-BE49-F238E27FC236}">
                <a16:creationId xmlns:a16="http://schemas.microsoft.com/office/drawing/2014/main" id="{271A3C13-C5B6-C751-D916-85C6D2D0CDE8}"/>
              </a:ext>
            </a:extLst>
          </p:cNvPr>
          <p:cNvSpPr txBox="1">
            <a:spLocks/>
          </p:cNvSpPr>
          <p:nvPr/>
        </p:nvSpPr>
        <p:spPr>
          <a:xfrm>
            <a:off x="810882" y="1475190"/>
            <a:ext cx="10961117" cy="3467513"/>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spcBef>
                <a:spcPts val="0"/>
              </a:spcBef>
              <a:buClr>
                <a:schemeClr val="tx1"/>
              </a:buClr>
              <a:buSzPct val="100000"/>
            </a:pPr>
            <a:r>
              <a:rPr lang="en-US" sz="2800" dirty="0">
                <a:solidFill>
                  <a:schemeClr val="dk1"/>
                </a:solidFill>
                <a:latin typeface="Source Sans Pro" panose="020B0503030403020204" pitchFamily="34" charset="0"/>
              </a:rPr>
              <a:t>Identify claims and evidence from articles that present arguments on biofuels. </a:t>
            </a:r>
          </a:p>
          <a:p>
            <a:pPr marL="284163" indent="-284163">
              <a:spcBef>
                <a:spcPts val="0"/>
              </a:spcBef>
              <a:buClr>
                <a:schemeClr val="tx1"/>
              </a:buClr>
              <a:buSzPct val="100000"/>
            </a:pPr>
            <a:endParaRPr lang="en-US" sz="2800" dirty="0">
              <a:solidFill>
                <a:schemeClr val="dk1"/>
              </a:solidFill>
              <a:latin typeface="Source Sans Pro" panose="020B0503030403020204" pitchFamily="34" charset="0"/>
            </a:endParaRPr>
          </a:p>
          <a:p>
            <a:pPr marL="284163" indent="-284163">
              <a:spcBef>
                <a:spcPts val="0"/>
              </a:spcBef>
              <a:buClr>
                <a:schemeClr val="tx1"/>
              </a:buClr>
              <a:buSzPct val="100000"/>
            </a:pPr>
            <a:r>
              <a:rPr lang="en-US" sz="2800" dirty="0">
                <a:solidFill>
                  <a:schemeClr val="dk1"/>
                </a:solidFill>
                <a:latin typeface="Source Sans Pro" panose="020B0503030403020204" pitchFamily="34" charset="0"/>
              </a:rPr>
              <a:t>Know what to expect on the GED</a:t>
            </a:r>
            <a:r>
              <a:rPr lang="en-US" sz="2800" baseline="30000" dirty="0">
                <a:solidFill>
                  <a:schemeClr val="dk1"/>
                </a:solidFill>
                <a:latin typeface="Source Sans Pro" panose="020B0503030403020204" pitchFamily="34" charset="0"/>
              </a:rPr>
              <a:t>®</a:t>
            </a:r>
            <a:r>
              <a:rPr lang="en-US" sz="2800" dirty="0">
                <a:solidFill>
                  <a:schemeClr val="dk1"/>
                </a:solidFill>
                <a:latin typeface="Source Sans Pro" panose="020B0503030403020204" pitchFamily="34" charset="0"/>
              </a:rPr>
              <a:t> extended response. </a:t>
            </a:r>
          </a:p>
          <a:p>
            <a:pPr marL="284163" indent="-284163">
              <a:spcBef>
                <a:spcPts val="0"/>
              </a:spcBef>
              <a:buClr>
                <a:schemeClr val="tx1"/>
              </a:buClr>
              <a:buSzPct val="100000"/>
            </a:pPr>
            <a:endParaRPr lang="en-US" sz="2800" dirty="0">
              <a:solidFill>
                <a:schemeClr val="dk1"/>
              </a:solidFill>
              <a:latin typeface="Source Sans Pro" panose="020B0503030403020204" pitchFamily="34" charset="0"/>
            </a:endParaRPr>
          </a:p>
          <a:p>
            <a:pPr marL="284163" indent="-284163">
              <a:spcBef>
                <a:spcPts val="0"/>
              </a:spcBef>
              <a:buClr>
                <a:schemeClr val="tx1"/>
              </a:buClr>
              <a:buSzPct val="100000"/>
            </a:pPr>
            <a:r>
              <a:rPr lang="en-US" sz="2800" dirty="0">
                <a:solidFill>
                  <a:schemeClr val="dk1"/>
                </a:solidFill>
                <a:latin typeface="Source Sans Pro" panose="020B0503030403020204" pitchFamily="34" charset="0"/>
              </a:rPr>
              <a:t>Summarize and organize evidence from both sides of an argument. </a:t>
            </a:r>
          </a:p>
          <a:p>
            <a:pPr marL="284163" indent="-284163">
              <a:spcBef>
                <a:spcPts val="0"/>
              </a:spcBef>
              <a:buClr>
                <a:schemeClr val="tx1"/>
              </a:buClr>
              <a:buSzPct val="100000"/>
            </a:pPr>
            <a:endParaRPr lang="en-US" sz="2800" dirty="0">
              <a:solidFill>
                <a:schemeClr val="dk1"/>
              </a:solidFill>
              <a:latin typeface="Source Sans Pro" panose="020B0503030403020204" pitchFamily="34" charset="0"/>
            </a:endParaRPr>
          </a:p>
          <a:p>
            <a:pPr marL="284163" indent="-284163">
              <a:spcBef>
                <a:spcPts val="0"/>
              </a:spcBef>
              <a:buClr>
                <a:schemeClr val="tx1"/>
              </a:buClr>
              <a:buSzPct val="100000"/>
            </a:pPr>
            <a:r>
              <a:rPr lang="en-US" sz="2800" dirty="0">
                <a:solidFill>
                  <a:schemeClr val="dk1"/>
                </a:solidFill>
                <a:latin typeface="Source Sans Pro" panose="020B0503030403020204" pitchFamily="34" charset="0"/>
              </a:rPr>
              <a:t>Write an extended response (essay) that takes a position on an argument about biofuels. </a:t>
            </a:r>
            <a:endParaRPr lang="en-US" dirty="0">
              <a:solidFill>
                <a:schemeClr val="dk1"/>
              </a:solidFill>
              <a:latin typeface="Source Sans Pro" panose="020B0503030403020204" pitchFamily="34" charset="0"/>
            </a:endParaRPr>
          </a:p>
        </p:txBody>
      </p:sp>
    </p:spTree>
    <p:extLst>
      <p:ext uri="{BB962C8B-B14F-4D97-AF65-F5344CB8AC3E}">
        <p14:creationId xmlns:p14="http://schemas.microsoft.com/office/powerpoint/2010/main" val="426677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2F02-F29E-D71E-BDCF-BD50E00AD38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DAC3A5FF-7C72-47B6-6BFB-4B1BEBFAF23A}"/>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5</a:t>
            </a:r>
          </a:p>
        </p:txBody>
      </p:sp>
      <p:sp>
        <p:nvSpPr>
          <p:cNvPr id="2" name="Google Shape;655;p12">
            <a:extLst>
              <a:ext uri="{FF2B5EF4-FFF2-40B4-BE49-F238E27FC236}">
                <a16:creationId xmlns:a16="http://schemas.microsoft.com/office/drawing/2014/main" id="{92FFA298-ACF2-8E60-4F2A-EFCA9123033F}"/>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How many traits are on the extended response rubric? </a:t>
            </a:r>
          </a:p>
          <a:p>
            <a:pPr marL="979488" indent="-514350" rtl="0">
              <a:buFont typeface="+mj-lt"/>
              <a:buAutoNum type="alphaUcPeriod"/>
            </a:pPr>
            <a:r>
              <a:rPr lang="en-US" dirty="0">
                <a:solidFill>
                  <a:srgbClr val="000000"/>
                </a:solidFill>
                <a:latin typeface="+mn-lt"/>
              </a:rPr>
              <a:t>1</a:t>
            </a:r>
          </a:p>
          <a:p>
            <a:pPr marL="979488" indent="-514350" rtl="0">
              <a:buFont typeface="+mj-lt"/>
              <a:buAutoNum type="alphaUcPeriod"/>
            </a:pPr>
            <a:r>
              <a:rPr lang="en-US" dirty="0">
                <a:solidFill>
                  <a:srgbClr val="000000"/>
                </a:solidFill>
                <a:effectLst/>
                <a:latin typeface="+mn-lt"/>
              </a:rPr>
              <a:t>2</a:t>
            </a:r>
          </a:p>
          <a:p>
            <a:pPr marL="979488" indent="-514350" rtl="0">
              <a:buFont typeface="+mj-lt"/>
              <a:buAutoNum type="alphaUcPeriod"/>
            </a:pPr>
            <a:r>
              <a:rPr lang="en-US" dirty="0">
                <a:solidFill>
                  <a:srgbClr val="000000"/>
                </a:solidFill>
                <a:latin typeface="+mn-lt"/>
              </a:rPr>
              <a:t>3</a:t>
            </a:r>
          </a:p>
          <a:p>
            <a:pPr marL="979488" indent="-514350" rtl="0">
              <a:buFont typeface="+mj-lt"/>
              <a:buAutoNum type="alphaUcPeriod"/>
            </a:pPr>
            <a:r>
              <a:rPr lang="en-US" dirty="0">
                <a:solidFill>
                  <a:srgbClr val="000000"/>
                </a:solidFill>
                <a:effectLst/>
                <a:latin typeface="+mn-lt"/>
              </a:rPr>
              <a:t>4</a:t>
            </a:r>
          </a:p>
          <a:p>
            <a:pPr marL="979488" indent="-514350" rtl="0">
              <a:buFont typeface="+mj-lt"/>
              <a:buAutoNum type="alphaUcPeriod"/>
            </a:pPr>
            <a:r>
              <a:rPr lang="en-US" dirty="0">
                <a:solidFill>
                  <a:srgbClr val="000000"/>
                </a:solidFill>
                <a:latin typeface="+mn-lt"/>
              </a:rPr>
              <a:t>5</a:t>
            </a:r>
            <a:endParaRPr lang="en-US" dirty="0">
              <a:effectLst/>
              <a:latin typeface="+mn-lt"/>
            </a:endParaRPr>
          </a:p>
        </p:txBody>
      </p:sp>
    </p:spTree>
    <p:extLst>
      <p:ext uri="{BB962C8B-B14F-4D97-AF65-F5344CB8AC3E}">
        <p14:creationId xmlns:p14="http://schemas.microsoft.com/office/powerpoint/2010/main" val="58249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E7AA-EA33-310E-6C93-26E7FADB924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19648E8-A46A-0135-D95A-B84EE13EFACD}"/>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of Guidelines and Scoring for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Question 6</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DC7044BF-5227-D6CB-03B3-D314E6C52B94}"/>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of the following are traits on the extended response rubric? (There are three correct answers.)</a:t>
            </a:r>
          </a:p>
          <a:p>
            <a:pPr marL="979488" indent="-514350" rtl="0">
              <a:buFont typeface="+mj-lt"/>
              <a:buAutoNum type="alphaUcPeriod"/>
            </a:pPr>
            <a:r>
              <a:rPr lang="en-US" dirty="0">
                <a:solidFill>
                  <a:srgbClr val="000000"/>
                </a:solidFill>
                <a:latin typeface="+mn-lt"/>
              </a:rPr>
              <a:t>Creation of argument and use of evidence. </a:t>
            </a:r>
          </a:p>
          <a:p>
            <a:pPr marL="979488" indent="-514350" rtl="0">
              <a:buFont typeface="+mj-lt"/>
              <a:buAutoNum type="alphaUcPeriod"/>
            </a:pPr>
            <a:r>
              <a:rPr lang="en-US" dirty="0">
                <a:solidFill>
                  <a:srgbClr val="000000"/>
                </a:solidFill>
                <a:effectLst/>
                <a:latin typeface="+mn-lt"/>
              </a:rPr>
              <a:t>Cites relevant and specific evidence from the passage. </a:t>
            </a:r>
          </a:p>
          <a:p>
            <a:pPr marL="979488" indent="-514350" rtl="0">
              <a:buFont typeface="+mj-lt"/>
              <a:buAutoNum type="alphaUcPeriod"/>
            </a:pPr>
            <a:r>
              <a:rPr lang="en-US" dirty="0">
                <a:solidFill>
                  <a:srgbClr val="000000"/>
                </a:solidFill>
                <a:latin typeface="+mn-lt"/>
              </a:rPr>
              <a:t>Development of ideas and organizational structure. </a:t>
            </a:r>
          </a:p>
          <a:p>
            <a:pPr marL="979488" indent="-514350" rtl="0">
              <a:buFont typeface="+mj-lt"/>
              <a:buAutoNum type="alphaUcPeriod"/>
            </a:pPr>
            <a:r>
              <a:rPr lang="en-US" dirty="0">
                <a:solidFill>
                  <a:srgbClr val="000000"/>
                </a:solidFill>
                <a:effectLst/>
                <a:latin typeface="+mn-lt"/>
              </a:rPr>
              <a:t>Clarity and command of standard English conventions. </a:t>
            </a:r>
          </a:p>
          <a:p>
            <a:pPr marL="979488" indent="-514350" rtl="0">
              <a:buFont typeface="+mj-lt"/>
              <a:buAutoNum type="alphaUcPeriod"/>
            </a:pPr>
            <a:r>
              <a:rPr lang="en-US" dirty="0">
                <a:solidFill>
                  <a:srgbClr val="000000"/>
                </a:solidFill>
                <a:latin typeface="+mn-lt"/>
              </a:rPr>
              <a:t>Clear ideas that are logically presented. </a:t>
            </a:r>
            <a:endParaRPr lang="en-US" dirty="0">
              <a:effectLst/>
              <a:latin typeface="+mn-lt"/>
            </a:endParaRPr>
          </a:p>
        </p:txBody>
      </p:sp>
    </p:spTree>
    <p:extLst>
      <p:ext uri="{BB962C8B-B14F-4D97-AF65-F5344CB8AC3E}">
        <p14:creationId xmlns:p14="http://schemas.microsoft.com/office/powerpoint/2010/main" val="257765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52E5E-B678-D5FB-62A1-9099085F7CE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F28E0E1-36F9-52E1-B373-8990555D8D9F}"/>
              </a:ext>
            </a:extLst>
          </p:cNvPr>
          <p:cNvSpPr txBox="1">
            <a:spLocks noGrp="1"/>
          </p:cNvSpPr>
          <p:nvPr>
            <p:ph type="title" idx="4294967295"/>
          </p:nvPr>
        </p:nvSpPr>
        <p:spPr>
          <a:xfrm>
            <a:off x="426000" y="1876001"/>
            <a:ext cx="11340000" cy="259248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4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Writing the Extended Response</a:t>
            </a:r>
            <a:br>
              <a:rPr kumimoji="0" lang="en-US" sz="4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br>
            <a:r>
              <a:rPr kumimoji="0" lang="en-US" sz="4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for the GED</a:t>
            </a:r>
            <a:r>
              <a:rPr kumimoji="0" lang="en-US" sz="4400" b="1" i="0" u="none" strike="noStrike" kern="1200" cap="none" spc="0" normalizeH="0" baseline="3000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a:t>
            </a:r>
            <a:r>
              <a:rPr kumimoji="0" lang="en-US" sz="4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 Test</a:t>
            </a:r>
          </a:p>
        </p:txBody>
      </p:sp>
    </p:spTree>
    <p:extLst>
      <p:ext uri="{BB962C8B-B14F-4D97-AF65-F5344CB8AC3E}">
        <p14:creationId xmlns:p14="http://schemas.microsoft.com/office/powerpoint/2010/main" val="360755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23EB1-B05F-F458-8935-E77E8AC916DF}"/>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D42D650-AD09-3EBE-F3EC-7B393B90A20F}"/>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Using a Four-Step Process to Complete the Essay</a:t>
            </a:r>
          </a:p>
        </p:txBody>
      </p:sp>
      <p:grpSp>
        <p:nvGrpSpPr>
          <p:cNvPr id="7" name="Google Shape;309;p42" descr="An arrow from Reading to Organizing Evidence to Writing to Proofreading and Editing">
            <a:extLst>
              <a:ext uri="{FF2B5EF4-FFF2-40B4-BE49-F238E27FC236}">
                <a16:creationId xmlns:a16="http://schemas.microsoft.com/office/drawing/2014/main" id="{D8EB4334-935B-4502-5FB4-9BA4A9956966}"/>
              </a:ext>
            </a:extLst>
          </p:cNvPr>
          <p:cNvGrpSpPr/>
          <p:nvPr/>
        </p:nvGrpSpPr>
        <p:grpSpPr>
          <a:xfrm>
            <a:off x="877505" y="1664640"/>
            <a:ext cx="10697177" cy="4490550"/>
            <a:chOff x="1418093" y="1314751"/>
            <a:chExt cx="10697177" cy="5418667"/>
          </a:xfrm>
          <a:solidFill>
            <a:srgbClr val="27346F"/>
          </a:solidFill>
        </p:grpSpPr>
        <p:sp>
          <p:nvSpPr>
            <p:cNvPr id="9" name="Google Shape;310;p42">
              <a:extLst>
                <a:ext uri="{FF2B5EF4-FFF2-40B4-BE49-F238E27FC236}">
                  <a16:creationId xmlns:a16="http://schemas.microsoft.com/office/drawing/2014/main" id="{DED95683-1B7C-9277-ADC4-62CC263E5D24}"/>
                </a:ext>
              </a:extLst>
            </p:cNvPr>
            <p:cNvSpPr/>
            <p:nvPr/>
          </p:nvSpPr>
          <p:spPr>
            <a:xfrm>
              <a:off x="2413552" y="1314751"/>
              <a:ext cx="8845356" cy="5418667"/>
            </a:xfrm>
            <a:prstGeom prst="rightArrow">
              <a:avLst>
                <a:gd name="adj1" fmla="val 50000"/>
                <a:gd name="adj2" fmla="val 50000"/>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11;p42">
              <a:extLst>
                <a:ext uri="{FF2B5EF4-FFF2-40B4-BE49-F238E27FC236}">
                  <a16:creationId xmlns:a16="http://schemas.microsoft.com/office/drawing/2014/main" id="{5A0298E8-DC4C-C6EE-D22C-956DB9060C69}"/>
                </a:ext>
              </a:extLst>
            </p:cNvPr>
            <p:cNvSpPr txBox="1"/>
            <p:nvPr/>
          </p:nvSpPr>
          <p:spPr>
            <a:xfrm>
              <a:off x="1418093" y="3046158"/>
              <a:ext cx="2607564"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Reading</a:t>
              </a:r>
              <a:endParaRPr sz="2600">
                <a:solidFill>
                  <a:schemeClr val="tx1"/>
                </a:solidFill>
                <a:latin typeface="Calibri"/>
                <a:ea typeface="Calibri"/>
                <a:cs typeface="Calibri"/>
                <a:sym typeface="Calibri"/>
              </a:endParaRPr>
            </a:p>
          </p:txBody>
        </p:sp>
        <p:sp>
          <p:nvSpPr>
            <p:cNvPr id="11" name="Google Shape;312;p42">
              <a:extLst>
                <a:ext uri="{FF2B5EF4-FFF2-40B4-BE49-F238E27FC236}">
                  <a16:creationId xmlns:a16="http://schemas.microsoft.com/office/drawing/2014/main" id="{F420F156-0A21-72D6-F2BA-9C7EC21F809A}"/>
                </a:ext>
              </a:extLst>
            </p:cNvPr>
            <p:cNvSpPr txBox="1"/>
            <p:nvPr/>
          </p:nvSpPr>
          <p:spPr>
            <a:xfrm>
              <a:off x="4214950" y="3046158"/>
              <a:ext cx="2621279"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Organizing Evidence</a:t>
              </a:r>
              <a:endParaRPr>
                <a:solidFill>
                  <a:schemeClr val="tx1"/>
                </a:solidFill>
              </a:endParaRPr>
            </a:p>
          </p:txBody>
        </p:sp>
        <p:sp>
          <p:nvSpPr>
            <p:cNvPr id="12" name="Google Shape;313;p42">
              <a:extLst>
                <a:ext uri="{FF2B5EF4-FFF2-40B4-BE49-F238E27FC236}">
                  <a16:creationId xmlns:a16="http://schemas.microsoft.com/office/drawing/2014/main" id="{C7F99C10-9575-FFE2-48BA-2CE8DAAA5EAE}"/>
                </a:ext>
              </a:extLst>
            </p:cNvPr>
            <p:cNvSpPr txBox="1"/>
            <p:nvPr/>
          </p:nvSpPr>
          <p:spPr>
            <a:xfrm>
              <a:off x="7013428"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Writing</a:t>
              </a:r>
              <a:endParaRPr>
                <a:solidFill>
                  <a:schemeClr val="tx1"/>
                </a:solidFill>
              </a:endParaRPr>
            </a:p>
          </p:txBody>
        </p:sp>
        <p:sp>
          <p:nvSpPr>
            <p:cNvPr id="13" name="Google Shape;314;p42">
              <a:extLst>
                <a:ext uri="{FF2B5EF4-FFF2-40B4-BE49-F238E27FC236}">
                  <a16:creationId xmlns:a16="http://schemas.microsoft.com/office/drawing/2014/main" id="{DD311B09-72CE-C849-3F3F-C3EE16E0BFF1}"/>
                </a:ext>
              </a:extLst>
            </p:cNvPr>
            <p:cNvSpPr txBox="1"/>
            <p:nvPr/>
          </p:nvSpPr>
          <p:spPr>
            <a:xfrm>
              <a:off x="9646804"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Proofreading &amp; Editing</a:t>
              </a:r>
              <a:endParaRPr>
                <a:solidFill>
                  <a:schemeClr val="tx1"/>
                </a:solidFill>
              </a:endParaRPr>
            </a:p>
          </p:txBody>
        </p:sp>
      </p:grpSp>
    </p:spTree>
    <p:extLst>
      <p:ext uri="{BB962C8B-B14F-4D97-AF65-F5344CB8AC3E}">
        <p14:creationId xmlns:p14="http://schemas.microsoft.com/office/powerpoint/2010/main" val="207745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407A0-1410-74DD-3A4B-48A261987928}"/>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10E25D6-FFE0-86E7-0CA4-974070B24646}"/>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1: Closely Read the Prompt and Passage(s)</a:t>
            </a:r>
          </a:p>
        </p:txBody>
      </p:sp>
      <p:grpSp>
        <p:nvGrpSpPr>
          <p:cNvPr id="7" name="Google Shape;309;p42" descr="Reading">
            <a:extLst>
              <a:ext uri="{FF2B5EF4-FFF2-40B4-BE49-F238E27FC236}">
                <a16:creationId xmlns:a16="http://schemas.microsoft.com/office/drawing/2014/main" id="{F7967EDA-444F-5A12-6FDC-EFBF6BDAB6C0}"/>
              </a:ext>
            </a:extLst>
          </p:cNvPr>
          <p:cNvGrpSpPr/>
          <p:nvPr/>
        </p:nvGrpSpPr>
        <p:grpSpPr>
          <a:xfrm>
            <a:off x="877505" y="1664640"/>
            <a:ext cx="10697177" cy="4490550"/>
            <a:chOff x="1418093" y="1314751"/>
            <a:chExt cx="10697177" cy="5418667"/>
          </a:xfrm>
          <a:solidFill>
            <a:srgbClr val="27346F"/>
          </a:solidFill>
        </p:grpSpPr>
        <p:sp>
          <p:nvSpPr>
            <p:cNvPr id="9" name="Google Shape;310;p42">
              <a:extLst>
                <a:ext uri="{FF2B5EF4-FFF2-40B4-BE49-F238E27FC236}">
                  <a16:creationId xmlns:a16="http://schemas.microsoft.com/office/drawing/2014/main" id="{282209B1-9B77-3085-20F6-3F33DF6C9A9D}"/>
                </a:ext>
              </a:extLst>
            </p:cNvPr>
            <p:cNvSpPr/>
            <p:nvPr/>
          </p:nvSpPr>
          <p:spPr>
            <a:xfrm>
              <a:off x="2413552" y="1314751"/>
              <a:ext cx="8845356" cy="5418667"/>
            </a:xfrm>
            <a:prstGeom prst="rightArrow">
              <a:avLst>
                <a:gd name="adj1" fmla="val 50000"/>
                <a:gd name="adj2" fmla="val 50000"/>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11;p42">
              <a:extLst>
                <a:ext uri="{FF2B5EF4-FFF2-40B4-BE49-F238E27FC236}">
                  <a16:creationId xmlns:a16="http://schemas.microsoft.com/office/drawing/2014/main" id="{BB98B895-5DD4-C9E7-3F01-DFEE8817889B}"/>
                </a:ext>
              </a:extLst>
            </p:cNvPr>
            <p:cNvSpPr txBox="1"/>
            <p:nvPr/>
          </p:nvSpPr>
          <p:spPr>
            <a:xfrm>
              <a:off x="1418093" y="3046158"/>
              <a:ext cx="2607564" cy="1955852"/>
            </a:xfrm>
            <a:prstGeom prst="rect">
              <a:avLst/>
            </a:prstGeom>
            <a:solidFill>
              <a:schemeClr val="bg1"/>
            </a:solidFill>
            <a:ln w="76200" cap="flat" cmpd="sng">
              <a:solidFill>
                <a:schemeClr val="accent4"/>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b="1">
                  <a:solidFill>
                    <a:schemeClr val="tx1"/>
                  </a:solidFill>
                  <a:latin typeface="Open Sans"/>
                  <a:ea typeface="Open Sans"/>
                  <a:cs typeface="Open Sans"/>
                  <a:sym typeface="Open Sans"/>
                </a:rPr>
                <a:t>Reading</a:t>
              </a:r>
              <a:endParaRPr sz="2600" b="1">
                <a:solidFill>
                  <a:schemeClr val="tx1"/>
                </a:solidFill>
                <a:latin typeface="Calibri"/>
                <a:ea typeface="Calibri"/>
                <a:cs typeface="Calibri"/>
                <a:sym typeface="Calibri"/>
              </a:endParaRPr>
            </a:p>
          </p:txBody>
        </p:sp>
        <p:sp>
          <p:nvSpPr>
            <p:cNvPr id="11" name="Google Shape;312;p42">
              <a:extLst>
                <a:ext uri="{FF2B5EF4-FFF2-40B4-BE49-F238E27FC236}">
                  <a16:creationId xmlns:a16="http://schemas.microsoft.com/office/drawing/2014/main" id="{DF72CBDB-F7D5-5CF9-2E92-08F73484A32B}"/>
                </a:ext>
              </a:extLst>
            </p:cNvPr>
            <p:cNvSpPr txBox="1"/>
            <p:nvPr/>
          </p:nvSpPr>
          <p:spPr>
            <a:xfrm>
              <a:off x="4214950" y="3046158"/>
              <a:ext cx="2621279"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Organizing Evidence</a:t>
              </a:r>
              <a:endParaRPr>
                <a:solidFill>
                  <a:schemeClr val="tx1"/>
                </a:solidFill>
              </a:endParaRPr>
            </a:p>
          </p:txBody>
        </p:sp>
        <p:sp>
          <p:nvSpPr>
            <p:cNvPr id="12" name="Google Shape;313;p42">
              <a:extLst>
                <a:ext uri="{FF2B5EF4-FFF2-40B4-BE49-F238E27FC236}">
                  <a16:creationId xmlns:a16="http://schemas.microsoft.com/office/drawing/2014/main" id="{FB6F84A6-C2AC-30C8-93E5-E6193869993E}"/>
                </a:ext>
              </a:extLst>
            </p:cNvPr>
            <p:cNvSpPr txBox="1"/>
            <p:nvPr/>
          </p:nvSpPr>
          <p:spPr>
            <a:xfrm>
              <a:off x="7013428"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Writing</a:t>
              </a:r>
              <a:endParaRPr>
                <a:solidFill>
                  <a:schemeClr val="tx1"/>
                </a:solidFill>
              </a:endParaRPr>
            </a:p>
          </p:txBody>
        </p:sp>
        <p:sp>
          <p:nvSpPr>
            <p:cNvPr id="13" name="Google Shape;314;p42">
              <a:extLst>
                <a:ext uri="{FF2B5EF4-FFF2-40B4-BE49-F238E27FC236}">
                  <a16:creationId xmlns:a16="http://schemas.microsoft.com/office/drawing/2014/main" id="{8E7EB720-1C4A-8795-6F74-D8130EFF7505}"/>
                </a:ext>
              </a:extLst>
            </p:cNvPr>
            <p:cNvSpPr txBox="1"/>
            <p:nvPr/>
          </p:nvSpPr>
          <p:spPr>
            <a:xfrm>
              <a:off x="9646804"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Proofreading &amp; Editing</a:t>
              </a:r>
              <a:endParaRPr>
                <a:solidFill>
                  <a:schemeClr val="tx1"/>
                </a:solidFill>
              </a:endParaRPr>
            </a:p>
          </p:txBody>
        </p:sp>
      </p:grpSp>
    </p:spTree>
    <p:extLst>
      <p:ext uri="{BB962C8B-B14F-4D97-AF65-F5344CB8AC3E}">
        <p14:creationId xmlns:p14="http://schemas.microsoft.com/office/powerpoint/2010/main" val="190516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D7DB0-9B0B-DD6D-334F-271BF8ECDD1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268A228-7F96-AC4B-96F5-28A969A94F60}"/>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2E6EB7"/>
                </a:solidFill>
                <a:effectLst/>
                <a:uLnTx/>
                <a:uFillTx/>
                <a:latin typeface="Roboto" panose="02000000000000000000" pitchFamily="2" charset="0"/>
                <a:ea typeface="Roboto" panose="02000000000000000000" pitchFamily="2" charset="0"/>
                <a:cs typeface="+mj-cs"/>
                <a:sym typeface="Arial"/>
              </a:rPr>
              <a:t>Step 1: Closely Read the Title, Writing Prompt, and Passage(s)</a:t>
            </a:r>
          </a:p>
        </p:txBody>
      </p:sp>
      <p:sp>
        <p:nvSpPr>
          <p:cNvPr id="2" name="Google Shape;655;p12">
            <a:extLst>
              <a:ext uri="{FF2B5EF4-FFF2-40B4-BE49-F238E27FC236}">
                <a16:creationId xmlns:a16="http://schemas.microsoft.com/office/drawing/2014/main" id="{DF2154E5-753E-35E4-5D80-C811A0AFF29A}"/>
              </a:ext>
            </a:extLst>
          </p:cNvPr>
          <p:cNvSpPr txBox="1">
            <a:spLocks/>
          </p:cNvSpPr>
          <p:nvPr/>
        </p:nvSpPr>
        <p:spPr>
          <a:xfrm>
            <a:off x="690114" y="1535499"/>
            <a:ext cx="11081886" cy="241539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lvl="0" indent="-293688" algn="l" rtl="0">
              <a:lnSpc>
                <a:spcPct val="90000"/>
              </a:lnSpc>
              <a:spcBef>
                <a:spcPts val="0"/>
              </a:spcBef>
              <a:spcAft>
                <a:spcPts val="0"/>
              </a:spcAft>
              <a:buClr>
                <a:schemeClr val="dk1"/>
              </a:buClr>
              <a:buSzPts val="2800"/>
              <a:buChar char="•"/>
            </a:pPr>
            <a:r>
              <a:rPr lang="en-US" dirty="0">
                <a:latin typeface="+mn-lt"/>
                <a:ea typeface="Open Sans"/>
                <a:cs typeface="Open Sans"/>
                <a:sym typeface="Open Sans"/>
              </a:rPr>
              <a:t>An argument will be presented in one or two passages.</a:t>
            </a:r>
            <a:endParaRPr lang="en-US" dirty="0">
              <a:latin typeface="+mn-lt"/>
            </a:endParaRPr>
          </a:p>
          <a:p>
            <a:pPr marL="293688" lvl="0" indent="-293688"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Read the title of the passage to give you an idea of what it is about. Read both titles if there are two passages.</a:t>
            </a:r>
            <a:endParaRPr lang="en-US" dirty="0">
              <a:latin typeface="+mn-lt"/>
            </a:endParaRPr>
          </a:p>
          <a:p>
            <a:pPr marL="293688" lvl="0" indent="-293688"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We do not know the topic of the argument, but we do know that this will be a part of the writing prompt.</a:t>
            </a:r>
            <a:endParaRPr lang="en-US" dirty="0">
              <a:latin typeface="+mn-lt"/>
            </a:endParaRPr>
          </a:p>
          <a:p>
            <a:pPr marL="0" indent="0" rtl="0">
              <a:lnSpc>
                <a:spcPct val="100000"/>
              </a:lnSpc>
              <a:spcBef>
                <a:spcPts val="1200"/>
              </a:spcBef>
              <a:spcAft>
                <a:spcPts val="0"/>
              </a:spcAft>
              <a:buNone/>
            </a:pPr>
            <a:br>
              <a:rPr lang="en-US" dirty="0">
                <a:latin typeface="+mn-lt"/>
              </a:rPr>
            </a:br>
            <a:endParaRPr lang="en-US" b="1" dirty="0">
              <a:latin typeface="+mn-lt"/>
            </a:endParaRPr>
          </a:p>
        </p:txBody>
      </p:sp>
      <p:sp>
        <p:nvSpPr>
          <p:cNvPr id="5" name="Google Shape;334;p44">
            <a:extLst>
              <a:ext uri="{FF2B5EF4-FFF2-40B4-BE49-F238E27FC236}">
                <a16:creationId xmlns:a16="http://schemas.microsoft.com/office/drawing/2014/main" id="{24B1198D-1E79-AB5C-975F-03EE74F82E28}"/>
              </a:ext>
            </a:extLst>
          </p:cNvPr>
          <p:cNvSpPr txBox="1"/>
          <p:nvPr/>
        </p:nvSpPr>
        <p:spPr>
          <a:xfrm>
            <a:off x="543803" y="3950896"/>
            <a:ext cx="11069887" cy="2554505"/>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Open Sans"/>
                <a:cs typeface="Open Sans"/>
                <a:sym typeface="Open Sans"/>
              </a:rPr>
              <a:t>Analyze the arguments presented in the two articles. In your response, </a:t>
            </a:r>
            <a:r>
              <a:rPr lang="en-US" sz="2400" b="1" dirty="0">
                <a:solidFill>
                  <a:schemeClr val="accent3"/>
                </a:solidFill>
                <a:latin typeface="+mn-lt"/>
                <a:ea typeface="Open Sans"/>
                <a:cs typeface="Open Sans"/>
                <a:sym typeface="Open Sans"/>
              </a:rPr>
              <a:t>develop an argument in which you explain how one position is better supported than the other</a:t>
            </a:r>
            <a:r>
              <a:rPr lang="en-US" sz="2400" dirty="0">
                <a:solidFill>
                  <a:schemeClr val="accent3"/>
                </a:solidFill>
                <a:latin typeface="+mn-lt"/>
                <a:ea typeface="Open Sans"/>
                <a:cs typeface="Open Sans"/>
                <a:sym typeface="Open Sans"/>
              </a:rPr>
              <a:t>. </a:t>
            </a:r>
            <a:r>
              <a:rPr lang="en-US" sz="2400" b="1" dirty="0">
                <a:solidFill>
                  <a:schemeClr val="accent3"/>
                </a:solidFill>
                <a:latin typeface="+mn-lt"/>
                <a:ea typeface="Open Sans"/>
                <a:cs typeface="Open Sans"/>
                <a:sym typeface="Open Sans"/>
              </a:rPr>
              <a:t>Incorporate relevant and specific evidence from both sources </a:t>
            </a:r>
            <a:r>
              <a:rPr lang="en-US" sz="2400" dirty="0">
                <a:solidFill>
                  <a:schemeClr val="dk1"/>
                </a:solidFill>
                <a:latin typeface="+mn-lt"/>
                <a:ea typeface="Open Sans"/>
                <a:cs typeface="Open Sans"/>
                <a:sym typeface="Open Sans"/>
              </a:rPr>
              <a:t>to support your argument. </a:t>
            </a:r>
            <a:endParaRPr sz="2400" dirty="0">
              <a:latin typeface="+mn-lt"/>
            </a:endParaRPr>
          </a:p>
          <a:p>
            <a:pPr marL="0" marR="0" lvl="0" indent="0" algn="l" rtl="0">
              <a:spcBef>
                <a:spcPts val="0"/>
              </a:spcBef>
              <a:spcAft>
                <a:spcPts val="0"/>
              </a:spcAft>
              <a:buNone/>
            </a:pPr>
            <a:endParaRPr sz="1050" dirty="0">
              <a:solidFill>
                <a:schemeClr val="dk1"/>
              </a:solidFill>
              <a:latin typeface="+mn-lt"/>
              <a:ea typeface="Open Sans"/>
              <a:cs typeface="Open Sans"/>
              <a:sym typeface="Open Sans"/>
            </a:endParaRPr>
          </a:p>
          <a:p>
            <a:pPr marL="0" marR="0" lvl="0" indent="0" algn="l" rtl="0">
              <a:spcBef>
                <a:spcPts val="0"/>
              </a:spcBef>
              <a:spcAft>
                <a:spcPts val="0"/>
              </a:spcAft>
              <a:buNone/>
            </a:pPr>
            <a:r>
              <a:rPr lang="en-US" sz="2400" dirty="0">
                <a:solidFill>
                  <a:schemeClr val="dk1"/>
                </a:solidFill>
                <a:latin typeface="+mn-lt"/>
                <a:ea typeface="Open Sans"/>
                <a:cs typeface="Open Sans"/>
                <a:sym typeface="Open Sans"/>
              </a:rPr>
              <a:t>Remember, the better-argued position is not necessarily the position with which you agree. This task should take approximately 45 minutes to complete.</a:t>
            </a:r>
            <a:endParaRPr sz="2400" dirty="0">
              <a:latin typeface="+mn-lt"/>
            </a:endParaRPr>
          </a:p>
        </p:txBody>
      </p:sp>
    </p:spTree>
    <p:extLst>
      <p:ext uri="{BB962C8B-B14F-4D97-AF65-F5344CB8AC3E}">
        <p14:creationId xmlns:p14="http://schemas.microsoft.com/office/powerpoint/2010/main" val="189898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2F9E-6602-EE83-A7F5-2189E5A11511}"/>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F185CB1-85CC-D07B-DCC4-A33D41655BD2}"/>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Read and Analyze the Writing Prompt</a:t>
            </a:r>
          </a:p>
        </p:txBody>
      </p:sp>
      <p:sp>
        <p:nvSpPr>
          <p:cNvPr id="2" name="Google Shape;655;p12">
            <a:extLst>
              <a:ext uri="{FF2B5EF4-FFF2-40B4-BE49-F238E27FC236}">
                <a16:creationId xmlns:a16="http://schemas.microsoft.com/office/drawing/2014/main" id="{F8CE8DA3-119D-F964-AC99-3BD7BD2C733D}"/>
              </a:ext>
            </a:extLst>
          </p:cNvPr>
          <p:cNvSpPr txBox="1">
            <a:spLocks/>
          </p:cNvSpPr>
          <p:nvPr/>
        </p:nvSpPr>
        <p:spPr>
          <a:xfrm>
            <a:off x="656303" y="1438851"/>
            <a:ext cx="11081886" cy="408205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b="1" dirty="0">
                <a:latin typeface="+mn-lt"/>
                <a:ea typeface="Open Sans"/>
                <a:cs typeface="Open Sans"/>
                <a:sym typeface="Open Sans"/>
              </a:rPr>
              <a:t>Question: What does the prompt ask us to do?</a:t>
            </a:r>
            <a:endParaRPr lang="en-US" dirty="0">
              <a:latin typeface="+mn-lt"/>
            </a:endParaRPr>
          </a:p>
          <a:p>
            <a:pPr marL="690563" lvl="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As you read, identify the verbs in the prompt and what the verbs ask us to do.</a:t>
            </a:r>
            <a:endParaRPr lang="en-US" dirty="0">
              <a:latin typeface="+mn-lt"/>
            </a:endParaRPr>
          </a:p>
          <a:p>
            <a:pPr marL="0" lvl="0" indent="0" algn="l" rtl="0">
              <a:lnSpc>
                <a:spcPct val="90000"/>
              </a:lnSpc>
              <a:spcBef>
                <a:spcPts val="1000"/>
              </a:spcBef>
              <a:spcAft>
                <a:spcPts val="0"/>
              </a:spcAft>
              <a:buClr>
                <a:schemeClr val="dk1"/>
              </a:buClr>
              <a:buSzPts val="2800"/>
              <a:buNone/>
            </a:pPr>
            <a:r>
              <a:rPr lang="en-US" b="1" dirty="0">
                <a:latin typeface="+mn-lt"/>
                <a:ea typeface="Open Sans"/>
                <a:cs typeface="Open Sans"/>
                <a:sym typeface="Open Sans"/>
              </a:rPr>
              <a:t>Directions: Read the writing prompt.</a:t>
            </a:r>
            <a:endParaRPr lang="en-US" dirty="0">
              <a:latin typeface="+mn-lt"/>
            </a:endParaRPr>
          </a:p>
          <a:p>
            <a:pPr marL="690563" lvl="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First, read to yourself.</a:t>
            </a:r>
            <a:endParaRPr lang="en-US" dirty="0">
              <a:latin typeface="+mn-lt"/>
            </a:endParaRPr>
          </a:p>
          <a:p>
            <a:pPr marL="690563" lvl="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Then, we will read it together.</a:t>
            </a:r>
            <a:endParaRPr lang="en-US" dirty="0">
              <a:latin typeface="+mn-lt"/>
            </a:endParaRPr>
          </a:p>
          <a:p>
            <a:pPr marL="0" lvl="0" indent="0" algn="l" rtl="0">
              <a:lnSpc>
                <a:spcPct val="90000"/>
              </a:lnSpc>
              <a:spcBef>
                <a:spcPts val="1000"/>
              </a:spcBef>
              <a:spcAft>
                <a:spcPts val="0"/>
              </a:spcAft>
              <a:buClr>
                <a:schemeClr val="dk1"/>
              </a:buClr>
              <a:buSzPts val="1000"/>
              <a:buNone/>
            </a:pPr>
            <a:endParaRPr lang="en-US" sz="1000" dirty="0">
              <a:latin typeface="+mn-lt"/>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US" dirty="0">
                <a:latin typeface="+mn-lt"/>
                <a:ea typeface="Open Sans"/>
                <a:cs typeface="Open Sans"/>
                <a:sym typeface="Open Sans"/>
              </a:rPr>
              <a:t>The goal is to be able to unpack the prompt prior to reading the passage. This will let you know what you will need to write about and help you comprehend the passage by telling you what it is about.</a:t>
            </a:r>
            <a:endParaRPr lang="en-US" dirty="0">
              <a:latin typeface="+mn-lt"/>
            </a:endParaRPr>
          </a:p>
          <a:p>
            <a:pPr marL="0" indent="0">
              <a:buNone/>
            </a:pPr>
            <a:endParaRPr lang="en-US" b="1" dirty="0">
              <a:latin typeface="+mn-lt"/>
            </a:endParaRPr>
          </a:p>
        </p:txBody>
      </p:sp>
    </p:spTree>
    <p:extLst>
      <p:ext uri="{BB962C8B-B14F-4D97-AF65-F5344CB8AC3E}">
        <p14:creationId xmlns:p14="http://schemas.microsoft.com/office/powerpoint/2010/main" val="2981305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48DB-C81E-6705-632A-204F0CDD8FA3}"/>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5AD9696-141E-94A5-3EBD-5E3CD3276F98}"/>
              </a:ext>
            </a:extLst>
          </p:cNvPr>
          <p:cNvSpPr txBox="1">
            <a:spLocks noGrp="1"/>
          </p:cNvSpPr>
          <p:nvPr>
            <p:ph type="title" idx="4294967295"/>
          </p:nvPr>
        </p:nvSpPr>
        <p:spPr>
          <a:xfrm>
            <a:off x="426000" y="392259"/>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Unpacking the Prompt</a:t>
            </a:r>
          </a:p>
        </p:txBody>
      </p:sp>
      <p:sp>
        <p:nvSpPr>
          <p:cNvPr id="2" name="Google Shape;655;p12">
            <a:extLst>
              <a:ext uri="{FF2B5EF4-FFF2-40B4-BE49-F238E27FC236}">
                <a16:creationId xmlns:a16="http://schemas.microsoft.com/office/drawing/2014/main" id="{F3D39868-186E-2563-3B40-3A0990C38AAF}"/>
              </a:ext>
            </a:extLst>
          </p:cNvPr>
          <p:cNvSpPr txBox="1">
            <a:spLocks/>
          </p:cNvSpPr>
          <p:nvPr/>
        </p:nvSpPr>
        <p:spPr>
          <a:xfrm>
            <a:off x="684114" y="983412"/>
            <a:ext cx="11081886" cy="2866646"/>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1200"/>
              </a:spcBef>
              <a:spcAft>
                <a:spcPts val="0"/>
              </a:spcAft>
              <a:buClr>
                <a:schemeClr val="dk1"/>
              </a:buClr>
              <a:buSzPts val="2000"/>
              <a:buFont typeface="Arial"/>
              <a:buNone/>
            </a:pPr>
            <a:r>
              <a:rPr lang="en-US" sz="2000" dirty="0">
                <a:solidFill>
                  <a:schemeClr val="dk1"/>
                </a:solidFill>
                <a:latin typeface="Open Sans"/>
                <a:ea typeface="Open Sans"/>
                <a:cs typeface="Open Sans"/>
                <a:sym typeface="Open Sans"/>
              </a:rPr>
              <a:t>Analyze the arguments presented. </a:t>
            </a:r>
          </a:p>
          <a:p>
            <a:pPr marL="0" marR="0" lvl="0" indent="0" algn="l" rtl="0">
              <a:lnSpc>
                <a:spcPct val="100000"/>
              </a:lnSpc>
              <a:spcBef>
                <a:spcPts val="1200"/>
              </a:spcBef>
              <a:spcAft>
                <a:spcPts val="0"/>
              </a:spcAft>
              <a:buClr>
                <a:schemeClr val="dk1"/>
              </a:buClr>
              <a:buSzPts val="2000"/>
              <a:buFont typeface="Arial"/>
              <a:buNone/>
            </a:pPr>
            <a:r>
              <a:rPr lang="en-US" sz="2000" dirty="0">
                <a:solidFill>
                  <a:schemeClr val="dk1"/>
                </a:solidFill>
                <a:latin typeface="Open Sans"/>
                <a:ea typeface="Open Sans"/>
                <a:cs typeface="Open Sans"/>
                <a:sym typeface="Open Sans"/>
              </a:rPr>
              <a:t>In your response, develop an argument in which you explain how one position is better supported than the other. Incorporate relevant and specific evidence from both sources to support your argument.</a:t>
            </a:r>
          </a:p>
          <a:p>
            <a:pPr marL="0" marR="0" lvl="0" indent="0" algn="l" rtl="0">
              <a:lnSpc>
                <a:spcPct val="100000"/>
              </a:lnSpc>
              <a:spcBef>
                <a:spcPts val="1200"/>
              </a:spcBef>
              <a:spcAft>
                <a:spcPts val="0"/>
              </a:spcAft>
              <a:buClr>
                <a:schemeClr val="dk1"/>
              </a:buClr>
              <a:buSzPts val="2000"/>
              <a:buFont typeface="Arial"/>
              <a:buNone/>
            </a:pPr>
            <a:r>
              <a:rPr lang="en-US" sz="2000" dirty="0">
                <a:solidFill>
                  <a:schemeClr val="dk1"/>
                </a:solidFill>
                <a:latin typeface="Open Sans"/>
                <a:ea typeface="Open Sans"/>
                <a:cs typeface="Open Sans"/>
                <a:sym typeface="Open Sans"/>
              </a:rPr>
              <a:t>Remember, the better-argued position is not necessarily the position with which you agree. This task should take approximately 45 minutes to complete. Your response should contain    four to seven paragraphs of three to seven sentences each, about 300 – 500 words.</a:t>
            </a:r>
            <a:endParaRPr lang="en-US" sz="2000" dirty="0"/>
          </a:p>
          <a:p>
            <a:pPr marL="638175" lvl="1" indent="0" algn="l" rtl="0">
              <a:lnSpc>
                <a:spcPct val="100000"/>
              </a:lnSpc>
              <a:spcBef>
                <a:spcPts val="1200"/>
              </a:spcBef>
              <a:spcAft>
                <a:spcPts val="0"/>
              </a:spcAft>
              <a:buClr>
                <a:srgbClr val="3F3F3F"/>
              </a:buClr>
              <a:buSzPts val="2200"/>
              <a:buNone/>
            </a:pPr>
            <a:endParaRPr lang="en-US" sz="2000" b="1" dirty="0">
              <a:latin typeface="+mn-lt"/>
            </a:endParaRPr>
          </a:p>
        </p:txBody>
      </p:sp>
      <p:graphicFrame>
        <p:nvGraphicFramePr>
          <p:cNvPr id="5" name="Google Shape;350;p46">
            <a:extLst>
              <a:ext uri="{FF2B5EF4-FFF2-40B4-BE49-F238E27FC236}">
                <a16:creationId xmlns:a16="http://schemas.microsoft.com/office/drawing/2014/main" id="{FC4301E4-9AB8-997B-D27B-FC49C653062A}"/>
              </a:ext>
            </a:extLst>
          </p:cNvPr>
          <p:cNvGraphicFramePr/>
          <p:nvPr>
            <p:extLst>
              <p:ext uri="{D42A27DB-BD31-4B8C-83A1-F6EECF244321}">
                <p14:modId xmlns:p14="http://schemas.microsoft.com/office/powerpoint/2010/main" val="2541637982"/>
              </p:ext>
            </p:extLst>
          </p:nvPr>
        </p:nvGraphicFramePr>
        <p:xfrm>
          <a:off x="1532287" y="3850058"/>
          <a:ext cx="9385539" cy="2489898"/>
        </p:xfrm>
        <a:graphic>
          <a:graphicData uri="http://schemas.openxmlformats.org/drawingml/2006/table">
            <a:tbl>
              <a:tblPr firstRow="1" bandRow="1">
                <a:noFill/>
              </a:tblPr>
              <a:tblGrid>
                <a:gridCol w="3141229">
                  <a:extLst>
                    <a:ext uri="{9D8B030D-6E8A-4147-A177-3AD203B41FA5}">
                      <a16:colId xmlns:a16="http://schemas.microsoft.com/office/drawing/2014/main" val="20000"/>
                    </a:ext>
                  </a:extLst>
                </a:gridCol>
                <a:gridCol w="6244310">
                  <a:extLst>
                    <a:ext uri="{9D8B030D-6E8A-4147-A177-3AD203B41FA5}">
                      <a16:colId xmlns:a16="http://schemas.microsoft.com/office/drawing/2014/main" val="20001"/>
                    </a:ext>
                  </a:extLst>
                </a:gridCol>
              </a:tblGrid>
              <a:tr h="403234">
                <a:tc>
                  <a:txBody>
                    <a:bodyPr/>
                    <a:lstStyle/>
                    <a:p>
                      <a:pPr marL="0" marR="0" lvl="0" indent="0" algn="ctr" rtl="0">
                        <a:spcBef>
                          <a:spcPts val="0"/>
                        </a:spcBef>
                        <a:spcAft>
                          <a:spcPts val="0"/>
                        </a:spcAft>
                        <a:buNone/>
                      </a:pPr>
                      <a:r>
                        <a:rPr lang="en-US" sz="2400" b="1" u="none" strike="noStrike" cap="none" dirty="0">
                          <a:solidFill>
                            <a:schemeClr val="bg1"/>
                          </a:solidFill>
                          <a:latin typeface="+mj-lt"/>
                          <a:ea typeface="Open Sans"/>
                          <a:cs typeface="Open Sans"/>
                          <a:sym typeface="Open Sans"/>
                        </a:rPr>
                        <a:t>Do</a:t>
                      </a:r>
                      <a:endParaRPr sz="2400" b="1" dirty="0">
                        <a:solidFill>
                          <a:schemeClr val="bg1"/>
                        </a:solidFill>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tc>
                  <a:txBody>
                    <a:bodyPr/>
                    <a:lstStyle/>
                    <a:p>
                      <a:pPr marL="0" marR="0" lvl="0" indent="0" algn="ctr" rtl="0">
                        <a:spcBef>
                          <a:spcPts val="0"/>
                        </a:spcBef>
                        <a:spcAft>
                          <a:spcPts val="0"/>
                        </a:spcAft>
                        <a:buNone/>
                      </a:pPr>
                      <a:r>
                        <a:rPr lang="en-US" sz="2400" b="1" u="none" strike="noStrike" cap="none" dirty="0">
                          <a:solidFill>
                            <a:schemeClr val="bg1"/>
                          </a:solidFill>
                          <a:latin typeface="+mj-lt"/>
                          <a:ea typeface="Open Sans"/>
                          <a:cs typeface="Open Sans"/>
                          <a:sym typeface="Open Sans"/>
                        </a:rPr>
                        <a:t>What</a:t>
                      </a:r>
                      <a:endParaRPr sz="2400" b="1" dirty="0">
                        <a:solidFill>
                          <a:schemeClr val="bg1"/>
                        </a:solidFill>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extLst>
                  <a:ext uri="{0D108BD9-81ED-4DB2-BD59-A6C34878D82A}">
                    <a16:rowId xmlns:a16="http://schemas.microsoft.com/office/drawing/2014/main" val="10000"/>
                  </a:ext>
                </a:extLst>
              </a:tr>
              <a:tr h="403234">
                <a:tc>
                  <a:txBody>
                    <a:bodyPr/>
                    <a:lstStyle/>
                    <a:p>
                      <a:pPr marL="0" marR="0" lvl="0" indent="0" algn="l" rtl="0">
                        <a:spcBef>
                          <a:spcPts val="0"/>
                        </a:spcBef>
                        <a:spcAft>
                          <a:spcPts val="0"/>
                        </a:spcAft>
                        <a:buNone/>
                      </a:pPr>
                      <a:r>
                        <a:rPr lang="en-US" sz="2000" u="none" strike="noStrike" cap="none" dirty="0">
                          <a:latin typeface="+mn-lt"/>
                          <a:ea typeface="Open Sans"/>
                          <a:cs typeface="Open Sans"/>
                          <a:sym typeface="Open Sans"/>
                        </a:rPr>
                        <a:t>Analyze</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mn-lt"/>
                          <a:ea typeface="Open Sans"/>
                          <a:cs typeface="Open Sans"/>
                          <a:sym typeface="Open Sans"/>
                        </a:rPr>
                        <a:t>Arguments presented in texts</a:t>
                      </a:r>
                      <a:endParaRPr sz="2000" dirty="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3234">
                <a:tc>
                  <a:txBody>
                    <a:bodyPr/>
                    <a:lstStyle/>
                    <a:p>
                      <a:pPr marL="0" marR="0" lvl="0" indent="0" algn="l" rtl="0">
                        <a:spcBef>
                          <a:spcPts val="0"/>
                        </a:spcBef>
                        <a:spcAft>
                          <a:spcPts val="0"/>
                        </a:spcAft>
                        <a:buNone/>
                      </a:pPr>
                      <a:r>
                        <a:rPr lang="en-US" sz="2000" dirty="0">
                          <a:latin typeface="+mn-lt"/>
                          <a:ea typeface="Open Sans"/>
                          <a:cs typeface="Open Sans"/>
                          <a:sym typeface="Open Sans"/>
                        </a:rPr>
                        <a:t>Develop</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mn-lt"/>
                          <a:ea typeface="Open Sans"/>
                          <a:cs typeface="Open Sans"/>
                          <a:sym typeface="Open Sans"/>
                        </a:rPr>
                        <a:t>Argument</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3234">
                <a:tc>
                  <a:txBody>
                    <a:bodyPr/>
                    <a:lstStyle/>
                    <a:p>
                      <a:pPr marL="0" marR="0" lvl="0" indent="0" algn="l" rtl="0">
                        <a:spcBef>
                          <a:spcPts val="0"/>
                        </a:spcBef>
                        <a:spcAft>
                          <a:spcPts val="0"/>
                        </a:spcAft>
                        <a:buNone/>
                      </a:pPr>
                      <a:r>
                        <a:rPr lang="en-US" sz="2000" dirty="0">
                          <a:latin typeface="+mn-lt"/>
                          <a:ea typeface="Open Sans"/>
                          <a:cs typeface="Open Sans"/>
                          <a:sym typeface="Open Sans"/>
                        </a:rPr>
                        <a:t>Explain</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mn-lt"/>
                          <a:ea typeface="Open Sans"/>
                          <a:cs typeface="Open Sans"/>
                          <a:sym typeface="Open Sans"/>
                        </a:rPr>
                        <a:t>How one position is better supported</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9752">
                <a:tc>
                  <a:txBody>
                    <a:bodyPr/>
                    <a:lstStyle/>
                    <a:p>
                      <a:pPr marL="0" marR="0" lvl="0" indent="0" algn="l" rtl="0">
                        <a:spcBef>
                          <a:spcPts val="0"/>
                        </a:spcBef>
                        <a:spcAft>
                          <a:spcPts val="0"/>
                        </a:spcAft>
                        <a:buNone/>
                      </a:pPr>
                      <a:r>
                        <a:rPr lang="en-US" sz="2000" dirty="0">
                          <a:solidFill>
                            <a:schemeClr val="dk1"/>
                          </a:solidFill>
                          <a:latin typeface="+mn-lt"/>
                          <a:ea typeface="Open Sans"/>
                          <a:cs typeface="Open Sans"/>
                          <a:sym typeface="Open Sans"/>
                        </a:rPr>
                        <a:t>Incorporate</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solidFill>
                            <a:schemeClr val="dk1"/>
                          </a:solidFill>
                          <a:latin typeface="+mn-lt"/>
                          <a:ea typeface="Open Sans"/>
                          <a:cs typeface="Open Sans"/>
                          <a:sym typeface="Open Sans"/>
                        </a:rPr>
                        <a:t>Relevant and specific evidence from both sources</a:t>
                      </a:r>
                      <a:endParaRPr sz="2000" dirty="0">
                        <a:solidFill>
                          <a:schemeClr val="dk1"/>
                        </a:solidFill>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3234">
                <a:tc>
                  <a:txBody>
                    <a:bodyPr/>
                    <a:lstStyle/>
                    <a:p>
                      <a:pPr marL="0" marR="0" lvl="0" indent="0" algn="l" rtl="0">
                        <a:spcBef>
                          <a:spcPts val="0"/>
                        </a:spcBef>
                        <a:spcAft>
                          <a:spcPts val="0"/>
                        </a:spcAft>
                        <a:buNone/>
                      </a:pPr>
                      <a:r>
                        <a:rPr lang="en-US" sz="2000">
                          <a:latin typeface="+mn-lt"/>
                          <a:ea typeface="Open Sans"/>
                          <a:cs typeface="Open Sans"/>
                          <a:sym typeface="Open Sans"/>
                        </a:rPr>
                        <a:t>Take</a:t>
                      </a:r>
                      <a:endParaRPr sz="200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mn-lt"/>
                          <a:ea typeface="Open Sans"/>
                          <a:cs typeface="Open Sans"/>
                          <a:sym typeface="Open Sans"/>
                        </a:rPr>
                        <a:t>About 45 minutes</a:t>
                      </a:r>
                      <a:endParaRPr sz="20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9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EBD0-4866-9FA8-C0B1-C2D86DDC2A10}"/>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BEEC70A-74F7-39B1-C584-38FD96A53054}"/>
              </a:ext>
            </a:extLst>
          </p:cNvPr>
          <p:cNvSpPr txBox="1">
            <a:spLocks noGrp="1"/>
          </p:cNvSpPr>
          <p:nvPr>
            <p:ph type="title" idx="4294967295"/>
          </p:nvPr>
        </p:nvSpPr>
        <p:spPr>
          <a:xfrm>
            <a:off x="432000" y="49589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(Essay) Worksheet </a:t>
            </a:r>
          </a:p>
        </p:txBody>
      </p:sp>
      <p:sp>
        <p:nvSpPr>
          <p:cNvPr id="2" name="Google Shape;655;p12">
            <a:extLst>
              <a:ext uri="{FF2B5EF4-FFF2-40B4-BE49-F238E27FC236}">
                <a16:creationId xmlns:a16="http://schemas.microsoft.com/office/drawing/2014/main" id="{B91FF1DB-34A9-FBB5-D394-8647C59F4642}"/>
              </a:ext>
            </a:extLst>
          </p:cNvPr>
          <p:cNvSpPr txBox="1">
            <a:spLocks/>
          </p:cNvSpPr>
          <p:nvPr/>
        </p:nvSpPr>
        <p:spPr>
          <a:xfrm>
            <a:off x="690114" y="1585758"/>
            <a:ext cx="11081886" cy="412492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1800"/>
              </a:spcAft>
              <a:buClr>
                <a:srgbClr val="000000"/>
              </a:buClr>
              <a:buSzPts val="2400"/>
              <a:buNone/>
            </a:pPr>
            <a:r>
              <a:rPr lang="en-US" sz="2800" b="0" i="0" u="none" strike="noStrike" dirty="0">
                <a:solidFill>
                  <a:srgbClr val="000000"/>
                </a:solidFill>
                <a:latin typeface="Open Sans"/>
                <a:ea typeface="Open Sans"/>
                <a:cs typeface="Open Sans"/>
                <a:sym typeface="Open Sans"/>
              </a:rPr>
              <a:t>Use this worksheet as a guide to organize evidence that you will use to write your extended response (essay) responding to the following writing prompt. </a:t>
            </a:r>
            <a:endParaRPr lang="en-US" dirty="0"/>
          </a:p>
          <a:p>
            <a:pPr marL="0" lvl="0" indent="0" algn="l" rtl="0">
              <a:lnSpc>
                <a:spcPct val="100000"/>
              </a:lnSpc>
              <a:spcBef>
                <a:spcPts val="1000"/>
              </a:spcBef>
              <a:spcAft>
                <a:spcPts val="1800"/>
              </a:spcAft>
              <a:buClr>
                <a:srgbClr val="000000"/>
              </a:buClr>
              <a:buSzPts val="2400"/>
              <a:buNone/>
            </a:pPr>
            <a:r>
              <a:rPr lang="en-US" sz="2800" dirty="0">
                <a:solidFill>
                  <a:srgbClr val="000000"/>
                </a:solidFill>
                <a:latin typeface="Open Sans"/>
                <a:ea typeface="Open Sans"/>
                <a:cs typeface="Open Sans"/>
                <a:sym typeface="Open Sans"/>
              </a:rPr>
              <a:t>There are five sections on the worksheet that you will complete as we work through this lesson.</a:t>
            </a:r>
            <a:endParaRPr lang="en-US" dirty="0"/>
          </a:p>
          <a:p>
            <a:pPr marL="0" lvl="0" indent="0" algn="l" rtl="0">
              <a:lnSpc>
                <a:spcPct val="100000"/>
              </a:lnSpc>
              <a:spcBef>
                <a:spcPts val="1000"/>
              </a:spcBef>
              <a:spcAft>
                <a:spcPts val="1800"/>
              </a:spcAft>
              <a:buClr>
                <a:srgbClr val="000000"/>
              </a:buClr>
              <a:buSzPts val="2400"/>
              <a:buNone/>
            </a:pPr>
            <a:r>
              <a:rPr lang="en-US" sz="2800" dirty="0">
                <a:solidFill>
                  <a:srgbClr val="000000"/>
                </a:solidFill>
                <a:latin typeface="Open Sans"/>
                <a:ea typeface="Open Sans"/>
                <a:cs typeface="Open Sans"/>
                <a:sym typeface="Open Sans"/>
              </a:rPr>
              <a:t>Now, let’s work on Part 1, evaluating the passage together.</a:t>
            </a:r>
            <a:endParaRPr lang="en-US" sz="2800" dirty="0"/>
          </a:p>
          <a:p>
            <a:pPr marL="0" indent="0" rtl="0">
              <a:lnSpc>
                <a:spcPct val="100000"/>
              </a:lnSpc>
              <a:spcBef>
                <a:spcPts val="0"/>
              </a:spcBef>
              <a:spcAft>
                <a:spcPts val="1800"/>
              </a:spcAft>
              <a:buNone/>
            </a:pPr>
            <a:br>
              <a:rPr lang="en-US" dirty="0">
                <a:latin typeface="+mn-lt"/>
              </a:rPr>
            </a:br>
            <a:endParaRPr lang="en-US" b="1" dirty="0">
              <a:latin typeface="+mn-lt"/>
            </a:endParaRPr>
          </a:p>
        </p:txBody>
      </p:sp>
    </p:spTree>
    <p:extLst>
      <p:ext uri="{BB962C8B-B14F-4D97-AF65-F5344CB8AC3E}">
        <p14:creationId xmlns:p14="http://schemas.microsoft.com/office/powerpoint/2010/main" val="166840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B93E-CC4A-D38D-07C5-E76173C36790}"/>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B4BFEB5-98AF-627C-3BB1-BE7B29EEE180}"/>
              </a:ext>
            </a:extLst>
          </p:cNvPr>
          <p:cNvSpPr txBox="1">
            <a:spLocks noGrp="1"/>
          </p:cNvSpPr>
          <p:nvPr>
            <p:ph type="title" idx="4294967295"/>
          </p:nvPr>
        </p:nvSpPr>
        <p:spPr>
          <a:xfrm>
            <a:off x="432000" y="49589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(Essay) Worksheet Part 1, Passage 1</a:t>
            </a:r>
          </a:p>
        </p:txBody>
      </p:sp>
      <p:sp>
        <p:nvSpPr>
          <p:cNvPr id="2" name="Google Shape;655;p12">
            <a:extLst>
              <a:ext uri="{FF2B5EF4-FFF2-40B4-BE49-F238E27FC236}">
                <a16:creationId xmlns:a16="http://schemas.microsoft.com/office/drawing/2014/main" id="{A6E319CB-ADD4-C285-F370-1205EF515FC4}"/>
              </a:ext>
            </a:extLst>
          </p:cNvPr>
          <p:cNvSpPr txBox="1">
            <a:spLocks/>
          </p:cNvSpPr>
          <p:nvPr/>
        </p:nvSpPr>
        <p:spPr>
          <a:xfrm>
            <a:off x="3709358" y="1706527"/>
            <a:ext cx="8062642" cy="412492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l" rtl="0">
              <a:lnSpc>
                <a:spcPct val="90000"/>
              </a:lnSpc>
              <a:spcBef>
                <a:spcPts val="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the author’s main argument? Use your own words to summarize the main idea. </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position does the author take (for or against)?</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one piece of evidence presented to support the author’s argument? What is the source of the information? Is the source reliable?</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a second piece of evidence presented to support the author’s argument? What is the source of the information? Is the source reliable?</a:t>
            </a:r>
            <a:endParaRPr lang="en-US" sz="2000" dirty="0">
              <a:solidFill>
                <a:srgbClr val="000000"/>
              </a:solidFill>
              <a:latin typeface="+mn-lt"/>
              <a:ea typeface="Open Sans"/>
              <a:cs typeface="Open Sans"/>
              <a:sym typeface="Open Sans"/>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a third piece of evidence presented to support the author’s argument? What is the source of the information? Is the source reliable?</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are the major underlying assumptions that the author makes? Do you think they are reasonable and acceptable to most people?</a:t>
            </a:r>
            <a:endParaRPr lang="en-US" sz="2000" dirty="0">
              <a:solidFill>
                <a:srgbClr val="000000"/>
              </a:solidFill>
              <a:latin typeface="+mn-lt"/>
              <a:ea typeface="Open Sans"/>
              <a:cs typeface="Open Sans"/>
              <a:sym typeface="Open Sans"/>
            </a:endParaRPr>
          </a:p>
          <a:p>
            <a:pPr marL="0" indent="0" rtl="0">
              <a:lnSpc>
                <a:spcPct val="100000"/>
              </a:lnSpc>
              <a:spcBef>
                <a:spcPts val="0"/>
              </a:spcBef>
              <a:spcAft>
                <a:spcPts val="1800"/>
              </a:spcAft>
              <a:buNone/>
            </a:pPr>
            <a:br>
              <a:rPr lang="en-US" sz="2000" dirty="0">
                <a:latin typeface="+mn-lt"/>
              </a:rPr>
            </a:br>
            <a:endParaRPr lang="en-US" sz="2000" b="1" dirty="0">
              <a:latin typeface="+mn-lt"/>
            </a:endParaRPr>
          </a:p>
        </p:txBody>
      </p:sp>
      <p:sp>
        <p:nvSpPr>
          <p:cNvPr id="4" name="Google Shape;365;p48">
            <a:extLst>
              <a:ext uri="{FF2B5EF4-FFF2-40B4-BE49-F238E27FC236}">
                <a16:creationId xmlns:a16="http://schemas.microsoft.com/office/drawing/2014/main" id="{2B145379-0BB5-DB85-AE09-9388D6056CE3}"/>
              </a:ext>
            </a:extLst>
          </p:cNvPr>
          <p:cNvSpPr txBox="1"/>
          <p:nvPr/>
        </p:nvSpPr>
        <p:spPr>
          <a:xfrm>
            <a:off x="234639" y="1676472"/>
            <a:ext cx="3182112" cy="3416279"/>
          </a:xfrm>
          <a:prstGeom prst="rect">
            <a:avLst/>
          </a:prstGeom>
          <a:solidFill>
            <a:srgbClr val="F2F2F2"/>
          </a:solidFill>
          <a:ln w="222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Open Sans"/>
              <a:buNone/>
            </a:pPr>
            <a:r>
              <a:rPr lang="en-US" sz="2400" b="1" dirty="0">
                <a:solidFill>
                  <a:schemeClr val="accent3"/>
                </a:solidFill>
                <a:latin typeface="+mn-lt"/>
                <a:ea typeface="Open Sans"/>
                <a:cs typeface="Open Sans"/>
                <a:sym typeface="Open Sans"/>
              </a:rPr>
              <a:t>Directions: </a:t>
            </a:r>
            <a:r>
              <a:rPr lang="en-US" sz="2400" dirty="0">
                <a:solidFill>
                  <a:schemeClr val="accent3"/>
                </a:solidFill>
                <a:latin typeface="+mn-lt"/>
                <a:ea typeface="Open Sans"/>
                <a:cs typeface="Open Sans"/>
                <a:sym typeface="Open Sans"/>
              </a:rPr>
              <a:t>We will read the first passage together and then answer these questions on Part 1 of the worksheet for </a:t>
            </a:r>
            <a:r>
              <a:rPr lang="en-US" sz="2400" b="1" dirty="0">
                <a:solidFill>
                  <a:schemeClr val="accent3"/>
                </a:solidFill>
                <a:latin typeface="+mn-lt"/>
                <a:ea typeface="Open Sans"/>
                <a:cs typeface="Open Sans"/>
                <a:sym typeface="Open Sans"/>
              </a:rPr>
              <a:t>Passage 1</a:t>
            </a:r>
            <a:r>
              <a:rPr lang="en-US" sz="2400" dirty="0">
                <a:solidFill>
                  <a:schemeClr val="accent3"/>
                </a:solidFill>
                <a:latin typeface="+mn-lt"/>
                <a:ea typeface="Open Sans"/>
                <a:cs typeface="Open Sans"/>
                <a:sym typeface="Open Sans"/>
              </a:rPr>
              <a:t>. Let’s review the questions before we read the first passage.</a:t>
            </a:r>
            <a:endParaRPr dirty="0">
              <a:solidFill>
                <a:schemeClr val="accent3"/>
              </a:solidFill>
              <a:latin typeface="+mn-lt"/>
            </a:endParaRPr>
          </a:p>
        </p:txBody>
      </p:sp>
    </p:spTree>
    <p:extLst>
      <p:ext uri="{BB962C8B-B14F-4D97-AF65-F5344CB8AC3E}">
        <p14:creationId xmlns:p14="http://schemas.microsoft.com/office/powerpoint/2010/main" val="175880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 Claims	</a:t>
            </a:r>
          </a:p>
        </p:txBody>
      </p:sp>
      <p:sp>
        <p:nvSpPr>
          <p:cNvPr id="2" name="Google Shape;535;p3">
            <a:extLst>
              <a:ext uri="{FF2B5EF4-FFF2-40B4-BE49-F238E27FC236}">
                <a16:creationId xmlns:a16="http://schemas.microsoft.com/office/drawing/2014/main" id="{DCE41098-25B7-D9C3-8609-39CFDFD4964C}"/>
              </a:ext>
            </a:extLst>
          </p:cNvPr>
          <p:cNvSpPr txBox="1">
            <a:spLocks/>
          </p:cNvSpPr>
          <p:nvPr/>
        </p:nvSpPr>
        <p:spPr>
          <a:xfrm>
            <a:off x="838200" y="1791512"/>
            <a:ext cx="10515600" cy="22862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600"/>
              <a:buNone/>
            </a:pPr>
            <a:r>
              <a:rPr lang="en-US" sz="3600" dirty="0"/>
              <a:t>Who remembers what a claim is?</a:t>
            </a:r>
            <a:endParaRPr lang="en-US" dirty="0"/>
          </a:p>
          <a:p>
            <a:pPr marL="266700" indent="-152400">
              <a:buClr>
                <a:srgbClr val="3F3F3F"/>
              </a:buClr>
              <a:buSzPts val="1800"/>
              <a:buFont typeface="Arial" panose="020B0604020202020204" pitchFamily="34" charset="0"/>
              <a:buNone/>
            </a:pPr>
            <a:endParaRPr lang="en-US" dirty="0"/>
          </a:p>
        </p:txBody>
      </p:sp>
    </p:spTree>
    <p:extLst>
      <p:ext uri="{BB962C8B-B14F-4D97-AF65-F5344CB8AC3E}">
        <p14:creationId xmlns:p14="http://schemas.microsoft.com/office/powerpoint/2010/main" val="168621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EB0F-315B-D03C-2585-94AF6097A1F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DF752B08-A2E6-1B86-C304-7A48C5957321}"/>
              </a:ext>
            </a:extLst>
          </p:cNvPr>
          <p:cNvSpPr txBox="1">
            <a:spLocks noGrp="1"/>
          </p:cNvSpPr>
          <p:nvPr>
            <p:ph type="title" idx="4294967295"/>
          </p:nvPr>
        </p:nvSpPr>
        <p:spPr>
          <a:xfrm>
            <a:off x="432000" y="133584"/>
            <a:ext cx="11340000" cy="118057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Independent Practice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1, Passage 1</a:t>
            </a:r>
          </a:p>
        </p:txBody>
      </p:sp>
      <p:sp>
        <p:nvSpPr>
          <p:cNvPr id="2" name="Google Shape;655;p12">
            <a:extLst>
              <a:ext uri="{FF2B5EF4-FFF2-40B4-BE49-F238E27FC236}">
                <a16:creationId xmlns:a16="http://schemas.microsoft.com/office/drawing/2014/main" id="{40552717-0765-0462-403E-DB3C2329C0A9}"/>
              </a:ext>
            </a:extLst>
          </p:cNvPr>
          <p:cNvSpPr txBox="1">
            <a:spLocks/>
          </p:cNvSpPr>
          <p:nvPr/>
        </p:nvSpPr>
        <p:spPr>
          <a:xfrm>
            <a:off x="3709358" y="1706527"/>
            <a:ext cx="8062642" cy="412492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l" rtl="0">
              <a:lnSpc>
                <a:spcPct val="90000"/>
              </a:lnSpc>
              <a:spcBef>
                <a:spcPts val="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the author’s main argument? Use your own words to summarize the main idea. </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position does the author take (for or against)?</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one piece of evidence presented to support the author’s argument? What is the source of the information? Is the source reliable?</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a second piece of evidence presented to support the author’s argument? What is the source of the information? Is the source reliable?</a:t>
            </a:r>
            <a:endParaRPr lang="en-US" sz="2000" dirty="0">
              <a:solidFill>
                <a:srgbClr val="000000"/>
              </a:solidFill>
              <a:latin typeface="+mn-lt"/>
              <a:ea typeface="Open Sans"/>
              <a:cs typeface="Open Sans"/>
              <a:sym typeface="Open Sans"/>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is a third piece of evidence presented to support the author’s argument? What is the source of the information? Is the source reliable?</a:t>
            </a:r>
            <a:endParaRPr lang="en-US" sz="2000" dirty="0">
              <a:latin typeface="+mn-lt"/>
            </a:endParaRPr>
          </a:p>
          <a:p>
            <a:pPr marL="457200" lvl="0" indent="-457200" algn="l" rtl="0">
              <a:lnSpc>
                <a:spcPct val="90000"/>
              </a:lnSpc>
              <a:spcBef>
                <a:spcPts val="1000"/>
              </a:spcBef>
              <a:spcAft>
                <a:spcPts val="0"/>
              </a:spcAft>
              <a:buClr>
                <a:srgbClr val="000000"/>
              </a:buClr>
              <a:buSzPts val="2200"/>
              <a:buFont typeface="+mj-lt"/>
              <a:buAutoNum type="arabicPeriod"/>
            </a:pPr>
            <a:r>
              <a:rPr lang="en-US" sz="2000" b="0" i="0" u="none" strike="noStrike" dirty="0">
                <a:solidFill>
                  <a:srgbClr val="000000"/>
                </a:solidFill>
                <a:latin typeface="+mn-lt"/>
                <a:ea typeface="Open Sans"/>
                <a:cs typeface="Open Sans"/>
                <a:sym typeface="Open Sans"/>
              </a:rPr>
              <a:t>What are the major underlying assumptions that the author makes? Do you think they are reasonable and acceptable to most people?</a:t>
            </a:r>
            <a:endParaRPr lang="en-US" sz="2000" dirty="0">
              <a:solidFill>
                <a:srgbClr val="000000"/>
              </a:solidFill>
              <a:latin typeface="+mn-lt"/>
              <a:ea typeface="Open Sans"/>
              <a:cs typeface="Open Sans"/>
              <a:sym typeface="Open Sans"/>
            </a:endParaRPr>
          </a:p>
          <a:p>
            <a:pPr marL="0" indent="0" rtl="0">
              <a:lnSpc>
                <a:spcPct val="100000"/>
              </a:lnSpc>
              <a:spcBef>
                <a:spcPts val="0"/>
              </a:spcBef>
              <a:spcAft>
                <a:spcPts val="1800"/>
              </a:spcAft>
              <a:buNone/>
            </a:pPr>
            <a:br>
              <a:rPr lang="en-US" sz="2000" dirty="0">
                <a:latin typeface="+mn-lt"/>
              </a:rPr>
            </a:br>
            <a:endParaRPr lang="en-US" sz="2000" b="1" dirty="0">
              <a:latin typeface="+mn-lt"/>
            </a:endParaRPr>
          </a:p>
        </p:txBody>
      </p:sp>
      <p:sp>
        <p:nvSpPr>
          <p:cNvPr id="4" name="Google Shape;365;p48">
            <a:extLst>
              <a:ext uri="{FF2B5EF4-FFF2-40B4-BE49-F238E27FC236}">
                <a16:creationId xmlns:a16="http://schemas.microsoft.com/office/drawing/2014/main" id="{3FCA6458-CB00-372B-0E31-FAB5332A9E49}"/>
              </a:ext>
            </a:extLst>
          </p:cNvPr>
          <p:cNvSpPr txBox="1"/>
          <p:nvPr/>
        </p:nvSpPr>
        <p:spPr>
          <a:xfrm>
            <a:off x="234639" y="1676472"/>
            <a:ext cx="3182112" cy="3416279"/>
          </a:xfrm>
          <a:prstGeom prst="rect">
            <a:avLst/>
          </a:prstGeom>
          <a:solidFill>
            <a:srgbClr val="F2F2F2"/>
          </a:solidFill>
          <a:ln w="222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Open Sans"/>
              <a:buNone/>
            </a:pPr>
            <a:r>
              <a:rPr lang="en-US" sz="2400" b="1" dirty="0">
                <a:solidFill>
                  <a:srgbClr val="002060"/>
                </a:solidFill>
                <a:latin typeface="+mn-lt"/>
                <a:ea typeface="Open Sans"/>
                <a:cs typeface="Open Sans"/>
                <a:sym typeface="Open Sans"/>
              </a:rPr>
              <a:t>Directions: </a:t>
            </a:r>
            <a:r>
              <a:rPr lang="en-US" sz="2400" dirty="0">
                <a:solidFill>
                  <a:srgbClr val="002060"/>
                </a:solidFill>
                <a:latin typeface="+mn-lt"/>
                <a:ea typeface="Open Sans"/>
                <a:cs typeface="Open Sans"/>
                <a:sym typeface="Open Sans"/>
              </a:rPr>
              <a:t>You will read the second passage on your own and then answer the questions on Part 1 of the </a:t>
            </a:r>
            <a:r>
              <a:rPr lang="en-US" sz="2400" u="sng" dirty="0">
                <a:solidFill>
                  <a:schemeClr val="hlink"/>
                </a:solidFill>
                <a:latin typeface="+mn-lt"/>
                <a:ea typeface="Open Sans"/>
                <a:cs typeface="Open Sans"/>
                <a:sym typeface="Open Sans"/>
                <a:hlinkClick r:id="rId3"/>
              </a:rPr>
              <a:t>graphic organizer</a:t>
            </a:r>
            <a:r>
              <a:rPr lang="en-US" sz="2400" dirty="0">
                <a:solidFill>
                  <a:srgbClr val="002060"/>
                </a:solidFill>
                <a:latin typeface="+mn-lt"/>
                <a:ea typeface="Open Sans"/>
                <a:cs typeface="Open Sans"/>
                <a:sym typeface="Open Sans"/>
              </a:rPr>
              <a:t> for </a:t>
            </a:r>
            <a:r>
              <a:rPr lang="en-US" sz="2400" b="1" dirty="0">
                <a:solidFill>
                  <a:srgbClr val="002060"/>
                </a:solidFill>
                <a:latin typeface="+mn-lt"/>
                <a:ea typeface="Open Sans"/>
                <a:cs typeface="Open Sans"/>
                <a:sym typeface="Open Sans"/>
              </a:rPr>
              <a:t>Passage 2</a:t>
            </a:r>
            <a:r>
              <a:rPr lang="en-US" sz="2400" dirty="0">
                <a:solidFill>
                  <a:srgbClr val="002060"/>
                </a:solidFill>
                <a:latin typeface="+mn-lt"/>
                <a:ea typeface="Open Sans"/>
                <a:cs typeface="Open Sans"/>
                <a:sym typeface="Open Sans"/>
              </a:rPr>
              <a:t>. Then, we will review the questions together.</a:t>
            </a:r>
            <a:endParaRPr lang="en-US" sz="2400" dirty="0">
              <a:latin typeface="+mn-lt"/>
            </a:endParaRPr>
          </a:p>
        </p:txBody>
      </p:sp>
    </p:spTree>
    <p:extLst>
      <p:ext uri="{BB962C8B-B14F-4D97-AF65-F5344CB8AC3E}">
        <p14:creationId xmlns:p14="http://schemas.microsoft.com/office/powerpoint/2010/main" val="361532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8848-A04E-742F-1CE2-A5F28E46CA5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0B1DD2D-6EA7-2C62-DBA0-D81D4613B297}"/>
              </a:ext>
            </a:extLst>
          </p:cNvPr>
          <p:cNvSpPr txBox="1">
            <a:spLocks noGrp="1"/>
          </p:cNvSpPr>
          <p:nvPr>
            <p:ph type="title" idx="4294967295"/>
          </p:nvPr>
        </p:nvSpPr>
        <p:spPr>
          <a:xfrm>
            <a:off x="432000" y="345057"/>
            <a:ext cx="11340000" cy="824259"/>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 Organizing the GED® Extended Response (Essay) Worksheet, Part 1, Passage 2</a:t>
            </a:r>
          </a:p>
        </p:txBody>
      </p:sp>
      <p:sp>
        <p:nvSpPr>
          <p:cNvPr id="2" name="Google Shape;655;p12">
            <a:extLst>
              <a:ext uri="{FF2B5EF4-FFF2-40B4-BE49-F238E27FC236}">
                <a16:creationId xmlns:a16="http://schemas.microsoft.com/office/drawing/2014/main" id="{AF7FEC54-0B48-7B9A-04D4-CF9E4717A3A3}"/>
              </a:ext>
            </a:extLst>
          </p:cNvPr>
          <p:cNvSpPr txBox="1">
            <a:spLocks/>
          </p:cNvSpPr>
          <p:nvPr/>
        </p:nvSpPr>
        <p:spPr>
          <a:xfrm>
            <a:off x="690114" y="1490791"/>
            <a:ext cx="11081886" cy="447868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90000"/>
              </a:lnSpc>
              <a:spcBef>
                <a:spcPts val="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is the author’s main argument? Use your own words to summarize the main idea. </a:t>
            </a:r>
            <a:endParaRPr lang="en-US" sz="2400" dirty="0">
              <a:latin typeface="+mn-lt"/>
            </a:endParaRPr>
          </a:p>
          <a:p>
            <a:pPr marL="342900" lvl="0" indent="-34290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position does the author take (for or against)?</a:t>
            </a:r>
            <a:endParaRPr lang="en-US" sz="2400" dirty="0">
              <a:latin typeface="+mn-lt"/>
            </a:endParaRPr>
          </a:p>
          <a:p>
            <a:pPr marL="342900" lvl="0" indent="-34290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is one piece of evidence presented to support the author’s argument? What is the source of the information? Is the source reliable?</a:t>
            </a:r>
            <a:endParaRPr lang="en-US" sz="2400" dirty="0">
              <a:latin typeface="+mn-lt"/>
            </a:endParaRPr>
          </a:p>
          <a:p>
            <a:pPr marL="342900" lvl="0" indent="-34290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is a second piece of evidence presented to support the author’s argument? What is the source of the information? Is the source reliable?</a:t>
            </a:r>
            <a:endParaRPr lang="en-US" sz="2400" dirty="0">
              <a:solidFill>
                <a:srgbClr val="000000"/>
              </a:solidFill>
              <a:latin typeface="+mn-lt"/>
              <a:ea typeface="Open Sans"/>
              <a:cs typeface="Open Sans"/>
              <a:sym typeface="Open Sans"/>
            </a:endParaRPr>
          </a:p>
          <a:p>
            <a:pPr marL="342900" lvl="0" indent="-34290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is a third piece of evidence presented to support the author’s argument? What is the source of the information? Is the source reliable?</a:t>
            </a:r>
            <a:endParaRPr lang="en-US" sz="2400" dirty="0">
              <a:latin typeface="+mn-lt"/>
            </a:endParaRPr>
          </a:p>
          <a:p>
            <a:pPr marL="342900" lvl="0" indent="-34290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mn-lt"/>
                <a:ea typeface="Open Sans"/>
                <a:cs typeface="Open Sans"/>
                <a:sym typeface="Open Sans"/>
              </a:rPr>
              <a:t>What are the major underlying assumptions that the author makes? Do you think they are reasonable and acceptable to most people? </a:t>
            </a:r>
            <a:endParaRPr lang="en-US" sz="2400" dirty="0">
              <a:solidFill>
                <a:srgbClr val="000000"/>
              </a:solidFill>
              <a:latin typeface="+mn-lt"/>
              <a:ea typeface="Open Sans"/>
              <a:cs typeface="Open Sans"/>
              <a:sym typeface="Open Sans"/>
            </a:endParaRPr>
          </a:p>
        </p:txBody>
      </p:sp>
    </p:spTree>
    <p:extLst>
      <p:ext uri="{BB962C8B-B14F-4D97-AF65-F5344CB8AC3E}">
        <p14:creationId xmlns:p14="http://schemas.microsoft.com/office/powerpoint/2010/main" val="1238476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8278-7FE4-F39F-F541-5354DB068C9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13099220-4B01-D487-ABCF-6B4A1B8CEFCD}"/>
              </a:ext>
            </a:extLst>
          </p:cNvPr>
          <p:cNvSpPr txBox="1">
            <a:spLocks noGrp="1"/>
          </p:cNvSpPr>
          <p:nvPr>
            <p:ph type="title" idx="4294967295"/>
          </p:nvPr>
        </p:nvSpPr>
        <p:spPr>
          <a:xfrm>
            <a:off x="432000" y="42676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2: Organize Evidence</a:t>
            </a:r>
          </a:p>
        </p:txBody>
      </p:sp>
      <p:grpSp>
        <p:nvGrpSpPr>
          <p:cNvPr id="7" name="Google Shape;309;p42" descr="Organizing evidence">
            <a:extLst>
              <a:ext uri="{FF2B5EF4-FFF2-40B4-BE49-F238E27FC236}">
                <a16:creationId xmlns:a16="http://schemas.microsoft.com/office/drawing/2014/main" id="{F3FC75F2-D2DD-DABB-8F45-009F703F6953}"/>
              </a:ext>
            </a:extLst>
          </p:cNvPr>
          <p:cNvGrpSpPr/>
          <p:nvPr/>
        </p:nvGrpSpPr>
        <p:grpSpPr>
          <a:xfrm>
            <a:off x="877505" y="1664640"/>
            <a:ext cx="10697177" cy="4490550"/>
            <a:chOff x="1418093" y="1314751"/>
            <a:chExt cx="10697177" cy="5418667"/>
          </a:xfrm>
          <a:solidFill>
            <a:srgbClr val="27346F"/>
          </a:solidFill>
        </p:grpSpPr>
        <p:sp>
          <p:nvSpPr>
            <p:cNvPr id="9" name="Google Shape;310;p42">
              <a:extLst>
                <a:ext uri="{FF2B5EF4-FFF2-40B4-BE49-F238E27FC236}">
                  <a16:creationId xmlns:a16="http://schemas.microsoft.com/office/drawing/2014/main" id="{B3EF7BB2-EA79-A51B-C2AF-51623149615A}"/>
                </a:ext>
              </a:extLst>
            </p:cNvPr>
            <p:cNvSpPr/>
            <p:nvPr/>
          </p:nvSpPr>
          <p:spPr>
            <a:xfrm>
              <a:off x="2413552" y="1314751"/>
              <a:ext cx="8845356" cy="5418667"/>
            </a:xfrm>
            <a:prstGeom prst="rightArrow">
              <a:avLst>
                <a:gd name="adj1" fmla="val 50000"/>
                <a:gd name="adj2" fmla="val 50000"/>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11;p42">
              <a:extLst>
                <a:ext uri="{FF2B5EF4-FFF2-40B4-BE49-F238E27FC236}">
                  <a16:creationId xmlns:a16="http://schemas.microsoft.com/office/drawing/2014/main" id="{296F0E42-9A66-AAC3-751F-BE955078B058}"/>
                </a:ext>
              </a:extLst>
            </p:cNvPr>
            <p:cNvSpPr txBox="1"/>
            <p:nvPr/>
          </p:nvSpPr>
          <p:spPr>
            <a:xfrm>
              <a:off x="1418093" y="3046158"/>
              <a:ext cx="2607564"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Reading</a:t>
              </a:r>
              <a:endParaRPr sz="2600">
                <a:solidFill>
                  <a:schemeClr val="tx1"/>
                </a:solidFill>
                <a:latin typeface="Calibri"/>
                <a:ea typeface="Calibri"/>
                <a:cs typeface="Calibri"/>
                <a:sym typeface="Calibri"/>
              </a:endParaRPr>
            </a:p>
          </p:txBody>
        </p:sp>
        <p:sp>
          <p:nvSpPr>
            <p:cNvPr id="11" name="Google Shape;312;p42">
              <a:extLst>
                <a:ext uri="{FF2B5EF4-FFF2-40B4-BE49-F238E27FC236}">
                  <a16:creationId xmlns:a16="http://schemas.microsoft.com/office/drawing/2014/main" id="{629668DA-6DEA-D899-05D6-601DADA56901}"/>
                </a:ext>
              </a:extLst>
            </p:cNvPr>
            <p:cNvSpPr txBox="1"/>
            <p:nvPr/>
          </p:nvSpPr>
          <p:spPr>
            <a:xfrm>
              <a:off x="4214950" y="3046158"/>
              <a:ext cx="2621279" cy="1955852"/>
            </a:xfrm>
            <a:prstGeom prst="rect">
              <a:avLst/>
            </a:prstGeom>
            <a:solidFill>
              <a:schemeClr val="bg1"/>
            </a:solidFill>
            <a:ln w="76200" cap="flat" cmpd="sng">
              <a:solidFill>
                <a:schemeClr val="accent4"/>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b="1" dirty="0">
                  <a:solidFill>
                    <a:schemeClr val="tx1"/>
                  </a:solidFill>
                  <a:latin typeface="Open Sans"/>
                  <a:ea typeface="Open Sans"/>
                  <a:cs typeface="Open Sans"/>
                  <a:sym typeface="Open Sans"/>
                </a:rPr>
                <a:t>Organizing Evidence</a:t>
              </a:r>
              <a:endParaRPr b="1" dirty="0">
                <a:solidFill>
                  <a:schemeClr val="tx1"/>
                </a:solidFill>
              </a:endParaRPr>
            </a:p>
          </p:txBody>
        </p:sp>
        <p:sp>
          <p:nvSpPr>
            <p:cNvPr id="12" name="Google Shape;313;p42">
              <a:extLst>
                <a:ext uri="{FF2B5EF4-FFF2-40B4-BE49-F238E27FC236}">
                  <a16:creationId xmlns:a16="http://schemas.microsoft.com/office/drawing/2014/main" id="{137C2577-EDC6-0AD7-D13A-123AECD53A80}"/>
                </a:ext>
              </a:extLst>
            </p:cNvPr>
            <p:cNvSpPr txBox="1"/>
            <p:nvPr/>
          </p:nvSpPr>
          <p:spPr>
            <a:xfrm>
              <a:off x="7013428"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Writing</a:t>
              </a:r>
              <a:endParaRPr>
                <a:solidFill>
                  <a:schemeClr val="tx1"/>
                </a:solidFill>
              </a:endParaRPr>
            </a:p>
          </p:txBody>
        </p:sp>
        <p:sp>
          <p:nvSpPr>
            <p:cNvPr id="13" name="Google Shape;314;p42">
              <a:extLst>
                <a:ext uri="{FF2B5EF4-FFF2-40B4-BE49-F238E27FC236}">
                  <a16:creationId xmlns:a16="http://schemas.microsoft.com/office/drawing/2014/main" id="{4CDED9A8-5C2E-1AC0-00CF-E02CB315637C}"/>
                </a:ext>
              </a:extLst>
            </p:cNvPr>
            <p:cNvSpPr txBox="1"/>
            <p:nvPr/>
          </p:nvSpPr>
          <p:spPr>
            <a:xfrm>
              <a:off x="9646804"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Proofreading &amp; Editing</a:t>
              </a:r>
              <a:endParaRPr>
                <a:solidFill>
                  <a:schemeClr val="tx1"/>
                </a:solidFill>
              </a:endParaRPr>
            </a:p>
          </p:txBody>
        </p:sp>
      </p:grpSp>
    </p:spTree>
    <p:extLst>
      <p:ext uri="{BB962C8B-B14F-4D97-AF65-F5344CB8AC3E}">
        <p14:creationId xmlns:p14="http://schemas.microsoft.com/office/powerpoint/2010/main" val="2576075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0390C-2A09-8A5D-F95D-E223E8EF442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E21D81A-AD99-8CA0-9F8C-8C33587FE274}"/>
              </a:ext>
            </a:extLst>
          </p:cNvPr>
          <p:cNvSpPr txBox="1">
            <a:spLocks noGrp="1"/>
          </p:cNvSpPr>
          <p:nvPr>
            <p:ph type="title" idx="4294967295"/>
          </p:nvPr>
        </p:nvSpPr>
        <p:spPr>
          <a:xfrm>
            <a:off x="432000" y="271486"/>
            <a:ext cx="11340000" cy="694672"/>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 Question 1</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C58CB4FB-3935-D31B-6B15-7771BF92DD72}"/>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type of evidence provides an explanation that helps the reader understand or make sense out of facts or examples? </a:t>
            </a:r>
          </a:p>
          <a:p>
            <a:pPr marL="979488" indent="-514350" rtl="0">
              <a:buFont typeface="+mj-lt"/>
              <a:buAutoNum type="alphaUcPeriod"/>
            </a:pPr>
            <a:r>
              <a:rPr lang="en-US" dirty="0">
                <a:solidFill>
                  <a:srgbClr val="000000"/>
                </a:solidFill>
                <a:latin typeface="+mn-lt"/>
              </a:rPr>
              <a:t>Statistics or data</a:t>
            </a:r>
          </a:p>
          <a:p>
            <a:pPr marL="979488" indent="-514350" rtl="0">
              <a:buFont typeface="+mj-lt"/>
              <a:buAutoNum type="alphaUcPeriod"/>
            </a:pPr>
            <a:r>
              <a:rPr lang="en-US" dirty="0">
                <a:solidFill>
                  <a:srgbClr val="000000"/>
                </a:solidFill>
                <a:effectLst/>
                <a:latin typeface="+mn-lt"/>
              </a:rPr>
              <a:t>Emotional appeal</a:t>
            </a:r>
          </a:p>
          <a:p>
            <a:pPr marL="979488" indent="-514350" rtl="0">
              <a:buFont typeface="+mj-lt"/>
              <a:buAutoNum type="alphaUcPeriod"/>
            </a:pPr>
            <a:r>
              <a:rPr lang="en-US" dirty="0">
                <a:solidFill>
                  <a:srgbClr val="000000"/>
                </a:solidFill>
                <a:effectLst/>
                <a:latin typeface="+mn-lt"/>
              </a:rPr>
              <a:t>Expert testimony</a:t>
            </a:r>
          </a:p>
          <a:p>
            <a:pPr marL="979488" indent="-514350" rtl="0">
              <a:buFont typeface="+mj-lt"/>
              <a:buAutoNum type="alphaUcPeriod"/>
            </a:pPr>
            <a:r>
              <a:rPr lang="en-US" dirty="0">
                <a:solidFill>
                  <a:srgbClr val="000000"/>
                </a:solidFill>
                <a:latin typeface="+mn-lt"/>
              </a:rPr>
              <a:t>Factual</a:t>
            </a:r>
          </a:p>
          <a:p>
            <a:pPr marL="979488" indent="-514350" rtl="0">
              <a:buFont typeface="+mj-lt"/>
              <a:buAutoNum type="alphaUcPeriod"/>
            </a:pPr>
            <a:r>
              <a:rPr lang="en-US" dirty="0">
                <a:solidFill>
                  <a:srgbClr val="000000"/>
                </a:solidFill>
                <a:effectLst/>
                <a:latin typeface="+mn-lt"/>
              </a:rPr>
              <a:t>Logical reasoning</a:t>
            </a:r>
            <a:endParaRPr lang="en-US" dirty="0">
              <a:effectLst/>
              <a:latin typeface="+mn-lt"/>
            </a:endParaRPr>
          </a:p>
        </p:txBody>
      </p:sp>
    </p:spTree>
    <p:extLst>
      <p:ext uri="{BB962C8B-B14F-4D97-AF65-F5344CB8AC3E}">
        <p14:creationId xmlns:p14="http://schemas.microsoft.com/office/powerpoint/2010/main" val="1888336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041B3-9187-A814-8419-5113D3265D8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3FAB6385-D093-694D-84C5-9818BC03F4E1}"/>
              </a:ext>
            </a:extLst>
          </p:cNvPr>
          <p:cNvSpPr txBox="1">
            <a:spLocks noGrp="1"/>
          </p:cNvSpPr>
          <p:nvPr>
            <p:ph type="title" idx="4294967295"/>
          </p:nvPr>
        </p:nvSpPr>
        <p:spPr>
          <a:xfrm>
            <a:off x="432000" y="271486"/>
            <a:ext cx="11340000" cy="694672"/>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 Question 2</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0321E15F-EC40-2266-55B7-18448B3BBF1E}"/>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type of evidence includes statements that can be proven true?</a:t>
            </a:r>
          </a:p>
          <a:p>
            <a:pPr marL="979488" indent="-514350" rtl="0">
              <a:buFont typeface="+mj-lt"/>
              <a:buAutoNum type="alphaUcPeriod"/>
            </a:pPr>
            <a:r>
              <a:rPr lang="en-US" dirty="0">
                <a:solidFill>
                  <a:srgbClr val="000000"/>
                </a:solidFill>
                <a:latin typeface="+mn-lt"/>
              </a:rPr>
              <a:t>Emotional appeal</a:t>
            </a:r>
          </a:p>
          <a:p>
            <a:pPr marL="979488" indent="-514350" rtl="0">
              <a:buFont typeface="+mj-lt"/>
              <a:buAutoNum type="alphaUcPeriod"/>
            </a:pPr>
            <a:r>
              <a:rPr lang="en-US" dirty="0">
                <a:solidFill>
                  <a:srgbClr val="000000"/>
                </a:solidFill>
                <a:effectLst/>
                <a:latin typeface="+mn-lt"/>
              </a:rPr>
              <a:t>Examples of anecdotes</a:t>
            </a:r>
          </a:p>
          <a:p>
            <a:pPr marL="979488" indent="-514350" rtl="0">
              <a:buFont typeface="+mj-lt"/>
              <a:buAutoNum type="alphaUcPeriod"/>
            </a:pPr>
            <a:r>
              <a:rPr lang="en-US" dirty="0">
                <a:solidFill>
                  <a:srgbClr val="000000"/>
                </a:solidFill>
                <a:latin typeface="+mn-lt"/>
              </a:rPr>
              <a:t>Factual</a:t>
            </a:r>
          </a:p>
          <a:p>
            <a:pPr marL="979488" indent="-514350" rtl="0">
              <a:buFont typeface="+mj-lt"/>
              <a:buAutoNum type="alphaUcPeriod"/>
            </a:pPr>
            <a:r>
              <a:rPr lang="en-US" dirty="0">
                <a:solidFill>
                  <a:srgbClr val="000000"/>
                </a:solidFill>
                <a:effectLst/>
                <a:latin typeface="+mn-lt"/>
              </a:rPr>
              <a:t>Expert testimony</a:t>
            </a:r>
          </a:p>
          <a:p>
            <a:pPr marL="979488" indent="-514350" rtl="0">
              <a:buFont typeface="+mj-lt"/>
              <a:buAutoNum type="alphaUcPeriod"/>
            </a:pPr>
            <a:r>
              <a:rPr lang="en-US" dirty="0">
                <a:solidFill>
                  <a:srgbClr val="000000"/>
                </a:solidFill>
                <a:latin typeface="+mn-lt"/>
              </a:rPr>
              <a:t>Statistics and data</a:t>
            </a:r>
            <a:endParaRPr lang="en-US" dirty="0">
              <a:effectLst/>
              <a:latin typeface="+mn-lt"/>
            </a:endParaRPr>
          </a:p>
        </p:txBody>
      </p:sp>
    </p:spTree>
    <p:extLst>
      <p:ext uri="{BB962C8B-B14F-4D97-AF65-F5344CB8AC3E}">
        <p14:creationId xmlns:p14="http://schemas.microsoft.com/office/powerpoint/2010/main" val="228896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7346C-4BA6-F162-5492-8EE71ECD789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48D58CD-EF7D-4BCD-CFDB-3202B5DC200B}"/>
              </a:ext>
            </a:extLst>
          </p:cNvPr>
          <p:cNvSpPr txBox="1">
            <a:spLocks noGrp="1"/>
          </p:cNvSpPr>
          <p:nvPr>
            <p:ph type="title" idx="4294967295"/>
          </p:nvPr>
        </p:nvSpPr>
        <p:spPr>
          <a:xfrm>
            <a:off x="432000" y="271486"/>
            <a:ext cx="11340000" cy="694672"/>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 Question 3</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5873EFEB-C7F7-A561-9D04-234C64D73469}"/>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type of evidence can be presented in raw numbers and percentages?</a:t>
            </a:r>
          </a:p>
          <a:p>
            <a:pPr marL="979488" indent="-514350" rtl="0">
              <a:buFont typeface="+mj-lt"/>
              <a:buAutoNum type="alphaUcPeriod"/>
            </a:pPr>
            <a:r>
              <a:rPr lang="en-US" dirty="0">
                <a:solidFill>
                  <a:srgbClr val="000000"/>
                </a:solidFill>
                <a:latin typeface="+mn-lt"/>
              </a:rPr>
              <a:t>Examples or anecdotes</a:t>
            </a:r>
          </a:p>
          <a:p>
            <a:pPr marL="979488" indent="-514350" rtl="0">
              <a:buFont typeface="+mj-lt"/>
              <a:buAutoNum type="alphaUcPeriod"/>
            </a:pPr>
            <a:r>
              <a:rPr lang="en-US" dirty="0">
                <a:solidFill>
                  <a:srgbClr val="000000"/>
                </a:solidFill>
                <a:effectLst/>
                <a:latin typeface="+mn-lt"/>
              </a:rPr>
              <a:t>Factual</a:t>
            </a:r>
          </a:p>
          <a:p>
            <a:pPr marL="979488" indent="-514350" rtl="0">
              <a:buFont typeface="+mj-lt"/>
              <a:buAutoNum type="alphaUcPeriod"/>
            </a:pPr>
            <a:r>
              <a:rPr lang="en-US" dirty="0">
                <a:solidFill>
                  <a:srgbClr val="000000"/>
                </a:solidFill>
                <a:latin typeface="+mn-lt"/>
              </a:rPr>
              <a:t>Statistics or data</a:t>
            </a:r>
          </a:p>
          <a:p>
            <a:pPr marL="979488" indent="-514350" rtl="0">
              <a:buFont typeface="+mj-lt"/>
              <a:buAutoNum type="alphaUcPeriod"/>
            </a:pPr>
            <a:r>
              <a:rPr lang="en-US" dirty="0">
                <a:solidFill>
                  <a:srgbClr val="000000"/>
                </a:solidFill>
                <a:effectLst/>
                <a:latin typeface="+mn-lt"/>
              </a:rPr>
              <a:t>Logical reasoning</a:t>
            </a:r>
          </a:p>
          <a:p>
            <a:pPr marL="979488" indent="-514350" rtl="0">
              <a:buFont typeface="+mj-lt"/>
              <a:buAutoNum type="alphaUcPeriod"/>
            </a:pPr>
            <a:r>
              <a:rPr lang="en-US" dirty="0">
                <a:solidFill>
                  <a:srgbClr val="000000"/>
                </a:solidFill>
                <a:latin typeface="+mn-lt"/>
              </a:rPr>
              <a:t>Emotional appeal</a:t>
            </a:r>
            <a:endParaRPr lang="en-US" dirty="0">
              <a:effectLst/>
              <a:latin typeface="+mn-lt"/>
            </a:endParaRPr>
          </a:p>
        </p:txBody>
      </p:sp>
    </p:spTree>
    <p:extLst>
      <p:ext uri="{BB962C8B-B14F-4D97-AF65-F5344CB8AC3E}">
        <p14:creationId xmlns:p14="http://schemas.microsoft.com/office/powerpoint/2010/main" val="2807635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5531-9D41-1BB5-497C-C9E4C301CEBF}"/>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02D20786-E3CF-C169-F104-815A1AA2D79F}"/>
              </a:ext>
            </a:extLst>
          </p:cNvPr>
          <p:cNvSpPr txBox="1">
            <a:spLocks noGrp="1"/>
          </p:cNvSpPr>
          <p:nvPr>
            <p:ph type="title" idx="4294967295"/>
          </p:nvPr>
        </p:nvSpPr>
        <p:spPr>
          <a:xfrm>
            <a:off x="432000" y="271486"/>
            <a:ext cx="11340000" cy="694672"/>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 Question 4</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A48F113C-B55A-5451-6503-48CFAF9DCFE4}"/>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type of evidence could include stories that help explain an author’s claim?</a:t>
            </a:r>
          </a:p>
          <a:p>
            <a:pPr marL="979488" indent="-514350" rtl="0">
              <a:buFont typeface="+mj-lt"/>
              <a:buAutoNum type="alphaUcPeriod"/>
            </a:pPr>
            <a:r>
              <a:rPr lang="en-US" dirty="0">
                <a:solidFill>
                  <a:srgbClr val="000000"/>
                </a:solidFill>
                <a:latin typeface="+mn-lt"/>
              </a:rPr>
              <a:t>Statistics or data</a:t>
            </a:r>
          </a:p>
          <a:p>
            <a:pPr marL="979488" indent="-514350" rtl="0">
              <a:buFont typeface="+mj-lt"/>
              <a:buAutoNum type="alphaUcPeriod"/>
            </a:pPr>
            <a:r>
              <a:rPr lang="en-US" dirty="0">
                <a:solidFill>
                  <a:srgbClr val="000000"/>
                </a:solidFill>
                <a:effectLst/>
                <a:latin typeface="+mn-lt"/>
              </a:rPr>
              <a:t>Examples or anecdotes</a:t>
            </a:r>
          </a:p>
          <a:p>
            <a:pPr marL="979488" indent="-514350" rtl="0">
              <a:buFont typeface="+mj-lt"/>
              <a:buAutoNum type="alphaUcPeriod"/>
            </a:pPr>
            <a:r>
              <a:rPr lang="en-US" dirty="0">
                <a:solidFill>
                  <a:srgbClr val="000000"/>
                </a:solidFill>
                <a:latin typeface="+mn-lt"/>
              </a:rPr>
              <a:t>Factual</a:t>
            </a:r>
          </a:p>
          <a:p>
            <a:pPr marL="979488" indent="-514350" rtl="0">
              <a:buFont typeface="+mj-lt"/>
              <a:buAutoNum type="alphaUcPeriod"/>
            </a:pPr>
            <a:r>
              <a:rPr lang="en-US" dirty="0">
                <a:solidFill>
                  <a:srgbClr val="000000"/>
                </a:solidFill>
                <a:effectLst/>
                <a:latin typeface="+mn-lt"/>
              </a:rPr>
              <a:t>Expert testimony</a:t>
            </a:r>
          </a:p>
          <a:p>
            <a:pPr marL="979488" indent="-514350" rtl="0">
              <a:buFont typeface="+mj-lt"/>
              <a:buAutoNum type="alphaUcPeriod"/>
            </a:pPr>
            <a:r>
              <a:rPr lang="en-US" dirty="0">
                <a:solidFill>
                  <a:srgbClr val="000000"/>
                </a:solidFill>
                <a:latin typeface="+mn-lt"/>
              </a:rPr>
              <a:t>Logical reasoning</a:t>
            </a:r>
            <a:endParaRPr lang="en-US" dirty="0">
              <a:effectLst/>
              <a:latin typeface="+mn-lt"/>
            </a:endParaRPr>
          </a:p>
        </p:txBody>
      </p:sp>
    </p:spTree>
    <p:extLst>
      <p:ext uri="{BB962C8B-B14F-4D97-AF65-F5344CB8AC3E}">
        <p14:creationId xmlns:p14="http://schemas.microsoft.com/office/powerpoint/2010/main" val="1759375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88D5-CD13-D1D2-D5B0-28C94C56B4B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85EF7AD-77B9-7015-44CC-F4B1D31970E4}"/>
              </a:ext>
            </a:extLst>
          </p:cNvPr>
          <p:cNvSpPr txBox="1">
            <a:spLocks noGrp="1"/>
          </p:cNvSpPr>
          <p:nvPr>
            <p:ph type="title" idx="4294967295"/>
          </p:nvPr>
        </p:nvSpPr>
        <p:spPr>
          <a:xfrm>
            <a:off x="432000" y="271486"/>
            <a:ext cx="11340000" cy="694672"/>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 Question 5</a:t>
            </a:r>
            <a:endPar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1A8FF3CF-DEB4-22FC-F6AE-54E5374896C6}"/>
              </a:ext>
            </a:extLst>
          </p:cNvPr>
          <p:cNvSpPr txBox="1">
            <a:spLocks/>
          </p:cNvSpPr>
          <p:nvPr/>
        </p:nvSpPr>
        <p:spPr>
          <a:xfrm>
            <a:off x="879893" y="1708030"/>
            <a:ext cx="10841025"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b="1" i="0" u="none" strike="noStrike" dirty="0">
                <a:solidFill>
                  <a:srgbClr val="000000"/>
                </a:solidFill>
                <a:effectLst/>
                <a:latin typeface="+mn-lt"/>
              </a:rPr>
              <a:t>Which type of evidence might use fear to persuade?</a:t>
            </a:r>
          </a:p>
          <a:p>
            <a:pPr marL="979488" indent="-514350" rtl="0">
              <a:buFont typeface="+mj-lt"/>
              <a:buAutoNum type="alphaUcPeriod"/>
            </a:pPr>
            <a:r>
              <a:rPr lang="en-US" dirty="0">
                <a:solidFill>
                  <a:srgbClr val="000000"/>
                </a:solidFill>
                <a:latin typeface="+mn-lt"/>
              </a:rPr>
              <a:t>Statistics or data</a:t>
            </a:r>
          </a:p>
          <a:p>
            <a:pPr marL="979488" indent="-514350" rtl="0">
              <a:buFont typeface="+mj-lt"/>
              <a:buAutoNum type="alphaUcPeriod"/>
            </a:pPr>
            <a:r>
              <a:rPr lang="en-US" dirty="0">
                <a:solidFill>
                  <a:srgbClr val="000000"/>
                </a:solidFill>
                <a:effectLst/>
                <a:latin typeface="+mn-lt"/>
              </a:rPr>
              <a:t>Emotional appeal</a:t>
            </a:r>
          </a:p>
          <a:p>
            <a:pPr marL="979488" indent="-514350" rtl="0">
              <a:buFont typeface="+mj-lt"/>
              <a:buAutoNum type="alphaUcPeriod"/>
            </a:pPr>
            <a:r>
              <a:rPr lang="en-US" dirty="0">
                <a:solidFill>
                  <a:srgbClr val="000000"/>
                </a:solidFill>
                <a:latin typeface="+mn-lt"/>
              </a:rPr>
              <a:t>Factual</a:t>
            </a:r>
          </a:p>
          <a:p>
            <a:pPr marL="979488" indent="-514350" rtl="0">
              <a:buFont typeface="+mj-lt"/>
              <a:buAutoNum type="alphaUcPeriod"/>
            </a:pPr>
            <a:r>
              <a:rPr lang="en-US" dirty="0">
                <a:solidFill>
                  <a:srgbClr val="000000"/>
                </a:solidFill>
                <a:effectLst/>
                <a:latin typeface="+mn-lt"/>
              </a:rPr>
              <a:t>Exper</a:t>
            </a:r>
            <a:r>
              <a:rPr lang="en-US" dirty="0">
                <a:solidFill>
                  <a:srgbClr val="000000"/>
                </a:solidFill>
                <a:latin typeface="+mn-lt"/>
              </a:rPr>
              <a:t>t testimony</a:t>
            </a:r>
          </a:p>
          <a:p>
            <a:pPr marL="979488" indent="-514350" rtl="0">
              <a:buFont typeface="+mj-lt"/>
              <a:buAutoNum type="alphaUcPeriod"/>
            </a:pPr>
            <a:r>
              <a:rPr lang="en-US" dirty="0">
                <a:solidFill>
                  <a:srgbClr val="000000"/>
                </a:solidFill>
                <a:effectLst/>
                <a:latin typeface="+mn-lt"/>
              </a:rPr>
              <a:t>Logical reasoning</a:t>
            </a:r>
            <a:endParaRPr lang="en-US" dirty="0">
              <a:effectLst/>
              <a:latin typeface="+mn-lt"/>
            </a:endParaRPr>
          </a:p>
        </p:txBody>
      </p:sp>
    </p:spTree>
    <p:extLst>
      <p:ext uri="{BB962C8B-B14F-4D97-AF65-F5344CB8AC3E}">
        <p14:creationId xmlns:p14="http://schemas.microsoft.com/office/powerpoint/2010/main" val="3043568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51EC-5972-7FBD-7954-C18A85A631D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ED8D4D97-34F7-759B-BAA0-EDDA808EA05B}"/>
              </a:ext>
            </a:extLst>
          </p:cNvPr>
          <p:cNvSpPr txBox="1">
            <a:spLocks noGrp="1"/>
          </p:cNvSpPr>
          <p:nvPr>
            <p:ph type="title" idx="4294967295"/>
          </p:nvPr>
        </p:nvSpPr>
        <p:spPr>
          <a:xfrm>
            <a:off x="293977" y="294278"/>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Types of Evidence</a:t>
            </a:r>
          </a:p>
        </p:txBody>
      </p:sp>
      <p:graphicFrame>
        <p:nvGraphicFramePr>
          <p:cNvPr id="5" name="Google Shape;432;p57">
            <a:extLst>
              <a:ext uri="{FF2B5EF4-FFF2-40B4-BE49-F238E27FC236}">
                <a16:creationId xmlns:a16="http://schemas.microsoft.com/office/drawing/2014/main" id="{2485462A-5894-1F69-80F7-602204F29405}"/>
              </a:ext>
            </a:extLst>
          </p:cNvPr>
          <p:cNvGraphicFramePr/>
          <p:nvPr>
            <p:extLst>
              <p:ext uri="{D42A27DB-BD31-4B8C-83A1-F6EECF244321}">
                <p14:modId xmlns:p14="http://schemas.microsoft.com/office/powerpoint/2010/main" val="1755235674"/>
              </p:ext>
            </p:extLst>
          </p:nvPr>
        </p:nvGraphicFramePr>
        <p:xfrm>
          <a:off x="765048" y="966158"/>
          <a:ext cx="10515600" cy="5163315"/>
        </p:xfrm>
        <a:graphic>
          <a:graphicData uri="http://schemas.openxmlformats.org/drawingml/2006/table">
            <a:tbl>
              <a:tblPr firstRow="1" bandRow="1">
                <a:noFill/>
              </a:tblPr>
              <a:tblGrid>
                <a:gridCol w="3532625">
                  <a:extLst>
                    <a:ext uri="{9D8B030D-6E8A-4147-A177-3AD203B41FA5}">
                      <a16:colId xmlns:a16="http://schemas.microsoft.com/office/drawing/2014/main" val="20000"/>
                    </a:ext>
                  </a:extLst>
                </a:gridCol>
                <a:gridCol w="6982975">
                  <a:extLst>
                    <a:ext uri="{9D8B030D-6E8A-4147-A177-3AD203B41FA5}">
                      <a16:colId xmlns:a16="http://schemas.microsoft.com/office/drawing/2014/main" val="20001"/>
                    </a:ext>
                  </a:extLst>
                </a:gridCol>
              </a:tblGrid>
              <a:tr h="545197">
                <a:tc>
                  <a:txBody>
                    <a:bodyPr/>
                    <a:lstStyle/>
                    <a:p>
                      <a:pPr marL="0" marR="0" lvl="0" indent="0" algn="l" rtl="0">
                        <a:spcBef>
                          <a:spcPts val="0"/>
                        </a:spcBef>
                        <a:spcAft>
                          <a:spcPts val="0"/>
                        </a:spcAft>
                        <a:buNone/>
                      </a:pPr>
                      <a:r>
                        <a:rPr lang="en-US" sz="2800" b="1" dirty="0">
                          <a:solidFill>
                            <a:schemeClr val="bg1"/>
                          </a:solidFill>
                          <a:latin typeface="+mj-lt"/>
                          <a:ea typeface="Open Sans"/>
                          <a:cs typeface="Open Sans"/>
                          <a:sym typeface="Open Sans"/>
                        </a:rPr>
                        <a:t>Types of Evidence</a:t>
                      </a:r>
                      <a:endParaRPr dirty="0">
                        <a:solidFill>
                          <a:schemeClr val="bg1"/>
                        </a:solidFill>
                        <a:latin typeface="+mj-lt"/>
                      </a:endParaRPr>
                    </a:p>
                  </a:txBody>
                  <a:tcPr marL="91450" marR="91450" marT="45725" marB="45725">
                    <a:lnB w="12700" cap="flat" cmpd="sng" algn="ctr">
                      <a:solidFill>
                        <a:schemeClr val="tx1"/>
                      </a:solidFill>
                      <a:prstDash val="solid"/>
                      <a:round/>
                      <a:headEnd type="none" w="med" len="med"/>
                      <a:tailEnd type="none" w="med" len="med"/>
                    </a:lnB>
                    <a:solidFill>
                      <a:srgbClr val="27346F"/>
                    </a:solidFill>
                  </a:tcPr>
                </a:tc>
                <a:tc>
                  <a:txBody>
                    <a:bodyPr/>
                    <a:lstStyle/>
                    <a:p>
                      <a:pPr marL="0" marR="0" lvl="0" indent="0" algn="l" rtl="0">
                        <a:spcBef>
                          <a:spcPts val="0"/>
                        </a:spcBef>
                        <a:spcAft>
                          <a:spcPts val="0"/>
                        </a:spcAft>
                        <a:buNone/>
                      </a:pPr>
                      <a:r>
                        <a:rPr lang="en-US" sz="2800" b="1" dirty="0">
                          <a:solidFill>
                            <a:schemeClr val="bg1"/>
                          </a:solidFill>
                          <a:latin typeface="+mj-lt"/>
                          <a:ea typeface="Open Sans"/>
                          <a:cs typeface="Open Sans"/>
                          <a:sym typeface="Open Sans"/>
                        </a:rPr>
                        <a:t>Definition</a:t>
                      </a:r>
                      <a:endParaRPr dirty="0">
                        <a:solidFill>
                          <a:schemeClr val="bg1"/>
                        </a:solidFill>
                        <a:latin typeface="+mj-lt"/>
                      </a:endParaRPr>
                    </a:p>
                  </a:txBody>
                  <a:tcPr marL="91450" marR="91450" marT="45725" marB="45725">
                    <a:lnB w="12700" cap="flat" cmpd="sng" algn="ctr">
                      <a:solidFill>
                        <a:schemeClr val="tx1"/>
                      </a:solidFill>
                      <a:prstDash val="solid"/>
                      <a:round/>
                      <a:headEnd type="none" w="med" len="med"/>
                      <a:tailEnd type="none" w="med" len="med"/>
                    </a:lnB>
                    <a:solidFill>
                      <a:srgbClr val="27346F"/>
                    </a:solidFill>
                  </a:tcPr>
                </a:tc>
                <a:extLst>
                  <a:ext uri="{0D108BD9-81ED-4DB2-BD59-A6C34878D82A}">
                    <a16:rowId xmlns:a16="http://schemas.microsoft.com/office/drawing/2014/main" val="10000"/>
                  </a:ext>
                </a:extLst>
              </a:tr>
              <a:tr h="673477">
                <a:tc>
                  <a:txBody>
                    <a:bodyPr/>
                    <a:lstStyle/>
                    <a:p>
                      <a:pPr marL="0" marR="0" lvl="0" indent="0" algn="l" rtl="0">
                        <a:spcBef>
                          <a:spcPts val="0"/>
                        </a:spcBef>
                        <a:spcAft>
                          <a:spcPts val="0"/>
                        </a:spcAft>
                        <a:buNone/>
                      </a:pPr>
                      <a:r>
                        <a:rPr lang="en-US" sz="2400" b="1" dirty="0">
                          <a:latin typeface="+mn-lt"/>
                          <a:ea typeface="Open Sans"/>
                          <a:cs typeface="Open Sans"/>
                          <a:sym typeface="Open Sans"/>
                        </a:rPr>
                        <a:t>Factual</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dirty="0">
                          <a:latin typeface="+mn-lt"/>
                          <a:ea typeface="Open Sans"/>
                          <a:cs typeface="Open Sans"/>
                          <a:sym typeface="Open Sans"/>
                        </a:rPr>
                        <a:t>Truthful statements that cannot be denied. Statements that the average person may know or which can be proven. </a:t>
                      </a:r>
                      <a:endParaRPr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3477">
                <a:tc>
                  <a:txBody>
                    <a:bodyPr/>
                    <a:lstStyle/>
                    <a:p>
                      <a:pPr marL="0" marR="0" lvl="0" indent="0" algn="l" rtl="0">
                        <a:spcBef>
                          <a:spcPts val="0"/>
                        </a:spcBef>
                        <a:spcAft>
                          <a:spcPts val="0"/>
                        </a:spcAft>
                        <a:buNone/>
                      </a:pPr>
                      <a:r>
                        <a:rPr lang="en-US" sz="2400" b="1" dirty="0">
                          <a:latin typeface="+mn-lt"/>
                          <a:ea typeface="Open Sans"/>
                          <a:cs typeface="Open Sans"/>
                          <a:sym typeface="Open Sans"/>
                        </a:rPr>
                        <a:t>Statistics or Data</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a:latin typeface="+mn-lt"/>
                          <a:ea typeface="Open Sans"/>
                          <a:cs typeface="Open Sans"/>
                          <a:sym typeface="Open Sans"/>
                        </a:rPr>
                        <a:t>Numerical facts; can be presented in raw numbers, percentages, or fractions. </a:t>
                      </a:r>
                      <a:endParaRPr>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3477">
                <a:tc>
                  <a:txBody>
                    <a:bodyPr/>
                    <a:lstStyle/>
                    <a:p>
                      <a:pPr marL="0" marR="0" lvl="0" indent="0" algn="l" rtl="0">
                        <a:spcBef>
                          <a:spcPts val="0"/>
                        </a:spcBef>
                        <a:spcAft>
                          <a:spcPts val="0"/>
                        </a:spcAft>
                        <a:buNone/>
                      </a:pPr>
                      <a:r>
                        <a:rPr lang="en-US" sz="2400" b="1" dirty="0">
                          <a:latin typeface="+mn-lt"/>
                          <a:ea typeface="Open Sans"/>
                          <a:cs typeface="Open Sans"/>
                          <a:sym typeface="Open Sans"/>
                        </a:rPr>
                        <a:t>Examples or Anecdotes </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dirty="0">
                          <a:latin typeface="+mn-lt"/>
                          <a:ea typeface="Open Sans"/>
                          <a:cs typeface="Open Sans"/>
                          <a:sym typeface="Open Sans"/>
                        </a:rPr>
                        <a:t>Real-life situations, events, or experiences that illustrate a position; anecdotal stories that help explain an author’s claim. </a:t>
                      </a:r>
                      <a:endParaRPr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962105">
                <a:tc>
                  <a:txBody>
                    <a:bodyPr/>
                    <a:lstStyle/>
                    <a:p>
                      <a:pPr marL="0" marR="0" lvl="0" indent="0" algn="l" rtl="0">
                        <a:spcBef>
                          <a:spcPts val="0"/>
                        </a:spcBef>
                        <a:spcAft>
                          <a:spcPts val="0"/>
                        </a:spcAft>
                        <a:buNone/>
                      </a:pPr>
                      <a:r>
                        <a:rPr lang="en-US" sz="2400" b="1" dirty="0">
                          <a:latin typeface="+mn-lt"/>
                          <a:ea typeface="Open Sans"/>
                          <a:cs typeface="Open Sans"/>
                          <a:sym typeface="Open Sans"/>
                        </a:rPr>
                        <a:t>Expert Testimony</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dirty="0">
                          <a:latin typeface="+mn-lt"/>
                          <a:ea typeface="Open Sans"/>
                          <a:cs typeface="Open Sans"/>
                          <a:sym typeface="Open Sans"/>
                        </a:rPr>
                        <a:t>The observations or conclusions of someone who is considered highly knowledgeable because he/she is an expert in a particular field of study or occupation; someone who has firsthand knowledge and experience. </a:t>
                      </a:r>
                      <a:endParaRPr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962105">
                <a:tc>
                  <a:txBody>
                    <a:bodyPr/>
                    <a:lstStyle/>
                    <a:p>
                      <a:pPr marL="0" marR="0" lvl="0" indent="0" algn="l" rtl="0">
                        <a:spcBef>
                          <a:spcPts val="0"/>
                        </a:spcBef>
                        <a:spcAft>
                          <a:spcPts val="0"/>
                        </a:spcAft>
                        <a:buNone/>
                      </a:pPr>
                      <a:r>
                        <a:rPr lang="en-US" sz="2400" b="1" dirty="0">
                          <a:latin typeface="+mn-lt"/>
                          <a:ea typeface="Open Sans"/>
                          <a:cs typeface="Open Sans"/>
                          <a:sym typeface="Open Sans"/>
                        </a:rPr>
                        <a:t>Logical Reasoning</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dirty="0">
                          <a:latin typeface="+mn-lt"/>
                          <a:ea typeface="Open Sans"/>
                          <a:cs typeface="Open Sans"/>
                          <a:sym typeface="Open Sans"/>
                        </a:rPr>
                        <a:t>An explanation which draws conclusions that the reader can understand; a discussion which helps the reader understand or make sense out of facts or examples offered. </a:t>
                      </a:r>
                      <a:endParaRPr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3477">
                <a:tc>
                  <a:txBody>
                    <a:bodyPr/>
                    <a:lstStyle/>
                    <a:p>
                      <a:pPr marL="0" marR="0" lvl="0" indent="0" algn="l" rtl="0">
                        <a:spcBef>
                          <a:spcPts val="0"/>
                        </a:spcBef>
                        <a:spcAft>
                          <a:spcPts val="0"/>
                        </a:spcAft>
                        <a:buNone/>
                      </a:pPr>
                      <a:r>
                        <a:rPr lang="en-US" sz="2400" b="1" dirty="0">
                          <a:latin typeface="+mn-lt"/>
                          <a:ea typeface="Open Sans"/>
                          <a:cs typeface="Open Sans"/>
                          <a:sym typeface="Open Sans"/>
                        </a:rPr>
                        <a:t>Emotional Appeal</a:t>
                      </a:r>
                      <a:endParaRPr sz="2400"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spcBef>
                          <a:spcPts val="0"/>
                        </a:spcBef>
                        <a:spcAft>
                          <a:spcPts val="0"/>
                        </a:spcAft>
                        <a:buNone/>
                      </a:pPr>
                      <a:r>
                        <a:rPr lang="en-US" sz="1800" dirty="0">
                          <a:latin typeface="+mn-lt"/>
                          <a:ea typeface="Open Sans"/>
                          <a:cs typeface="Open Sans"/>
                          <a:sym typeface="Open Sans"/>
                        </a:rPr>
                        <a:t>Use of sympathy, fear, loyalty, or other emotions to persuade; manipulates the reader’s emotions – ethos, pathos, logos. </a:t>
                      </a:r>
                      <a:endParaRPr dirty="0">
                        <a:latin typeface="+mn-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486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5AD4-C342-79D5-5A73-29151233137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4035DAC-AE84-2F77-4F09-E81E4A69A17C}"/>
              </a:ext>
            </a:extLst>
          </p:cNvPr>
          <p:cNvSpPr txBox="1">
            <a:spLocks noGrp="1"/>
          </p:cNvSpPr>
          <p:nvPr>
            <p:ph type="title" idx="4294967295"/>
          </p:nvPr>
        </p:nvSpPr>
        <p:spPr>
          <a:xfrm>
            <a:off x="431999" y="38142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Evidence for the Extended Response</a:t>
            </a:r>
          </a:p>
        </p:txBody>
      </p:sp>
      <p:sp>
        <p:nvSpPr>
          <p:cNvPr id="2" name="Google Shape;655;p12">
            <a:extLst>
              <a:ext uri="{FF2B5EF4-FFF2-40B4-BE49-F238E27FC236}">
                <a16:creationId xmlns:a16="http://schemas.microsoft.com/office/drawing/2014/main" id="{E11BD3C7-ECA0-90B6-C5D4-AE0CD51FD42E}"/>
              </a:ext>
            </a:extLst>
          </p:cNvPr>
          <p:cNvSpPr txBox="1">
            <a:spLocks/>
          </p:cNvSpPr>
          <p:nvPr/>
        </p:nvSpPr>
        <p:spPr>
          <a:xfrm>
            <a:off x="690113" y="1414732"/>
            <a:ext cx="11081886" cy="3864634"/>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lvl="0" indent="-344488" algn="l" rtl="0">
              <a:lnSpc>
                <a:spcPct val="100000"/>
              </a:lnSpc>
              <a:spcBef>
                <a:spcPts val="0"/>
              </a:spcBef>
              <a:spcAft>
                <a:spcPts val="1200"/>
              </a:spcAft>
              <a:buClr>
                <a:schemeClr val="dk1"/>
              </a:buClr>
              <a:buSzPts val="2800"/>
              <a:buChar char="•"/>
            </a:pPr>
            <a:r>
              <a:rPr lang="en-US" dirty="0"/>
              <a:t>Important to practice summarizing and organizing the evidence in a passage because this gives you practice with choosing your own words and not taking phrases word for word from the passage.</a:t>
            </a:r>
          </a:p>
          <a:p>
            <a:pPr marL="344488" lvl="0" indent="-344488" algn="l" rtl="0">
              <a:lnSpc>
                <a:spcPct val="100000"/>
              </a:lnSpc>
              <a:spcBef>
                <a:spcPts val="1000"/>
              </a:spcBef>
              <a:spcAft>
                <a:spcPts val="1200"/>
              </a:spcAft>
              <a:buClr>
                <a:schemeClr val="dk1"/>
              </a:buClr>
              <a:buSzPts val="2800"/>
              <a:buChar char="•"/>
            </a:pPr>
            <a:r>
              <a:rPr lang="en-US" dirty="0"/>
              <a:t>Helps you to remember the evidence you might want to include in the extended response instead of re-reading an entire passage.</a:t>
            </a:r>
          </a:p>
          <a:p>
            <a:pPr marL="344488" lvl="0" indent="-344488" algn="l" rtl="0">
              <a:lnSpc>
                <a:spcPct val="100000"/>
              </a:lnSpc>
              <a:spcBef>
                <a:spcPts val="1000"/>
              </a:spcBef>
              <a:spcAft>
                <a:spcPts val="1200"/>
              </a:spcAft>
              <a:buClr>
                <a:schemeClr val="dk1"/>
              </a:buClr>
              <a:buSzPts val="2800"/>
              <a:buChar char="•"/>
            </a:pPr>
            <a:r>
              <a:rPr lang="en-US" dirty="0"/>
              <a:t>Many different graphic organizers available. </a:t>
            </a:r>
          </a:p>
          <a:p>
            <a:pPr marL="344488" lvl="0" indent="-344488" algn="l" rtl="0">
              <a:lnSpc>
                <a:spcPct val="100000"/>
              </a:lnSpc>
              <a:spcBef>
                <a:spcPts val="1000"/>
              </a:spcBef>
              <a:spcAft>
                <a:spcPts val="1200"/>
              </a:spcAft>
              <a:buClr>
                <a:schemeClr val="dk1"/>
              </a:buClr>
              <a:buSzPts val="2800"/>
              <a:buChar char="•"/>
            </a:pPr>
            <a:r>
              <a:rPr lang="en-US" dirty="0"/>
              <a:t>Today we will practice using the graphic organizers in Part 2 of your Organizing the GED Extended Response (Essay) worksheet.</a:t>
            </a:r>
          </a:p>
          <a:p>
            <a:pPr marL="638175" lvl="1" indent="0" algn="l" rtl="0">
              <a:lnSpc>
                <a:spcPct val="100000"/>
              </a:lnSpc>
              <a:spcBef>
                <a:spcPts val="500"/>
              </a:spcBef>
              <a:spcAft>
                <a:spcPts val="1200"/>
              </a:spcAft>
              <a:buClr>
                <a:srgbClr val="3F3F3F"/>
              </a:buClr>
              <a:buSzPts val="2200"/>
              <a:buNone/>
            </a:pPr>
            <a:endParaRPr lang="en-US" sz="2800" b="1" dirty="0"/>
          </a:p>
        </p:txBody>
      </p:sp>
    </p:spTree>
    <p:extLst>
      <p:ext uri="{BB962C8B-B14F-4D97-AF65-F5344CB8AC3E}">
        <p14:creationId xmlns:p14="http://schemas.microsoft.com/office/powerpoint/2010/main" val="379307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F68A5-7B73-AD73-4001-E47EC3D7EB9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6EFAB74-28BF-1F34-7260-3A5F32B9DF52}"/>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 Evidence</a:t>
            </a:r>
          </a:p>
        </p:txBody>
      </p:sp>
      <p:sp>
        <p:nvSpPr>
          <p:cNvPr id="2" name="Google Shape;535;p3">
            <a:extLst>
              <a:ext uri="{FF2B5EF4-FFF2-40B4-BE49-F238E27FC236}">
                <a16:creationId xmlns:a16="http://schemas.microsoft.com/office/drawing/2014/main" id="{157828B0-9631-B469-2D9C-566949D4716C}"/>
              </a:ext>
            </a:extLst>
          </p:cNvPr>
          <p:cNvSpPr txBox="1">
            <a:spLocks/>
          </p:cNvSpPr>
          <p:nvPr/>
        </p:nvSpPr>
        <p:spPr>
          <a:xfrm>
            <a:off x="838200" y="1791512"/>
            <a:ext cx="10933800" cy="22862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600"/>
              <a:buNone/>
            </a:pPr>
            <a:r>
              <a:rPr lang="en-US" sz="3600" dirty="0"/>
              <a:t>What is evidence?</a:t>
            </a:r>
            <a:endParaRPr lang="en-US" dirty="0"/>
          </a:p>
          <a:p>
            <a:pPr marL="266700" indent="-152400">
              <a:buClr>
                <a:srgbClr val="3F3F3F"/>
              </a:buClr>
              <a:buSzPts val="1800"/>
              <a:buFont typeface="Arial" panose="020B0604020202020204" pitchFamily="34" charset="0"/>
              <a:buNone/>
            </a:pPr>
            <a:endParaRPr lang="en-US" dirty="0"/>
          </a:p>
        </p:txBody>
      </p:sp>
    </p:spTree>
    <p:extLst>
      <p:ext uri="{BB962C8B-B14F-4D97-AF65-F5344CB8AC3E}">
        <p14:creationId xmlns:p14="http://schemas.microsoft.com/office/powerpoint/2010/main" val="271369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3765-5E0F-2F4C-492E-C9CCED887ED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027D2D53-A453-145F-0BA3-6FF71B64D2C2}"/>
              </a:ext>
            </a:extLst>
          </p:cNvPr>
          <p:cNvSpPr txBox="1">
            <a:spLocks noGrp="1"/>
          </p:cNvSpPr>
          <p:nvPr>
            <p:ph type="title" idx="4294967295"/>
          </p:nvPr>
        </p:nvSpPr>
        <p:spPr>
          <a:xfrm>
            <a:off x="431999" y="381422"/>
            <a:ext cx="11340000" cy="82627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2</a:t>
            </a:r>
          </a:p>
        </p:txBody>
      </p:sp>
      <p:sp>
        <p:nvSpPr>
          <p:cNvPr id="2" name="Google Shape;655;p12">
            <a:extLst>
              <a:ext uri="{FF2B5EF4-FFF2-40B4-BE49-F238E27FC236}">
                <a16:creationId xmlns:a16="http://schemas.microsoft.com/office/drawing/2014/main" id="{25DBE79D-7293-7B39-CE42-AE5F24A1A6DB}"/>
              </a:ext>
            </a:extLst>
          </p:cNvPr>
          <p:cNvSpPr txBox="1">
            <a:spLocks/>
          </p:cNvSpPr>
          <p:nvPr/>
        </p:nvSpPr>
        <p:spPr>
          <a:xfrm>
            <a:off x="690113" y="1742536"/>
            <a:ext cx="11081886" cy="353683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rgbClr val="000000"/>
              </a:buClr>
              <a:buSzPts val="2800"/>
              <a:buNone/>
            </a:pPr>
            <a:r>
              <a:rPr lang="en-US" b="0" dirty="0">
                <a:solidFill>
                  <a:srgbClr val="000000"/>
                </a:solidFill>
                <a:latin typeface="+mn-lt"/>
                <a:ea typeface="Open Sans"/>
                <a:cs typeface="Open Sans"/>
                <a:sym typeface="Open Sans"/>
              </a:rPr>
              <a:t>Find the table in Part 2A of your Organizing the Extended Response worksheet. This is where you will include evidence that </a:t>
            </a:r>
            <a:r>
              <a:rPr lang="en-US" b="1" dirty="0">
                <a:solidFill>
                  <a:srgbClr val="002060"/>
                </a:solidFill>
                <a:latin typeface="+mn-lt"/>
                <a:ea typeface="Open Sans"/>
                <a:cs typeface="Open Sans"/>
                <a:sym typeface="Open Sans"/>
              </a:rPr>
              <a:t>supports </a:t>
            </a:r>
            <a:r>
              <a:rPr lang="en-US" b="0" dirty="0">
                <a:solidFill>
                  <a:srgbClr val="000000"/>
                </a:solidFill>
                <a:latin typeface="+mn-lt"/>
                <a:ea typeface="Open Sans"/>
                <a:cs typeface="Open Sans"/>
                <a:sym typeface="Open Sans"/>
              </a:rPr>
              <a:t>the argument. We will complete this together.</a:t>
            </a:r>
            <a:endParaRPr lang="en-US" dirty="0">
              <a:latin typeface="+mn-lt"/>
            </a:endParaRPr>
          </a:p>
          <a:p>
            <a:pPr marL="0" lvl="0" indent="0" algn="l" rtl="0">
              <a:lnSpc>
                <a:spcPct val="90000"/>
              </a:lnSpc>
              <a:spcBef>
                <a:spcPts val="0"/>
              </a:spcBef>
              <a:spcAft>
                <a:spcPts val="0"/>
              </a:spcAft>
              <a:buClr>
                <a:schemeClr val="dk1"/>
              </a:buClr>
              <a:buSzPts val="2800"/>
              <a:buNone/>
            </a:pPr>
            <a:endParaRPr lang="en-US" dirty="0">
              <a:solidFill>
                <a:srgbClr val="000000"/>
              </a:solidFill>
              <a:latin typeface="+mn-lt"/>
              <a:ea typeface="Open Sans"/>
              <a:cs typeface="Open Sans"/>
              <a:sym typeface="Open Sans"/>
            </a:endParaRPr>
          </a:p>
          <a:p>
            <a:pPr marL="0" lvl="0" indent="0" algn="l" rtl="0">
              <a:lnSpc>
                <a:spcPct val="90000"/>
              </a:lnSpc>
              <a:spcBef>
                <a:spcPts val="0"/>
              </a:spcBef>
              <a:spcAft>
                <a:spcPts val="0"/>
              </a:spcAft>
              <a:buClr>
                <a:srgbClr val="000000"/>
              </a:buClr>
              <a:buSzPts val="2800"/>
              <a:buNone/>
            </a:pPr>
            <a:r>
              <a:rPr lang="en-US" dirty="0">
                <a:solidFill>
                  <a:srgbClr val="000000"/>
                </a:solidFill>
                <a:latin typeface="+mn-lt"/>
                <a:ea typeface="Open Sans"/>
                <a:cs typeface="Open Sans"/>
                <a:sym typeface="Open Sans"/>
              </a:rPr>
              <a:t>Now, find the table in Part 2B of your Organizing the Extended Response worksheet. This is where you will include evidence that </a:t>
            </a:r>
            <a:r>
              <a:rPr lang="en-US" b="1" dirty="0">
                <a:solidFill>
                  <a:srgbClr val="002060"/>
                </a:solidFill>
                <a:latin typeface="+mn-lt"/>
                <a:ea typeface="Open Sans"/>
                <a:cs typeface="Open Sans"/>
                <a:sym typeface="Open Sans"/>
              </a:rPr>
              <a:t>opposes</a:t>
            </a:r>
            <a:r>
              <a:rPr lang="en-US" dirty="0">
                <a:solidFill>
                  <a:srgbClr val="000000"/>
                </a:solidFill>
                <a:latin typeface="+mn-lt"/>
                <a:ea typeface="Open Sans"/>
                <a:cs typeface="Open Sans"/>
                <a:sym typeface="Open Sans"/>
              </a:rPr>
              <a:t> the argument (the against side). You will work independently to complete this Part 2B.</a:t>
            </a:r>
            <a:endParaRPr lang="en-US" dirty="0">
              <a:latin typeface="+mn-lt"/>
            </a:endParaRPr>
          </a:p>
          <a:p>
            <a:pPr marL="638175" lvl="1" indent="0" algn="l" rtl="0">
              <a:lnSpc>
                <a:spcPct val="100000"/>
              </a:lnSpc>
              <a:spcBef>
                <a:spcPts val="500"/>
              </a:spcBef>
              <a:spcAft>
                <a:spcPts val="1200"/>
              </a:spcAft>
              <a:buClr>
                <a:srgbClr val="3F3F3F"/>
              </a:buClr>
              <a:buSzPts val="2200"/>
              <a:buNone/>
            </a:pPr>
            <a:endParaRPr lang="en-US" sz="2800" b="1" dirty="0">
              <a:latin typeface="+mn-lt"/>
            </a:endParaRPr>
          </a:p>
        </p:txBody>
      </p:sp>
    </p:spTree>
    <p:extLst>
      <p:ext uri="{BB962C8B-B14F-4D97-AF65-F5344CB8AC3E}">
        <p14:creationId xmlns:p14="http://schemas.microsoft.com/office/powerpoint/2010/main" val="24850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06594-24DC-67CF-0DE0-5925B1DA969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47D1988-9510-6D88-ECD8-698AF9CAFB5D}"/>
              </a:ext>
            </a:extLst>
          </p:cNvPr>
          <p:cNvSpPr txBox="1">
            <a:spLocks noGrp="1"/>
          </p:cNvSpPr>
          <p:nvPr>
            <p:ph type="title" idx="4294967295"/>
          </p:nvPr>
        </p:nvSpPr>
        <p:spPr>
          <a:xfrm>
            <a:off x="431999" y="381422"/>
            <a:ext cx="11340000" cy="82627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Guided Practice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2A</a:t>
            </a:r>
          </a:p>
        </p:txBody>
      </p:sp>
      <p:sp>
        <p:nvSpPr>
          <p:cNvPr id="2" name="Google Shape;655;p12">
            <a:extLst>
              <a:ext uri="{FF2B5EF4-FFF2-40B4-BE49-F238E27FC236}">
                <a16:creationId xmlns:a16="http://schemas.microsoft.com/office/drawing/2014/main" id="{3F45468F-A97A-249E-1F89-70B07EA3DD8D}"/>
              </a:ext>
            </a:extLst>
          </p:cNvPr>
          <p:cNvSpPr txBox="1">
            <a:spLocks/>
          </p:cNvSpPr>
          <p:nvPr/>
        </p:nvSpPr>
        <p:spPr>
          <a:xfrm>
            <a:off x="690113" y="1742536"/>
            <a:ext cx="11081886" cy="353683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gn="l" rtl="0">
              <a:lnSpc>
                <a:spcPct val="90000"/>
              </a:lnSpc>
              <a:spcBef>
                <a:spcPts val="0"/>
              </a:spcBef>
              <a:spcAft>
                <a:spcPts val="0"/>
              </a:spcAft>
              <a:buClr>
                <a:schemeClr val="dk1"/>
              </a:buClr>
              <a:buSzPts val="2800"/>
              <a:buChar char="•"/>
            </a:pPr>
            <a:r>
              <a:rPr lang="en-US" dirty="0">
                <a:latin typeface="+mn-lt"/>
                <a:ea typeface="Open Sans"/>
                <a:cs typeface="Open Sans"/>
                <a:sym typeface="Open Sans"/>
              </a:rPr>
              <a:t>Now, you will use your graphic organizer to summarize important facts and evidence from the first passage.</a:t>
            </a:r>
            <a:endParaRPr lang="en-US"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Re-read the passage when necessary.</a:t>
            </a:r>
            <a:endParaRPr lang="en-US" b="1" dirty="0">
              <a:latin typeface="+mn-lt"/>
              <a:ea typeface="Open Sans"/>
              <a:cs typeface="Open Sans"/>
              <a:sym typeface="Open Sans"/>
            </a:endParaRPr>
          </a:p>
          <a:p>
            <a:pPr marL="638175" lvl="1" indent="0" algn="l" rtl="0">
              <a:lnSpc>
                <a:spcPct val="100000"/>
              </a:lnSpc>
              <a:spcBef>
                <a:spcPts val="500"/>
              </a:spcBef>
              <a:spcAft>
                <a:spcPts val="1200"/>
              </a:spcAft>
              <a:buClr>
                <a:srgbClr val="3F3F3F"/>
              </a:buClr>
              <a:buSzPts val="2200"/>
              <a:buNone/>
            </a:pPr>
            <a:endParaRPr lang="en-US" sz="2800" b="1" dirty="0">
              <a:latin typeface="+mn-lt"/>
            </a:endParaRPr>
          </a:p>
        </p:txBody>
      </p:sp>
      <p:sp>
        <p:nvSpPr>
          <p:cNvPr id="4" name="Google Shape;454;p60">
            <a:extLst>
              <a:ext uri="{FF2B5EF4-FFF2-40B4-BE49-F238E27FC236}">
                <a16:creationId xmlns:a16="http://schemas.microsoft.com/office/drawing/2014/main" id="{9E72DD5B-2142-82B3-EA38-67E067C63CF0}"/>
              </a:ext>
            </a:extLst>
          </p:cNvPr>
          <p:cNvSpPr txBox="1"/>
          <p:nvPr/>
        </p:nvSpPr>
        <p:spPr>
          <a:xfrm>
            <a:off x="432816" y="3635479"/>
            <a:ext cx="11161776" cy="1815882"/>
          </a:xfrm>
          <a:prstGeom prst="rect">
            <a:avLst/>
          </a:prstGeom>
          <a:solidFill>
            <a:schemeClr val="bg1">
              <a:lumMod val="85000"/>
            </a:schemeClr>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lvl="0">
              <a:buClr>
                <a:srgbClr val="002060"/>
              </a:buClr>
              <a:buSzPts val="2800"/>
            </a:pPr>
            <a:r>
              <a:rPr lang="en-US" sz="2800" b="1" dirty="0">
                <a:solidFill>
                  <a:srgbClr val="27346F"/>
                </a:solidFill>
                <a:latin typeface="+mn-lt"/>
                <a:ea typeface="Open Sans"/>
                <a:cs typeface="Open Sans"/>
                <a:sym typeface="Open Sans"/>
              </a:rPr>
              <a:t>Directions: </a:t>
            </a:r>
            <a:r>
              <a:rPr lang="en-US" sz="2800" dirty="0">
                <a:solidFill>
                  <a:srgbClr val="27346F"/>
                </a:solidFill>
                <a:latin typeface="+mn-lt"/>
                <a:ea typeface="Open Sans"/>
                <a:cs typeface="Open Sans"/>
                <a:sym typeface="Open Sans"/>
              </a:rPr>
              <a:t>Now, we will complete Part 2A of the Organizing the GED® Extended Response worksheet together, where we will identify and list evidence in support of the argument, classify the type of evidence, and determine its validity.</a:t>
            </a:r>
            <a:endParaRPr dirty="0">
              <a:solidFill>
                <a:srgbClr val="27346F"/>
              </a:solidFill>
              <a:latin typeface="+mn-lt"/>
            </a:endParaRPr>
          </a:p>
        </p:txBody>
      </p:sp>
    </p:spTree>
    <p:extLst>
      <p:ext uri="{BB962C8B-B14F-4D97-AF65-F5344CB8AC3E}">
        <p14:creationId xmlns:p14="http://schemas.microsoft.com/office/powerpoint/2010/main" val="2910091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F8FC1-038B-CEE2-2046-36386CFE103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D3AB898-62A4-CDC5-C0A0-93C6D9F633B7}"/>
              </a:ext>
            </a:extLst>
          </p:cNvPr>
          <p:cNvSpPr txBox="1">
            <a:spLocks noGrp="1"/>
          </p:cNvSpPr>
          <p:nvPr>
            <p:ph type="title" idx="4294967295"/>
          </p:nvPr>
        </p:nvSpPr>
        <p:spPr>
          <a:xfrm>
            <a:off x="431999" y="381422"/>
            <a:ext cx="11340000" cy="82627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Guided Practice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2B</a:t>
            </a:r>
          </a:p>
        </p:txBody>
      </p:sp>
      <p:sp>
        <p:nvSpPr>
          <p:cNvPr id="2" name="Google Shape;655;p12">
            <a:extLst>
              <a:ext uri="{FF2B5EF4-FFF2-40B4-BE49-F238E27FC236}">
                <a16:creationId xmlns:a16="http://schemas.microsoft.com/office/drawing/2014/main" id="{918C0933-0D46-D992-8FA6-6CAF07A0336E}"/>
              </a:ext>
            </a:extLst>
          </p:cNvPr>
          <p:cNvSpPr txBox="1">
            <a:spLocks/>
          </p:cNvSpPr>
          <p:nvPr/>
        </p:nvSpPr>
        <p:spPr>
          <a:xfrm>
            <a:off x="690113" y="1552755"/>
            <a:ext cx="11081886"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gn="l" rtl="0">
              <a:lnSpc>
                <a:spcPct val="90000"/>
              </a:lnSpc>
              <a:spcBef>
                <a:spcPts val="0"/>
              </a:spcBef>
              <a:spcAft>
                <a:spcPts val="0"/>
              </a:spcAft>
              <a:buClr>
                <a:schemeClr val="dk1"/>
              </a:buClr>
              <a:buSzPts val="2800"/>
              <a:buChar char="•"/>
            </a:pPr>
            <a:r>
              <a:rPr lang="en-US" dirty="0">
                <a:latin typeface="+mn-lt"/>
                <a:ea typeface="Open Sans"/>
                <a:cs typeface="Open Sans"/>
                <a:sym typeface="Open Sans"/>
              </a:rPr>
              <a:t>Now, you will use your graphic organizer to summarize important facts and evidence from the second passage.</a:t>
            </a:r>
            <a:endParaRPr lang="en-US"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Use evidence you gathered in Part  1 of the worksheet.</a:t>
            </a:r>
            <a:endParaRPr lang="en-US"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Open Sans"/>
                <a:cs typeface="Open Sans"/>
                <a:sym typeface="Open Sans"/>
              </a:rPr>
              <a:t>Re-read the passage when necessary.</a:t>
            </a:r>
            <a:endParaRPr lang="en-US" b="1" dirty="0">
              <a:latin typeface="+mn-lt"/>
              <a:ea typeface="Open Sans"/>
              <a:cs typeface="Open Sans"/>
              <a:sym typeface="Open Sans"/>
            </a:endParaRPr>
          </a:p>
          <a:p>
            <a:pPr marL="638175" lvl="1" indent="0" algn="l" rtl="0">
              <a:lnSpc>
                <a:spcPct val="100000"/>
              </a:lnSpc>
              <a:spcBef>
                <a:spcPts val="500"/>
              </a:spcBef>
              <a:spcAft>
                <a:spcPts val="1200"/>
              </a:spcAft>
              <a:buClr>
                <a:srgbClr val="3F3F3F"/>
              </a:buClr>
              <a:buSzPts val="2200"/>
              <a:buNone/>
            </a:pPr>
            <a:endParaRPr lang="en-US" sz="2800" b="1" dirty="0">
              <a:latin typeface="+mn-lt"/>
            </a:endParaRPr>
          </a:p>
        </p:txBody>
      </p:sp>
      <p:sp>
        <p:nvSpPr>
          <p:cNvPr id="5" name="Google Shape;462;p61">
            <a:extLst>
              <a:ext uri="{FF2B5EF4-FFF2-40B4-BE49-F238E27FC236}">
                <a16:creationId xmlns:a16="http://schemas.microsoft.com/office/drawing/2014/main" id="{265BED51-0B69-DC08-270D-27C0E9809F93}"/>
              </a:ext>
            </a:extLst>
          </p:cNvPr>
          <p:cNvSpPr txBox="1"/>
          <p:nvPr/>
        </p:nvSpPr>
        <p:spPr>
          <a:xfrm>
            <a:off x="431999" y="3992126"/>
            <a:ext cx="11161800" cy="1816200"/>
          </a:xfrm>
          <a:prstGeom prst="rect">
            <a:avLst/>
          </a:prstGeom>
          <a:solidFill>
            <a:srgbClr val="D8D8D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800"/>
              <a:buFont typeface="Open Sans"/>
              <a:buNone/>
            </a:pPr>
            <a:r>
              <a:rPr lang="en-US" sz="2800" b="1" dirty="0">
                <a:solidFill>
                  <a:srgbClr val="002060"/>
                </a:solidFill>
                <a:latin typeface="+mn-lt"/>
                <a:ea typeface="Open Sans"/>
                <a:cs typeface="Open Sans"/>
                <a:sym typeface="Open Sans"/>
              </a:rPr>
              <a:t>Directions: </a:t>
            </a:r>
            <a:r>
              <a:rPr lang="en-US" sz="2800" dirty="0">
                <a:solidFill>
                  <a:srgbClr val="002060"/>
                </a:solidFill>
                <a:latin typeface="+mn-lt"/>
                <a:ea typeface="Open Sans"/>
                <a:cs typeface="Open Sans"/>
                <a:sym typeface="Open Sans"/>
              </a:rPr>
              <a:t>Now, you will work independently to complete Part 2B of the Organizing the GED® Extended Response worksheet, where you will identify and list evidence in support of the argument, classify the type of evidence, and determine its validity.</a:t>
            </a:r>
            <a:endParaRPr dirty="0">
              <a:latin typeface="+mn-lt"/>
            </a:endParaRPr>
          </a:p>
        </p:txBody>
      </p:sp>
    </p:spTree>
    <p:extLst>
      <p:ext uri="{BB962C8B-B14F-4D97-AF65-F5344CB8AC3E}">
        <p14:creationId xmlns:p14="http://schemas.microsoft.com/office/powerpoint/2010/main" val="421634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AA26-6723-1F6C-B700-E11E84A6984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937D155D-23BA-7186-B977-F3BD6D3A73EA}"/>
              </a:ext>
            </a:extLst>
          </p:cNvPr>
          <p:cNvSpPr txBox="1">
            <a:spLocks noGrp="1"/>
          </p:cNvSpPr>
          <p:nvPr>
            <p:ph type="title" idx="4294967295"/>
          </p:nvPr>
        </p:nvSpPr>
        <p:spPr>
          <a:xfrm>
            <a:off x="431999" y="381422"/>
            <a:ext cx="11340000" cy="82627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Guided Practice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2 B</a:t>
            </a:r>
          </a:p>
        </p:txBody>
      </p:sp>
      <p:sp>
        <p:nvSpPr>
          <p:cNvPr id="2" name="Google Shape;655;p12">
            <a:extLst>
              <a:ext uri="{FF2B5EF4-FFF2-40B4-BE49-F238E27FC236}">
                <a16:creationId xmlns:a16="http://schemas.microsoft.com/office/drawing/2014/main" id="{5FDD48AB-1854-A0ED-59E4-64501BEF42D8}"/>
              </a:ext>
            </a:extLst>
          </p:cNvPr>
          <p:cNvSpPr txBox="1">
            <a:spLocks/>
          </p:cNvSpPr>
          <p:nvPr/>
        </p:nvSpPr>
        <p:spPr>
          <a:xfrm>
            <a:off x="690113" y="1552755"/>
            <a:ext cx="11081886"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lvl="0" indent="-293688" algn="l" rtl="0">
              <a:lnSpc>
                <a:spcPct val="90000"/>
              </a:lnSpc>
              <a:spcBef>
                <a:spcPts val="0"/>
              </a:spcBef>
              <a:spcAft>
                <a:spcPts val="0"/>
              </a:spcAft>
              <a:buClr>
                <a:schemeClr val="dk1"/>
              </a:buClr>
              <a:buSzPts val="2800"/>
            </a:pPr>
            <a:r>
              <a:rPr lang="en-US" dirty="0"/>
              <a:t>What opposing evidence did you identify from the second passage? </a:t>
            </a:r>
          </a:p>
          <a:p>
            <a:pPr marL="293688" lvl="0" indent="-293688" algn="l" rtl="0">
              <a:lnSpc>
                <a:spcPct val="90000"/>
              </a:lnSpc>
              <a:spcBef>
                <a:spcPts val="1000"/>
              </a:spcBef>
              <a:spcAft>
                <a:spcPts val="0"/>
              </a:spcAft>
              <a:buClr>
                <a:schemeClr val="dk1"/>
              </a:buClr>
              <a:buSzPts val="2800"/>
            </a:pPr>
            <a:r>
              <a:rPr lang="en-US" dirty="0"/>
              <a:t>What type of evidence is it? </a:t>
            </a:r>
          </a:p>
          <a:p>
            <a:pPr marL="293688" lvl="0" indent="-293688" algn="l" rtl="0">
              <a:lnSpc>
                <a:spcPct val="90000"/>
              </a:lnSpc>
              <a:spcBef>
                <a:spcPts val="1000"/>
              </a:spcBef>
              <a:spcAft>
                <a:spcPts val="0"/>
              </a:spcAft>
              <a:buClr>
                <a:schemeClr val="dk1"/>
              </a:buClr>
              <a:buSzPts val="2800"/>
            </a:pPr>
            <a:r>
              <a:rPr lang="en-US" dirty="0"/>
              <a:t>Is the evidence valid?</a:t>
            </a:r>
          </a:p>
          <a:p>
            <a:pPr marL="1095375" lvl="1" indent="-457200" algn="l" rtl="0">
              <a:lnSpc>
                <a:spcPct val="100000"/>
              </a:lnSpc>
              <a:spcBef>
                <a:spcPts val="500"/>
              </a:spcBef>
              <a:spcAft>
                <a:spcPts val="1200"/>
              </a:spcAft>
              <a:buClr>
                <a:srgbClr val="3F3F3F"/>
              </a:buClr>
              <a:buSzPts val="2200"/>
            </a:pPr>
            <a:endParaRPr lang="en-US" sz="2800" b="1" dirty="0">
              <a:latin typeface="+mn-lt"/>
            </a:endParaRPr>
          </a:p>
        </p:txBody>
      </p:sp>
      <p:graphicFrame>
        <p:nvGraphicFramePr>
          <p:cNvPr id="4" name="Google Shape;470;p62">
            <a:extLst>
              <a:ext uri="{FF2B5EF4-FFF2-40B4-BE49-F238E27FC236}">
                <a16:creationId xmlns:a16="http://schemas.microsoft.com/office/drawing/2014/main" id="{321F8E52-C81D-9A6D-B1C0-2068300A1A3C}"/>
              </a:ext>
            </a:extLst>
          </p:cNvPr>
          <p:cNvGraphicFramePr/>
          <p:nvPr>
            <p:extLst>
              <p:ext uri="{D42A27DB-BD31-4B8C-83A1-F6EECF244321}">
                <p14:modId xmlns:p14="http://schemas.microsoft.com/office/powerpoint/2010/main" val="4121823547"/>
              </p:ext>
            </p:extLst>
          </p:nvPr>
        </p:nvGraphicFramePr>
        <p:xfrm>
          <a:off x="838200" y="3601616"/>
          <a:ext cx="10515600" cy="2529890"/>
        </p:xfrm>
        <a:graphic>
          <a:graphicData uri="http://schemas.openxmlformats.org/drawingml/2006/table">
            <a:tbl>
              <a:tblPr firstRow="1" bandRow="1">
                <a:noFil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264425">
                <a:tc>
                  <a:txBody>
                    <a:bodyPr/>
                    <a:lstStyle/>
                    <a:p>
                      <a:pPr marL="0" marR="0" lvl="0" indent="0" algn="ctr" rtl="0">
                        <a:spcBef>
                          <a:spcPts val="0"/>
                        </a:spcBef>
                        <a:spcAft>
                          <a:spcPts val="0"/>
                        </a:spcAft>
                        <a:buNone/>
                      </a:pPr>
                      <a:r>
                        <a:rPr lang="en-US" sz="1800" b="1" i="0" u="none" strike="noStrike" dirty="0">
                          <a:solidFill>
                            <a:srgbClr val="FFFFFF"/>
                          </a:solidFill>
                          <a:latin typeface="Open Sans"/>
                          <a:ea typeface="Open Sans"/>
                          <a:cs typeface="Open Sans"/>
                          <a:sym typeface="Open Sans"/>
                        </a:rPr>
                        <a:t>Opposing Evidence</a:t>
                      </a:r>
                      <a:endParaRPr sz="1800" dirty="0">
                        <a:latin typeface="Open Sans"/>
                        <a:ea typeface="Open Sans"/>
                        <a:cs typeface="Open Sans"/>
                        <a:sym typeface="Open Sans"/>
                      </a:endParaRPr>
                    </a:p>
                  </a:txBody>
                  <a:tcPr marL="63500" marR="63500" marT="63500" marB="63500">
                    <a:solidFill>
                      <a:srgbClr val="27346F"/>
                    </a:solidFill>
                  </a:tcPr>
                </a:tc>
                <a:tc>
                  <a:txBody>
                    <a:bodyPr/>
                    <a:lstStyle/>
                    <a:p>
                      <a:pPr marL="0" marR="0" lvl="0" indent="0" algn="ctr" rtl="0">
                        <a:spcBef>
                          <a:spcPts val="0"/>
                        </a:spcBef>
                        <a:spcAft>
                          <a:spcPts val="0"/>
                        </a:spcAft>
                        <a:buNone/>
                      </a:pPr>
                      <a:r>
                        <a:rPr lang="en-US" sz="1800" b="1" i="0" u="none" strike="noStrike" dirty="0">
                          <a:solidFill>
                            <a:srgbClr val="FFFFFF"/>
                          </a:solidFill>
                          <a:latin typeface="Open Sans"/>
                          <a:ea typeface="Open Sans"/>
                          <a:cs typeface="Open Sans"/>
                          <a:sym typeface="Open Sans"/>
                        </a:rPr>
                        <a:t>Type of Evidence</a:t>
                      </a:r>
                      <a:endParaRPr sz="1800" dirty="0">
                        <a:latin typeface="Open Sans"/>
                        <a:ea typeface="Open Sans"/>
                        <a:cs typeface="Open Sans"/>
                        <a:sym typeface="Open Sans"/>
                      </a:endParaRPr>
                    </a:p>
                  </a:txBody>
                  <a:tcPr marL="63500" marR="63500" marT="63500" marB="63500">
                    <a:solidFill>
                      <a:srgbClr val="27346F"/>
                    </a:solidFill>
                  </a:tcPr>
                </a:tc>
                <a:tc>
                  <a:txBody>
                    <a:bodyPr/>
                    <a:lstStyle/>
                    <a:p>
                      <a:pPr marL="0" marR="0" lvl="0" indent="0" algn="ctr" rtl="0">
                        <a:spcBef>
                          <a:spcPts val="0"/>
                        </a:spcBef>
                        <a:spcAft>
                          <a:spcPts val="0"/>
                        </a:spcAft>
                        <a:buNone/>
                      </a:pPr>
                      <a:r>
                        <a:rPr lang="en-US" sz="1800" b="1" i="0" u="none" strike="noStrike" dirty="0">
                          <a:solidFill>
                            <a:srgbClr val="FFFFFF"/>
                          </a:solidFill>
                          <a:latin typeface="Open Sans"/>
                          <a:ea typeface="Open Sans"/>
                          <a:cs typeface="Open Sans"/>
                          <a:sym typeface="Open Sans"/>
                        </a:rPr>
                        <a:t>Valid Evidence</a:t>
                      </a:r>
                      <a:endParaRPr sz="2000" dirty="0"/>
                    </a:p>
                    <a:p>
                      <a:pPr marL="0" marR="0" lvl="0" indent="0" algn="ctr" rtl="0">
                        <a:spcBef>
                          <a:spcPts val="0"/>
                        </a:spcBef>
                        <a:spcAft>
                          <a:spcPts val="0"/>
                        </a:spcAft>
                        <a:buNone/>
                      </a:pPr>
                      <a:r>
                        <a:rPr lang="en-US" sz="1800" b="1" i="0" u="none" strike="noStrike" dirty="0">
                          <a:solidFill>
                            <a:srgbClr val="FFFFFF"/>
                          </a:solidFill>
                          <a:latin typeface="Open Sans"/>
                          <a:ea typeface="Open Sans"/>
                          <a:cs typeface="Open Sans"/>
                          <a:sym typeface="Open Sans"/>
                        </a:rPr>
                        <a:t>(Yes or no)</a:t>
                      </a:r>
                      <a:endParaRPr sz="2000" dirty="0">
                        <a:latin typeface="Open Sans"/>
                        <a:ea typeface="Open Sans"/>
                        <a:cs typeface="Open Sans"/>
                        <a:sym typeface="Open Sans"/>
                      </a:endParaRPr>
                    </a:p>
                  </a:txBody>
                  <a:tcPr marL="63500" marR="63500" marT="63500" marB="63500">
                    <a:solidFill>
                      <a:srgbClr val="27346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a:p>
                  </a:txBody>
                  <a:tcPr marL="91450" marR="91450" marT="45725" marB="45725">
                    <a:solidFill>
                      <a:srgbClr val="D8D8D8"/>
                    </a:solidFill>
                  </a:tcPr>
                </a:tc>
                <a:tc>
                  <a:txBody>
                    <a:bodyPr/>
                    <a:lstStyle/>
                    <a:p>
                      <a:pPr marL="0" marR="0" lvl="0" indent="0" algn="l" rtl="0">
                        <a:spcBef>
                          <a:spcPts val="0"/>
                        </a:spcBef>
                        <a:spcAft>
                          <a:spcPts val="0"/>
                        </a:spcAft>
                        <a:buNone/>
                      </a:pPr>
                      <a:endParaRPr sz="1800" dirty="0"/>
                    </a:p>
                  </a:txBody>
                  <a:tcPr marL="91450" marR="91450" marT="45725" marB="45725">
                    <a:solidFill>
                      <a:srgbClr val="D8D8D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6219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4FECF-DDD3-95A4-301A-29099F1F4B7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20FFA7D-D6A2-2D32-41DF-16A102631245}"/>
              </a:ext>
            </a:extLst>
          </p:cNvPr>
          <p:cNvSpPr txBox="1">
            <a:spLocks noGrp="1"/>
          </p:cNvSpPr>
          <p:nvPr>
            <p:ph type="title" idx="4294967295"/>
          </p:nvPr>
        </p:nvSpPr>
        <p:spPr>
          <a:xfrm>
            <a:off x="431999" y="381422"/>
            <a:ext cx="11340000" cy="48122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Analyzing Evidence and Stating a Claim</a:t>
            </a:r>
          </a:p>
        </p:txBody>
      </p:sp>
      <p:sp>
        <p:nvSpPr>
          <p:cNvPr id="2" name="Google Shape;655;p12">
            <a:extLst>
              <a:ext uri="{FF2B5EF4-FFF2-40B4-BE49-F238E27FC236}">
                <a16:creationId xmlns:a16="http://schemas.microsoft.com/office/drawing/2014/main" id="{171D3F7A-EFB8-A292-F0F7-5293C49A83B4}"/>
              </a:ext>
            </a:extLst>
          </p:cNvPr>
          <p:cNvSpPr txBox="1">
            <a:spLocks/>
          </p:cNvSpPr>
          <p:nvPr/>
        </p:nvSpPr>
        <p:spPr>
          <a:xfrm>
            <a:off x="690113" y="1552755"/>
            <a:ext cx="11081886" cy="372661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gn="l" rtl="0">
              <a:lnSpc>
                <a:spcPct val="90000"/>
              </a:lnSpc>
              <a:spcBef>
                <a:spcPts val="0"/>
              </a:spcBef>
              <a:spcAft>
                <a:spcPts val="0"/>
              </a:spcAft>
              <a:buClr>
                <a:schemeClr val="dk1"/>
              </a:buClr>
              <a:buSzPts val="2800"/>
              <a:buChar char="•"/>
            </a:pPr>
            <a:r>
              <a:rPr lang="en-US" dirty="0">
                <a:latin typeface="+mn-lt"/>
              </a:rPr>
              <a:t>Sometimes evidence will be strong in one passage. Other times, there will be strong evidence on both sides. </a:t>
            </a:r>
          </a:p>
          <a:p>
            <a:pPr marL="228600" lvl="0" indent="-228600" algn="l" rtl="0">
              <a:lnSpc>
                <a:spcPct val="90000"/>
              </a:lnSpc>
              <a:spcBef>
                <a:spcPts val="1000"/>
              </a:spcBef>
              <a:spcAft>
                <a:spcPts val="0"/>
              </a:spcAft>
              <a:buClr>
                <a:schemeClr val="dk1"/>
              </a:buClr>
              <a:buSzPts val="2800"/>
              <a:buChar char="•"/>
            </a:pPr>
            <a:r>
              <a:rPr lang="en-US" dirty="0">
                <a:latin typeface="+mn-lt"/>
              </a:rPr>
              <a:t>Your job is to analyze the evidence, take a stand, and support it with evidence from BOTH passages.</a:t>
            </a:r>
          </a:p>
          <a:p>
            <a:pPr marL="228600" lvl="0" indent="-228600" algn="l" rtl="0">
              <a:lnSpc>
                <a:spcPct val="90000"/>
              </a:lnSpc>
              <a:spcBef>
                <a:spcPts val="1000"/>
              </a:spcBef>
              <a:spcAft>
                <a:spcPts val="0"/>
              </a:spcAft>
              <a:buClr>
                <a:schemeClr val="dk1"/>
              </a:buClr>
              <a:buSzPts val="2800"/>
              <a:buChar char="•"/>
            </a:pPr>
            <a:r>
              <a:rPr lang="en-US" dirty="0">
                <a:latin typeface="+mn-lt"/>
              </a:rPr>
              <a:t>There is not necessarily a correct answer!</a:t>
            </a:r>
          </a:p>
          <a:p>
            <a:pPr marL="1095375" lvl="1" indent="-457200" algn="l" rtl="0">
              <a:lnSpc>
                <a:spcPct val="100000"/>
              </a:lnSpc>
              <a:spcBef>
                <a:spcPts val="500"/>
              </a:spcBef>
              <a:spcAft>
                <a:spcPts val="1200"/>
              </a:spcAft>
              <a:buClr>
                <a:srgbClr val="3F3F3F"/>
              </a:buClr>
              <a:buSzPts val="2200"/>
            </a:pPr>
            <a:endParaRPr lang="en-US" sz="2800" b="1" dirty="0">
              <a:latin typeface="+mn-lt"/>
            </a:endParaRPr>
          </a:p>
        </p:txBody>
      </p:sp>
    </p:spTree>
    <p:extLst>
      <p:ext uri="{BB962C8B-B14F-4D97-AF65-F5344CB8AC3E}">
        <p14:creationId xmlns:p14="http://schemas.microsoft.com/office/powerpoint/2010/main" val="260519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8C20-7BC3-58B4-6053-E18DD225C05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5057CBD-ABA3-AF75-03B8-2889F7B99828}"/>
              </a:ext>
            </a:extLst>
          </p:cNvPr>
          <p:cNvSpPr txBox="1">
            <a:spLocks noGrp="1"/>
          </p:cNvSpPr>
          <p:nvPr>
            <p:ph type="title" idx="4294967295"/>
          </p:nvPr>
        </p:nvSpPr>
        <p:spPr>
          <a:xfrm>
            <a:off x="431999" y="381422"/>
            <a:ext cx="11340000" cy="48122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Practice Analyzing the Evidence Together</a:t>
            </a:r>
          </a:p>
        </p:txBody>
      </p:sp>
      <p:sp>
        <p:nvSpPr>
          <p:cNvPr id="2" name="Google Shape;655;p12">
            <a:extLst>
              <a:ext uri="{FF2B5EF4-FFF2-40B4-BE49-F238E27FC236}">
                <a16:creationId xmlns:a16="http://schemas.microsoft.com/office/drawing/2014/main" id="{13D7A0DF-A2A0-A3F8-8A3E-ACDF99E9B278}"/>
              </a:ext>
            </a:extLst>
          </p:cNvPr>
          <p:cNvSpPr txBox="1">
            <a:spLocks/>
          </p:cNvSpPr>
          <p:nvPr/>
        </p:nvSpPr>
        <p:spPr>
          <a:xfrm>
            <a:off x="431999" y="1242205"/>
            <a:ext cx="11340000" cy="403716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lvl="0" indent="-293688" algn="l" rtl="0">
              <a:lnSpc>
                <a:spcPct val="90000"/>
              </a:lnSpc>
              <a:spcBef>
                <a:spcPts val="0"/>
              </a:spcBef>
              <a:spcAft>
                <a:spcPts val="0"/>
              </a:spcAft>
              <a:buClr>
                <a:schemeClr val="tx1"/>
              </a:buClr>
              <a:buSzPts val="2800"/>
              <a:buChar char="•"/>
            </a:pPr>
            <a:r>
              <a:rPr lang="en-US" b="1" dirty="0">
                <a:latin typeface="Open Sans"/>
                <a:ea typeface="Open Sans"/>
                <a:cs typeface="Open Sans"/>
                <a:sym typeface="Open Sans"/>
              </a:rPr>
              <a:t>Directions: </a:t>
            </a:r>
            <a:r>
              <a:rPr lang="en-US" dirty="0"/>
              <a:t>Together, we will review the evidence we gathered from both sides of the argument in Parts 2A and 2B of your worksheets. </a:t>
            </a:r>
          </a:p>
          <a:p>
            <a:pPr marL="293688" lvl="0" indent="-293688" algn="l" rtl="0">
              <a:lnSpc>
                <a:spcPct val="90000"/>
              </a:lnSpc>
              <a:spcBef>
                <a:spcPts val="1000"/>
              </a:spcBef>
              <a:spcAft>
                <a:spcPts val="0"/>
              </a:spcAft>
              <a:buClr>
                <a:schemeClr val="tx1"/>
              </a:buClr>
              <a:buSzPts val="2800"/>
              <a:buChar char="•"/>
            </a:pPr>
            <a:r>
              <a:rPr lang="en-US" dirty="0"/>
              <a:t>Determine which position is better supported based on your analysis of the evidence.</a:t>
            </a:r>
          </a:p>
          <a:p>
            <a:pPr marL="293688" lvl="0" indent="-293688" algn="l" rtl="0">
              <a:lnSpc>
                <a:spcPct val="90000"/>
              </a:lnSpc>
              <a:spcBef>
                <a:spcPts val="1000"/>
              </a:spcBef>
              <a:spcAft>
                <a:spcPts val="0"/>
              </a:spcAft>
              <a:buClr>
                <a:schemeClr val="tx1"/>
              </a:buClr>
              <a:buSzPts val="2800"/>
              <a:buChar char="•"/>
            </a:pPr>
            <a:r>
              <a:rPr lang="en-US" dirty="0"/>
              <a:t>Questions to consider:</a:t>
            </a:r>
          </a:p>
          <a:p>
            <a:pPr marL="914400" lvl="1" indent="-293688" algn="l" rtl="0">
              <a:lnSpc>
                <a:spcPct val="90000"/>
              </a:lnSpc>
              <a:spcBef>
                <a:spcPts val="500"/>
              </a:spcBef>
              <a:spcAft>
                <a:spcPts val="0"/>
              </a:spcAft>
              <a:buClr>
                <a:schemeClr val="tx1"/>
              </a:buClr>
              <a:buSzPts val="2400"/>
              <a:buChar char="•"/>
            </a:pPr>
            <a:r>
              <a:rPr lang="en-US" sz="2800" dirty="0"/>
              <a:t>Which side presented stronger evidence?</a:t>
            </a:r>
          </a:p>
          <a:p>
            <a:pPr marL="914400" lvl="1" indent="-293688" algn="l" rtl="0">
              <a:lnSpc>
                <a:spcPct val="90000"/>
              </a:lnSpc>
              <a:spcBef>
                <a:spcPts val="500"/>
              </a:spcBef>
              <a:spcAft>
                <a:spcPts val="0"/>
              </a:spcAft>
              <a:buClr>
                <a:schemeClr val="tx1"/>
              </a:buClr>
              <a:buSzPts val="2400"/>
              <a:buChar char="•"/>
            </a:pPr>
            <a:r>
              <a:rPr lang="en-US" sz="2800" dirty="0"/>
              <a:t>Why is the evidence stronger?</a:t>
            </a:r>
          </a:p>
          <a:p>
            <a:pPr marL="293688" lvl="0" indent="-293688" algn="l" rtl="0">
              <a:lnSpc>
                <a:spcPct val="90000"/>
              </a:lnSpc>
              <a:spcBef>
                <a:spcPts val="1000"/>
              </a:spcBef>
              <a:spcAft>
                <a:spcPts val="0"/>
              </a:spcAft>
              <a:buClr>
                <a:schemeClr val="tx1"/>
              </a:buClr>
              <a:buSzPts val="2800"/>
              <a:buChar char="•"/>
            </a:pPr>
            <a:r>
              <a:rPr lang="en-US" dirty="0"/>
              <a:t>It might help to rank the evidence identified in Parts 2A and 2B of your worksheets.</a:t>
            </a:r>
          </a:p>
          <a:p>
            <a:pPr marL="293688" lvl="0" indent="-293688" algn="l" rtl="0">
              <a:lnSpc>
                <a:spcPct val="90000"/>
              </a:lnSpc>
              <a:spcBef>
                <a:spcPts val="1000"/>
              </a:spcBef>
              <a:spcAft>
                <a:spcPts val="0"/>
              </a:spcAft>
              <a:buClr>
                <a:schemeClr val="tx1"/>
              </a:buClr>
              <a:buSzPts val="2800"/>
              <a:buChar char="•"/>
            </a:pPr>
            <a:r>
              <a:rPr lang="en-US" dirty="0"/>
              <a:t>Remember there is not necessarily a correct answer.</a:t>
            </a:r>
          </a:p>
          <a:p>
            <a:pPr marL="1095375" lvl="1" indent="-457200" algn="l" rtl="0">
              <a:lnSpc>
                <a:spcPct val="100000"/>
              </a:lnSpc>
              <a:spcBef>
                <a:spcPts val="500"/>
              </a:spcBef>
              <a:spcAft>
                <a:spcPts val="1200"/>
              </a:spcAft>
              <a:buClr>
                <a:schemeClr val="tx1"/>
              </a:buClr>
              <a:buSzPts val="2200"/>
            </a:pPr>
            <a:endParaRPr lang="en-US" sz="2800" b="1" dirty="0">
              <a:latin typeface="+mn-lt"/>
            </a:endParaRPr>
          </a:p>
        </p:txBody>
      </p:sp>
    </p:spTree>
    <p:extLst>
      <p:ext uri="{BB962C8B-B14F-4D97-AF65-F5344CB8AC3E}">
        <p14:creationId xmlns:p14="http://schemas.microsoft.com/office/powerpoint/2010/main" val="2608389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39FF-75B1-684D-46BC-9FDA1506180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7CA99F0-E5BD-E198-73DC-A0BED4F5B84F}"/>
              </a:ext>
            </a:extLst>
          </p:cNvPr>
          <p:cNvSpPr txBox="1">
            <a:spLocks noGrp="1"/>
          </p:cNvSpPr>
          <p:nvPr>
            <p:ph type="title" idx="4294967295"/>
          </p:nvPr>
        </p:nvSpPr>
        <p:spPr>
          <a:xfrm>
            <a:off x="431999" y="381422"/>
            <a:ext cx="11340000" cy="48122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Stating a Claim</a:t>
            </a:r>
          </a:p>
        </p:txBody>
      </p:sp>
      <p:sp>
        <p:nvSpPr>
          <p:cNvPr id="2" name="Google Shape;655;p12">
            <a:extLst>
              <a:ext uri="{FF2B5EF4-FFF2-40B4-BE49-F238E27FC236}">
                <a16:creationId xmlns:a16="http://schemas.microsoft.com/office/drawing/2014/main" id="{F8D6450D-D251-C378-5391-4426FB90EE47}"/>
              </a:ext>
            </a:extLst>
          </p:cNvPr>
          <p:cNvSpPr txBox="1">
            <a:spLocks/>
          </p:cNvSpPr>
          <p:nvPr/>
        </p:nvSpPr>
        <p:spPr>
          <a:xfrm>
            <a:off x="851337" y="1242205"/>
            <a:ext cx="10920661" cy="403716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lvl="0" indent="-293688" algn="l" rtl="0">
              <a:lnSpc>
                <a:spcPct val="90000"/>
              </a:lnSpc>
              <a:spcBef>
                <a:spcPts val="0"/>
              </a:spcBef>
              <a:spcAft>
                <a:spcPts val="0"/>
              </a:spcAft>
              <a:buClr>
                <a:schemeClr val="dk1"/>
              </a:buClr>
              <a:buSzPts val="2800"/>
              <a:buChar char="•"/>
            </a:pPr>
            <a:r>
              <a:rPr lang="en-US" dirty="0">
                <a:latin typeface="+mn-lt"/>
              </a:rPr>
              <a:t>The claim is your point of view on the argument based on your evaluation of the evidence.</a:t>
            </a:r>
          </a:p>
          <a:p>
            <a:pPr marL="293688" lvl="0" indent="-293688" algn="l" rtl="0">
              <a:lnSpc>
                <a:spcPct val="90000"/>
              </a:lnSpc>
              <a:spcBef>
                <a:spcPts val="1000"/>
              </a:spcBef>
              <a:spcAft>
                <a:spcPts val="0"/>
              </a:spcAft>
              <a:buClr>
                <a:schemeClr val="dk1"/>
              </a:buClr>
              <a:buSzPts val="2800"/>
              <a:buChar char="•"/>
            </a:pPr>
            <a:r>
              <a:rPr lang="en-US" dirty="0">
                <a:latin typeface="+mn-lt"/>
              </a:rPr>
              <a:t>Makes your position clear.</a:t>
            </a:r>
          </a:p>
          <a:p>
            <a:pPr marL="293688" lvl="0" indent="-293688" algn="l" rtl="0">
              <a:lnSpc>
                <a:spcPct val="90000"/>
              </a:lnSpc>
              <a:spcBef>
                <a:spcPts val="1000"/>
              </a:spcBef>
              <a:spcAft>
                <a:spcPts val="0"/>
              </a:spcAft>
              <a:buClr>
                <a:schemeClr val="dk1"/>
              </a:buClr>
              <a:buSzPts val="2800"/>
              <a:buChar char="•"/>
            </a:pPr>
            <a:r>
              <a:rPr lang="en-US" dirty="0">
                <a:latin typeface="+mn-lt"/>
              </a:rPr>
              <a:t>Provides insight to what you’ll be discussing in your essay.</a:t>
            </a:r>
          </a:p>
          <a:p>
            <a:pPr marL="293688" lvl="0" indent="-293688" algn="l" rtl="0">
              <a:lnSpc>
                <a:spcPct val="90000"/>
              </a:lnSpc>
              <a:spcBef>
                <a:spcPts val="1000"/>
              </a:spcBef>
              <a:spcAft>
                <a:spcPts val="0"/>
              </a:spcAft>
              <a:buClr>
                <a:schemeClr val="dk1"/>
              </a:buClr>
              <a:buSzPts val="2800"/>
              <a:buChar char="•"/>
            </a:pPr>
            <a:r>
              <a:rPr lang="en-US" dirty="0">
                <a:latin typeface="+mn-lt"/>
              </a:rPr>
              <a:t>Contains evidence from both passages to support your claim.</a:t>
            </a:r>
          </a:p>
          <a:p>
            <a:pPr marL="1095375" lvl="1" indent="-457200" algn="l" rtl="0">
              <a:lnSpc>
                <a:spcPct val="100000"/>
              </a:lnSpc>
              <a:spcBef>
                <a:spcPts val="500"/>
              </a:spcBef>
              <a:spcAft>
                <a:spcPts val="1200"/>
              </a:spcAft>
              <a:buClr>
                <a:schemeClr val="tx1"/>
              </a:buClr>
              <a:buSzPts val="2200"/>
            </a:pPr>
            <a:endParaRPr lang="en-US" sz="2800" b="1" dirty="0">
              <a:latin typeface="+mn-lt"/>
            </a:endParaRPr>
          </a:p>
        </p:txBody>
      </p:sp>
    </p:spTree>
    <p:extLst>
      <p:ext uri="{BB962C8B-B14F-4D97-AF65-F5344CB8AC3E}">
        <p14:creationId xmlns:p14="http://schemas.microsoft.com/office/powerpoint/2010/main" val="868204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7222-ED70-AFB0-35F2-7D726099460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9E80C84-CBC1-C7C0-87D8-B09FE7641A1F}"/>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Need Help Writing Your Claim?</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Incorporate Writing Frames</a:t>
            </a:r>
          </a:p>
        </p:txBody>
      </p:sp>
      <p:sp>
        <p:nvSpPr>
          <p:cNvPr id="4" name="Google Shape;497;p66">
            <a:extLst>
              <a:ext uri="{FF2B5EF4-FFF2-40B4-BE49-F238E27FC236}">
                <a16:creationId xmlns:a16="http://schemas.microsoft.com/office/drawing/2014/main" id="{89E31D7C-2B07-53D4-1B6B-EC24261A047D}"/>
              </a:ext>
            </a:extLst>
          </p:cNvPr>
          <p:cNvSpPr/>
          <p:nvPr/>
        </p:nvSpPr>
        <p:spPr>
          <a:xfrm>
            <a:off x="621102" y="1601210"/>
            <a:ext cx="10023894" cy="1595619"/>
          </a:xfrm>
          <a:prstGeom prst="roundRect">
            <a:avLst>
              <a:gd name="adj" fmla="val 16667"/>
            </a:avLst>
          </a:prstGeom>
          <a:solidFill>
            <a:srgbClr val="00206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lt1"/>
                </a:solidFill>
                <a:latin typeface="+mn-lt"/>
                <a:ea typeface="Open Sans"/>
                <a:cs typeface="Open Sans"/>
                <a:sym typeface="Open Sans"/>
              </a:rPr>
              <a:t>Although _____________________ (believes, demonstrates, argues) that ____________________________________, _________________ supports/provides the clearest evidence _________________________ because ________________.</a:t>
            </a:r>
            <a:endParaRPr sz="1800" dirty="0">
              <a:latin typeface="+mn-lt"/>
            </a:endParaRPr>
          </a:p>
        </p:txBody>
      </p:sp>
      <p:sp>
        <p:nvSpPr>
          <p:cNvPr id="5" name="Google Shape;498;p66">
            <a:extLst>
              <a:ext uri="{FF2B5EF4-FFF2-40B4-BE49-F238E27FC236}">
                <a16:creationId xmlns:a16="http://schemas.microsoft.com/office/drawing/2014/main" id="{3B782DF8-C463-6A39-8DFE-AA5C5DC58B03}"/>
              </a:ext>
            </a:extLst>
          </p:cNvPr>
          <p:cNvSpPr/>
          <p:nvPr/>
        </p:nvSpPr>
        <p:spPr>
          <a:xfrm>
            <a:off x="680091" y="4946395"/>
            <a:ext cx="10023894" cy="1524000"/>
          </a:xfrm>
          <a:prstGeom prst="roundRect">
            <a:avLst>
              <a:gd name="adj" fmla="val 16667"/>
            </a:avLst>
          </a:prstGeom>
          <a:solidFill>
            <a:srgbClr val="00206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lt1"/>
                </a:solidFill>
                <a:latin typeface="+mn-lt"/>
                <a:ea typeface="Open Sans"/>
                <a:cs typeface="Open Sans"/>
                <a:sym typeface="Open Sans"/>
              </a:rPr>
              <a:t>Looking at the arguments regarding ____________, it is clear that ________________________________________.</a:t>
            </a:r>
            <a:endParaRPr sz="1800" dirty="0">
              <a:latin typeface="+mn-lt"/>
            </a:endParaRPr>
          </a:p>
        </p:txBody>
      </p:sp>
      <p:sp>
        <p:nvSpPr>
          <p:cNvPr id="6" name="Google Shape;499;p66">
            <a:extLst>
              <a:ext uri="{FF2B5EF4-FFF2-40B4-BE49-F238E27FC236}">
                <a16:creationId xmlns:a16="http://schemas.microsoft.com/office/drawing/2014/main" id="{7495A93A-7D65-F52A-1A0B-1840ABD26D42}"/>
              </a:ext>
            </a:extLst>
          </p:cNvPr>
          <p:cNvSpPr/>
          <p:nvPr/>
        </p:nvSpPr>
        <p:spPr>
          <a:xfrm>
            <a:off x="677058" y="3371063"/>
            <a:ext cx="10023894" cy="1371600"/>
          </a:xfrm>
          <a:prstGeom prst="roundRect">
            <a:avLst>
              <a:gd name="adj" fmla="val 16667"/>
            </a:avLst>
          </a:prstGeom>
          <a:solidFill>
            <a:srgbClr val="00206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mn-lt"/>
                <a:ea typeface="Open Sans"/>
                <a:cs typeface="Open Sans"/>
                <a:sym typeface="Open Sans"/>
              </a:rPr>
              <a:t>When comparing the two positions in this article, ____________ provides the clearest evidence that ___________________________ because ___________.</a:t>
            </a:r>
            <a:endParaRPr sz="1800">
              <a:latin typeface="+mn-lt"/>
            </a:endParaRPr>
          </a:p>
        </p:txBody>
      </p:sp>
    </p:spTree>
    <p:extLst>
      <p:ext uri="{BB962C8B-B14F-4D97-AF65-F5344CB8AC3E}">
        <p14:creationId xmlns:p14="http://schemas.microsoft.com/office/powerpoint/2010/main" val="4196033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F327-1403-05B7-C7AE-CDED19F72E8F}"/>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570C6259-EF44-A1FC-BBCC-CCA06EF421BA}"/>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Guided Practice – Example Claims</a:t>
            </a:r>
          </a:p>
        </p:txBody>
      </p:sp>
      <p:graphicFrame>
        <p:nvGraphicFramePr>
          <p:cNvPr id="8" name="Google Shape;506;p67">
            <a:extLst>
              <a:ext uri="{FF2B5EF4-FFF2-40B4-BE49-F238E27FC236}">
                <a16:creationId xmlns:a16="http://schemas.microsoft.com/office/drawing/2014/main" id="{AB20AB20-99D6-5A5E-A153-F4061B379783}"/>
              </a:ext>
            </a:extLst>
          </p:cNvPr>
          <p:cNvGraphicFramePr/>
          <p:nvPr>
            <p:extLst>
              <p:ext uri="{D42A27DB-BD31-4B8C-83A1-F6EECF244321}">
                <p14:modId xmlns:p14="http://schemas.microsoft.com/office/powerpoint/2010/main" val="895369361"/>
              </p:ext>
            </p:extLst>
          </p:nvPr>
        </p:nvGraphicFramePr>
        <p:xfrm>
          <a:off x="838200" y="2173857"/>
          <a:ext cx="4906992" cy="3593105"/>
        </p:xfrm>
        <a:graphic>
          <a:graphicData uri="http://schemas.openxmlformats.org/drawingml/2006/table">
            <a:tbl>
              <a:tblPr firstRow="1" bandRow="1">
                <a:noFill/>
              </a:tblPr>
              <a:tblGrid>
                <a:gridCol w="4906992">
                  <a:extLst>
                    <a:ext uri="{9D8B030D-6E8A-4147-A177-3AD203B41FA5}">
                      <a16:colId xmlns:a16="http://schemas.microsoft.com/office/drawing/2014/main" val="20000"/>
                    </a:ext>
                  </a:extLst>
                </a:gridCol>
              </a:tblGrid>
              <a:tr h="1610695">
                <a:tc>
                  <a:txBody>
                    <a:bodyPr/>
                    <a:lstStyle/>
                    <a:p>
                      <a:pPr marL="0" marR="0" lvl="0" indent="0" algn="l" rtl="0">
                        <a:spcBef>
                          <a:spcPts val="0"/>
                        </a:spcBef>
                        <a:spcAft>
                          <a:spcPts val="0"/>
                        </a:spcAft>
                        <a:buNone/>
                      </a:pPr>
                      <a:r>
                        <a:rPr lang="en-US" sz="2400" b="1" dirty="0">
                          <a:solidFill>
                            <a:srgbClr val="27346F"/>
                          </a:solidFill>
                        </a:rPr>
                        <a:t>Claim (decision)</a:t>
                      </a:r>
                      <a:endParaRPr sz="2400" b="1" dirty="0">
                        <a:solidFill>
                          <a:srgbClr val="27346F"/>
                        </a:solidFill>
                      </a:endParaRPr>
                    </a:p>
                    <a:p>
                      <a:pPr marL="0" marR="0" lvl="0" indent="0" algn="l" rtl="0">
                        <a:spcBef>
                          <a:spcPts val="0"/>
                        </a:spcBef>
                        <a:spcAft>
                          <a:spcPts val="0"/>
                        </a:spcAft>
                        <a:buNone/>
                      </a:pPr>
                      <a:r>
                        <a:rPr lang="en-US" sz="2400" b="1" dirty="0">
                          <a:solidFill>
                            <a:srgbClr val="27346F"/>
                          </a:solidFill>
                        </a:rPr>
                        <a:t>When comparing the two positions, the author that supports ___ had better evidence …</a:t>
                      </a:r>
                      <a:endParaRPr sz="2400" b="1" dirty="0">
                        <a:solidFill>
                          <a:srgbClr val="27346F"/>
                        </a:solidFill>
                      </a:endParaRPr>
                    </a:p>
                  </a:txBody>
                  <a:tcPr marL="91450" marR="91450" marT="45725" marB="45725"/>
                </a:tc>
                <a:extLst>
                  <a:ext uri="{0D108BD9-81ED-4DB2-BD59-A6C34878D82A}">
                    <a16:rowId xmlns:a16="http://schemas.microsoft.com/office/drawing/2014/main" val="10000"/>
                  </a:ext>
                </a:extLst>
              </a:tr>
              <a:tr h="1982410">
                <a:tc>
                  <a:txBody>
                    <a:bodyPr/>
                    <a:lstStyle/>
                    <a:p>
                      <a:pPr marL="0" marR="0" lvl="0" indent="0" algn="l" rtl="0">
                        <a:spcBef>
                          <a:spcPts val="0"/>
                        </a:spcBef>
                        <a:spcAft>
                          <a:spcPts val="0"/>
                        </a:spcAft>
                        <a:buNone/>
                      </a:pPr>
                      <a:r>
                        <a:rPr lang="en-US" sz="2400" b="0" dirty="0"/>
                        <a:t>Reasons (analysis/evaluation)</a:t>
                      </a:r>
                      <a:endParaRPr sz="2400" b="0"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507;p67">
            <a:extLst>
              <a:ext uri="{FF2B5EF4-FFF2-40B4-BE49-F238E27FC236}">
                <a16:creationId xmlns:a16="http://schemas.microsoft.com/office/drawing/2014/main" id="{3EFCB0F2-5DA2-3832-B508-6FB685B99033}"/>
              </a:ext>
            </a:extLst>
          </p:cNvPr>
          <p:cNvGraphicFramePr/>
          <p:nvPr>
            <p:extLst>
              <p:ext uri="{D42A27DB-BD31-4B8C-83A1-F6EECF244321}">
                <p14:modId xmlns:p14="http://schemas.microsoft.com/office/powerpoint/2010/main" val="643688539"/>
              </p:ext>
            </p:extLst>
          </p:nvPr>
        </p:nvGraphicFramePr>
        <p:xfrm>
          <a:off x="6096001" y="2173857"/>
          <a:ext cx="5140668" cy="3598973"/>
        </p:xfrm>
        <a:graphic>
          <a:graphicData uri="http://schemas.openxmlformats.org/drawingml/2006/table">
            <a:tbl>
              <a:tblPr firstRow="1" bandRow="1">
                <a:noFill/>
              </a:tblPr>
              <a:tblGrid>
                <a:gridCol w="5140668">
                  <a:extLst>
                    <a:ext uri="{9D8B030D-6E8A-4147-A177-3AD203B41FA5}">
                      <a16:colId xmlns:a16="http://schemas.microsoft.com/office/drawing/2014/main" val="20000"/>
                    </a:ext>
                  </a:extLst>
                </a:gridCol>
              </a:tblGrid>
              <a:tr h="1613326">
                <a:tc>
                  <a:txBody>
                    <a:bodyPr/>
                    <a:lstStyle/>
                    <a:p>
                      <a:pPr marL="0" marR="0" lvl="0" indent="0" algn="l" rtl="0">
                        <a:spcBef>
                          <a:spcPts val="0"/>
                        </a:spcBef>
                        <a:spcAft>
                          <a:spcPts val="0"/>
                        </a:spcAft>
                        <a:buNone/>
                      </a:pPr>
                      <a:r>
                        <a:rPr lang="en-US" sz="2400" b="1" dirty="0">
                          <a:solidFill>
                            <a:srgbClr val="27346F"/>
                          </a:solidFill>
                        </a:rPr>
                        <a:t>Claim (decision)</a:t>
                      </a:r>
                      <a:endParaRPr sz="2400" b="1" dirty="0">
                        <a:solidFill>
                          <a:srgbClr val="27346F"/>
                        </a:solidFill>
                      </a:endParaRPr>
                    </a:p>
                    <a:p>
                      <a:pPr marL="0" marR="0" lvl="0" indent="0" algn="l" rtl="0">
                        <a:spcBef>
                          <a:spcPts val="0"/>
                        </a:spcBef>
                        <a:spcAft>
                          <a:spcPts val="0"/>
                        </a:spcAft>
                        <a:buNone/>
                      </a:pPr>
                      <a:r>
                        <a:rPr lang="en-US" sz="2400" b="1" dirty="0">
                          <a:solidFill>
                            <a:srgbClr val="27346F"/>
                          </a:solidFill>
                        </a:rPr>
                        <a:t>When comparing the two positions, the author that opposed ___ had better evidence …</a:t>
                      </a:r>
                      <a:endParaRPr sz="2400" b="1" dirty="0">
                        <a:solidFill>
                          <a:srgbClr val="27346F"/>
                        </a:solidFill>
                      </a:endParaRPr>
                    </a:p>
                  </a:txBody>
                  <a:tcPr marL="91450" marR="91450" marT="45725" marB="45725"/>
                </a:tc>
                <a:extLst>
                  <a:ext uri="{0D108BD9-81ED-4DB2-BD59-A6C34878D82A}">
                    <a16:rowId xmlns:a16="http://schemas.microsoft.com/office/drawing/2014/main" val="10000"/>
                  </a:ext>
                </a:extLst>
              </a:tr>
              <a:tr h="1985647">
                <a:tc>
                  <a:txBody>
                    <a:bodyPr/>
                    <a:lstStyle/>
                    <a:p>
                      <a:pPr marL="0" marR="0" lvl="0" indent="0" algn="l" rtl="0">
                        <a:spcBef>
                          <a:spcPts val="0"/>
                        </a:spcBef>
                        <a:spcAft>
                          <a:spcPts val="0"/>
                        </a:spcAft>
                        <a:buNone/>
                      </a:pPr>
                      <a:r>
                        <a:rPr lang="en-US" sz="2400" b="0" dirty="0"/>
                        <a:t>Reasons (analysis/evaluation)</a:t>
                      </a:r>
                      <a:endParaRPr sz="2400" b="0" dirty="0"/>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256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7D823-0831-8317-B017-6504A514D77C}"/>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2FF7742-EA58-E113-5C8B-A38B92BDE460}"/>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3</a:t>
            </a:r>
          </a:p>
        </p:txBody>
      </p:sp>
      <p:sp>
        <p:nvSpPr>
          <p:cNvPr id="2" name="Google Shape;515;p68">
            <a:extLst>
              <a:ext uri="{FF2B5EF4-FFF2-40B4-BE49-F238E27FC236}">
                <a16:creationId xmlns:a16="http://schemas.microsoft.com/office/drawing/2014/main" id="{49DCA1C4-14FF-D6AD-BEE9-3ADCADE3EDD4}"/>
              </a:ext>
            </a:extLst>
          </p:cNvPr>
          <p:cNvSpPr txBox="1"/>
          <p:nvPr/>
        </p:nvSpPr>
        <p:spPr>
          <a:xfrm>
            <a:off x="1000663" y="2141496"/>
            <a:ext cx="10593111" cy="3108503"/>
          </a:xfrm>
          <a:prstGeom prst="rect">
            <a:avLst/>
          </a:prstGeom>
          <a:solidFill>
            <a:schemeClr val="bg1">
              <a:lumMod val="85000"/>
            </a:schemeClr>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800"/>
              <a:buFont typeface="Open Sans"/>
              <a:buNone/>
            </a:pPr>
            <a:r>
              <a:rPr lang="en-US" sz="2800" b="1" dirty="0">
                <a:solidFill>
                  <a:srgbClr val="27346F"/>
                </a:solidFill>
                <a:latin typeface="+mn-lt"/>
                <a:ea typeface="Open Sans"/>
                <a:cs typeface="Open Sans"/>
                <a:sym typeface="Open Sans"/>
              </a:rPr>
              <a:t>Directions: </a:t>
            </a:r>
            <a:r>
              <a:rPr lang="en-US" sz="2800" dirty="0">
                <a:solidFill>
                  <a:srgbClr val="27346F"/>
                </a:solidFill>
                <a:latin typeface="+mn-lt"/>
                <a:ea typeface="Open Sans"/>
                <a:cs typeface="Open Sans"/>
                <a:sym typeface="Open Sans"/>
              </a:rPr>
              <a:t>Complete Part 3 of the Organizing the GED</a:t>
            </a:r>
            <a:r>
              <a:rPr lang="en-US" sz="2800" baseline="30000" dirty="0">
                <a:solidFill>
                  <a:srgbClr val="27346F"/>
                </a:solidFill>
                <a:latin typeface="+mn-lt"/>
                <a:ea typeface="Open Sans"/>
                <a:cs typeface="Open Sans"/>
                <a:sym typeface="Open Sans"/>
              </a:rPr>
              <a:t>®</a:t>
            </a:r>
            <a:r>
              <a:rPr lang="en-US" sz="2800" dirty="0">
                <a:solidFill>
                  <a:srgbClr val="27346F"/>
                </a:solidFill>
                <a:latin typeface="+mn-lt"/>
                <a:ea typeface="Open Sans"/>
                <a:cs typeface="Open Sans"/>
                <a:sym typeface="Open Sans"/>
              </a:rPr>
              <a:t> Extended Response.</a:t>
            </a:r>
            <a:endParaRPr dirty="0">
              <a:solidFill>
                <a:srgbClr val="27346F"/>
              </a:solidFill>
              <a:latin typeface="+mn-lt"/>
            </a:endParaRPr>
          </a:p>
          <a:p>
            <a:pPr marL="0" marR="0" lvl="0" indent="0" algn="l" rtl="0">
              <a:spcBef>
                <a:spcPts val="0"/>
              </a:spcBef>
              <a:spcAft>
                <a:spcPts val="0"/>
              </a:spcAft>
              <a:buClr>
                <a:schemeClr val="dk1"/>
              </a:buClr>
              <a:buSzPts val="2800"/>
              <a:buFont typeface="Calibri"/>
              <a:buNone/>
            </a:pPr>
            <a:endParaRPr sz="2800" dirty="0">
              <a:solidFill>
                <a:srgbClr val="27346F"/>
              </a:solidFill>
              <a:latin typeface="+mn-lt"/>
              <a:ea typeface="Open Sans"/>
              <a:cs typeface="Open Sans"/>
              <a:sym typeface="Open Sans"/>
            </a:endParaRPr>
          </a:p>
          <a:p>
            <a:pPr marL="0" marR="0" lvl="0" indent="0" algn="l" rtl="0">
              <a:spcBef>
                <a:spcPts val="0"/>
              </a:spcBef>
              <a:spcAft>
                <a:spcPts val="0"/>
              </a:spcAft>
              <a:buClr>
                <a:srgbClr val="002060"/>
              </a:buClr>
              <a:buSzPts val="2800"/>
              <a:buFont typeface="Open Sans"/>
              <a:buNone/>
            </a:pPr>
            <a:r>
              <a:rPr lang="en-US" sz="2800" dirty="0">
                <a:solidFill>
                  <a:srgbClr val="27346F"/>
                </a:solidFill>
                <a:latin typeface="+mn-lt"/>
                <a:ea typeface="Open Sans"/>
                <a:cs typeface="Open Sans"/>
                <a:sym typeface="Open Sans"/>
              </a:rPr>
              <a:t>Now it’s your turn to write a claim (which argument is better supported) and provide three reasons and include supporting evidence with each reason. </a:t>
            </a:r>
            <a:r>
              <a:rPr lang="en-US" sz="2800" b="1" dirty="0">
                <a:solidFill>
                  <a:srgbClr val="27346F"/>
                </a:solidFill>
                <a:latin typeface="+mn-lt"/>
                <a:ea typeface="Open Sans"/>
                <a:cs typeface="Open Sans"/>
                <a:sym typeface="Open Sans"/>
              </a:rPr>
              <a:t>Be sure to include evidence from both sides of the argument. </a:t>
            </a:r>
            <a:endParaRPr sz="2800" dirty="0">
              <a:solidFill>
                <a:srgbClr val="27346F"/>
              </a:solidFill>
              <a:latin typeface="+mn-lt"/>
              <a:ea typeface="Open Sans"/>
              <a:cs typeface="Open Sans"/>
              <a:sym typeface="Open Sans"/>
            </a:endParaRPr>
          </a:p>
        </p:txBody>
      </p:sp>
    </p:spTree>
    <p:extLst>
      <p:ext uri="{BB962C8B-B14F-4D97-AF65-F5344CB8AC3E}">
        <p14:creationId xmlns:p14="http://schemas.microsoft.com/office/powerpoint/2010/main" val="174030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CA53-E1B3-881A-4FF7-F4B07052BDA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996D5A7-A6D1-C192-CDA9-DE54AC8EA69B}"/>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(continued)	</a:t>
            </a:r>
          </a:p>
        </p:txBody>
      </p:sp>
      <p:sp>
        <p:nvSpPr>
          <p:cNvPr id="2" name="Google Shape;535;p3">
            <a:extLst>
              <a:ext uri="{FF2B5EF4-FFF2-40B4-BE49-F238E27FC236}">
                <a16:creationId xmlns:a16="http://schemas.microsoft.com/office/drawing/2014/main" id="{885276CC-87A1-358C-7574-ABB3DB9E283C}"/>
              </a:ext>
            </a:extLst>
          </p:cNvPr>
          <p:cNvSpPr txBox="1">
            <a:spLocks/>
          </p:cNvSpPr>
          <p:nvPr/>
        </p:nvSpPr>
        <p:spPr>
          <a:xfrm>
            <a:off x="838200" y="1446456"/>
            <a:ext cx="10933800" cy="22862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1800"/>
              </a:spcBef>
            </a:pPr>
            <a:r>
              <a:rPr lang="en-US" b="0" i="0" u="none" strike="noStrike" dirty="0">
                <a:solidFill>
                  <a:srgbClr val="000000"/>
                </a:solidFill>
                <a:effectLst/>
                <a:latin typeface="+mn-lt"/>
              </a:rPr>
              <a:t>What types of evidence can you remember from Lesson 3?</a:t>
            </a:r>
            <a:endParaRPr lang="en-US" dirty="0">
              <a:latin typeface="+mn-lt"/>
            </a:endParaRPr>
          </a:p>
          <a:p>
            <a:pPr rtl="0">
              <a:lnSpc>
                <a:spcPct val="100000"/>
              </a:lnSpc>
              <a:spcBef>
                <a:spcPts val="1800"/>
              </a:spcBef>
            </a:pPr>
            <a:r>
              <a:rPr lang="en-US" b="0" i="0" u="none" strike="noStrike" dirty="0">
                <a:solidFill>
                  <a:srgbClr val="000000"/>
                </a:solidFill>
                <a:effectLst/>
                <a:latin typeface="+mn-lt"/>
              </a:rPr>
              <a:t>What types of evidence tend to be more valid? What types of evidence tend to be less valid? </a:t>
            </a:r>
            <a:br>
              <a:rPr lang="en-US" dirty="0">
                <a:latin typeface="+mn-lt"/>
              </a:rPr>
            </a:br>
            <a:endParaRPr lang="en-US" dirty="0">
              <a:latin typeface="+mn-lt"/>
            </a:endParaRPr>
          </a:p>
        </p:txBody>
      </p:sp>
    </p:spTree>
    <p:extLst>
      <p:ext uri="{BB962C8B-B14F-4D97-AF65-F5344CB8AC3E}">
        <p14:creationId xmlns:p14="http://schemas.microsoft.com/office/powerpoint/2010/main" val="1238781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7663-3440-CEED-0937-BB6CB4907703}"/>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9CD9B028-DA3A-EB2E-4688-C208FB0F3520}"/>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3</a:t>
            </a:r>
          </a:p>
        </p:txBody>
      </p:sp>
      <p:sp>
        <p:nvSpPr>
          <p:cNvPr id="4" name="Google Shape;522;p69">
            <a:extLst>
              <a:ext uri="{FF2B5EF4-FFF2-40B4-BE49-F238E27FC236}">
                <a16:creationId xmlns:a16="http://schemas.microsoft.com/office/drawing/2014/main" id="{880CD55A-149D-A9DB-BA40-3020D80F5854}"/>
              </a:ext>
            </a:extLst>
          </p:cNvPr>
          <p:cNvSpPr txBox="1">
            <a:spLocks/>
          </p:cNvSpPr>
          <p:nvPr/>
        </p:nvSpPr>
        <p:spPr>
          <a:xfrm>
            <a:off x="1328468" y="1825625"/>
            <a:ext cx="9627126"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1" indent="-225425">
              <a:lnSpc>
                <a:spcPct val="100000"/>
              </a:lnSpc>
              <a:spcBef>
                <a:spcPts val="0"/>
              </a:spcBef>
              <a:spcAft>
                <a:spcPts val="1800"/>
              </a:spcAft>
              <a:buClr>
                <a:schemeClr val="dk1"/>
              </a:buClr>
              <a:buSzPts val="2800"/>
            </a:pPr>
            <a:r>
              <a:rPr lang="en-US" sz="2800">
                <a:ea typeface="Open Sans"/>
                <a:cs typeface="Open Sans"/>
                <a:sym typeface="Open Sans"/>
              </a:rPr>
              <a:t>What is your claim?</a:t>
            </a:r>
            <a:endParaRPr lang="en-US" sz="2800"/>
          </a:p>
          <a:p>
            <a:pPr marL="225425" lvl="1" indent="-225425">
              <a:lnSpc>
                <a:spcPct val="100000"/>
              </a:lnSpc>
              <a:spcAft>
                <a:spcPts val="1800"/>
              </a:spcAft>
              <a:buClr>
                <a:schemeClr val="dk1"/>
              </a:buClr>
              <a:buSzPts val="2800"/>
            </a:pPr>
            <a:r>
              <a:rPr lang="en-US" sz="2800">
                <a:ea typeface="Open Sans"/>
                <a:cs typeface="Open Sans"/>
                <a:sym typeface="Open Sans"/>
              </a:rPr>
              <a:t>What is the supporting evidence? </a:t>
            </a:r>
            <a:endParaRPr lang="en-US" sz="2800" dirty="0"/>
          </a:p>
        </p:txBody>
      </p:sp>
    </p:spTree>
    <p:extLst>
      <p:ext uri="{BB962C8B-B14F-4D97-AF65-F5344CB8AC3E}">
        <p14:creationId xmlns:p14="http://schemas.microsoft.com/office/powerpoint/2010/main" val="403334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1EA36-7AE1-1D23-CF5A-1CFD84FB688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93DC342-4501-4210-AEE2-FCC44A540F2C}"/>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Example Claim</a:t>
            </a:r>
          </a:p>
        </p:txBody>
      </p:sp>
      <p:graphicFrame>
        <p:nvGraphicFramePr>
          <p:cNvPr id="2" name="Google Shape;528;p70">
            <a:extLst>
              <a:ext uri="{FF2B5EF4-FFF2-40B4-BE49-F238E27FC236}">
                <a16:creationId xmlns:a16="http://schemas.microsoft.com/office/drawing/2014/main" id="{5A37DAE4-F245-6E03-57F8-952FC56AC1DC}"/>
              </a:ext>
            </a:extLst>
          </p:cNvPr>
          <p:cNvGraphicFramePr/>
          <p:nvPr>
            <p:extLst>
              <p:ext uri="{D42A27DB-BD31-4B8C-83A1-F6EECF244321}">
                <p14:modId xmlns:p14="http://schemas.microsoft.com/office/powerpoint/2010/main" val="2358479604"/>
              </p:ext>
            </p:extLst>
          </p:nvPr>
        </p:nvGraphicFramePr>
        <p:xfrm>
          <a:off x="2047911" y="1397478"/>
          <a:ext cx="7757175" cy="4840766"/>
        </p:xfrm>
        <a:graphic>
          <a:graphicData uri="http://schemas.openxmlformats.org/drawingml/2006/table">
            <a:tbl>
              <a:tblPr firstRow="1">
                <a:noFill/>
              </a:tblPr>
              <a:tblGrid>
                <a:gridCol w="2585725">
                  <a:extLst>
                    <a:ext uri="{9D8B030D-6E8A-4147-A177-3AD203B41FA5}">
                      <a16:colId xmlns:a16="http://schemas.microsoft.com/office/drawing/2014/main" val="20000"/>
                    </a:ext>
                  </a:extLst>
                </a:gridCol>
                <a:gridCol w="5171450">
                  <a:extLst>
                    <a:ext uri="{9D8B030D-6E8A-4147-A177-3AD203B41FA5}">
                      <a16:colId xmlns:a16="http://schemas.microsoft.com/office/drawing/2014/main" val="20001"/>
                    </a:ext>
                  </a:extLst>
                </a:gridCol>
              </a:tblGrid>
              <a:tr h="601693">
                <a:tc>
                  <a:txBody>
                    <a:bodyPr/>
                    <a:lstStyle/>
                    <a:p>
                      <a:pPr marL="0" marR="0" lvl="0" indent="0" algn="l" rtl="0">
                        <a:spcBef>
                          <a:spcPts val="0"/>
                        </a:spcBef>
                        <a:spcAft>
                          <a:spcPts val="0"/>
                        </a:spcAft>
                        <a:buNone/>
                      </a:pPr>
                      <a:r>
                        <a:rPr lang="en-US" sz="2400" b="1" dirty="0">
                          <a:solidFill>
                            <a:schemeClr val="bg1"/>
                          </a:solidFill>
                          <a:latin typeface="+mj-lt"/>
                          <a:ea typeface="Open Sans"/>
                          <a:cs typeface="Open Sans"/>
                          <a:sym typeface="Open Sans"/>
                        </a:rPr>
                        <a:t>Item:</a:t>
                      </a:r>
                      <a:endParaRPr sz="2400" b="1" dirty="0">
                        <a:solidFill>
                          <a:schemeClr val="bg1"/>
                        </a:solidFill>
                        <a:latin typeface="+mj-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27346F"/>
                    </a:solidFill>
                  </a:tcPr>
                </a:tc>
                <a:tc>
                  <a:txBody>
                    <a:bodyPr/>
                    <a:lstStyle/>
                    <a:p>
                      <a:pPr marL="0" marR="0" lvl="0" indent="0" algn="l" rtl="0">
                        <a:spcBef>
                          <a:spcPts val="0"/>
                        </a:spcBef>
                        <a:spcAft>
                          <a:spcPts val="0"/>
                        </a:spcAft>
                        <a:buNone/>
                      </a:pPr>
                      <a:r>
                        <a:rPr lang="en-US" sz="2400" b="1" dirty="0">
                          <a:solidFill>
                            <a:schemeClr val="bg1"/>
                          </a:solidFill>
                          <a:latin typeface="+mj-lt"/>
                          <a:ea typeface="Open Sans"/>
                          <a:cs typeface="Open Sans"/>
                          <a:sym typeface="Open Sans"/>
                        </a:rPr>
                        <a:t>Answer:</a:t>
                      </a:r>
                      <a:endParaRPr sz="2400" b="1" dirty="0">
                        <a:solidFill>
                          <a:schemeClr val="bg1"/>
                        </a:solidFill>
                        <a:latin typeface="+mj-lt"/>
                        <a:ea typeface="Open Sans"/>
                        <a:cs typeface="Open Sans"/>
                        <a:sym typeface="Open Sans"/>
                      </a:endParaRPr>
                    </a:p>
                  </a:txBody>
                  <a:tcPr marL="59275" marR="59275" marT="59275" marB="5927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27346F"/>
                    </a:solidFill>
                  </a:tcPr>
                </a:tc>
                <a:extLst>
                  <a:ext uri="{0D108BD9-81ED-4DB2-BD59-A6C34878D82A}">
                    <a16:rowId xmlns:a16="http://schemas.microsoft.com/office/drawing/2014/main" val="2945087080"/>
                  </a:ext>
                </a:extLst>
              </a:tr>
              <a:tr h="601693">
                <a:tc>
                  <a:txBody>
                    <a:bodyPr/>
                    <a:lstStyle/>
                    <a:p>
                      <a:pPr marL="0" marR="0" lvl="0" indent="0" algn="l" rtl="0">
                        <a:spcBef>
                          <a:spcPts val="0"/>
                        </a:spcBef>
                        <a:spcAft>
                          <a:spcPts val="0"/>
                        </a:spcAft>
                        <a:buNone/>
                      </a:pPr>
                      <a:r>
                        <a:rPr lang="en-US" sz="2000" b="1" dirty="0">
                          <a:latin typeface="+mn-lt"/>
                          <a:ea typeface="Open Sans"/>
                          <a:cs typeface="Open Sans"/>
                          <a:sym typeface="Open Sans"/>
                        </a:rPr>
                        <a:t>Claim (decision)</a:t>
                      </a:r>
                      <a:endParaRPr sz="2000" b="1"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dirty="0">
                        <a:latin typeface="+mn-lt"/>
                        <a:ea typeface="Open Sans"/>
                        <a:cs typeface="Open Sans"/>
                        <a:sym typeface="Open Sans"/>
                      </a:endParaRPr>
                    </a:p>
                  </a:txBody>
                  <a:tcPr marL="59275" marR="59275" marT="59275" marB="5927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486376614"/>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1</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dirty="0">
                          <a:latin typeface="+mn-lt"/>
                          <a:ea typeface="Open Sans"/>
                          <a:cs typeface="Open Sans"/>
                          <a:sym typeface="Open Sans"/>
                        </a:rPr>
                      </a:br>
                      <a:endParaRPr sz="16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2</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3</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dirty="0">
                          <a:latin typeface="+mn-lt"/>
                          <a:ea typeface="Open Sans"/>
                          <a:cs typeface="Open Sans"/>
                          <a:sym typeface="Open Sans"/>
                        </a:rPr>
                      </a:br>
                      <a:endParaRPr sz="16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5651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DF7E-B07E-D1E6-B49B-B4FA424FFDE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E9BCB328-9FE8-ECD5-3CAF-0CE577AD4150}"/>
              </a:ext>
            </a:extLst>
          </p:cNvPr>
          <p:cNvSpPr txBox="1">
            <a:spLocks noGrp="1"/>
          </p:cNvSpPr>
          <p:nvPr>
            <p:ph type="title" idx="4294967295"/>
          </p:nvPr>
        </p:nvSpPr>
        <p:spPr>
          <a:xfrm>
            <a:off x="431999" y="381421"/>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Example Claim</a:t>
            </a:r>
          </a:p>
        </p:txBody>
      </p:sp>
      <p:graphicFrame>
        <p:nvGraphicFramePr>
          <p:cNvPr id="4" name="Google Shape;528;p70">
            <a:extLst>
              <a:ext uri="{FF2B5EF4-FFF2-40B4-BE49-F238E27FC236}">
                <a16:creationId xmlns:a16="http://schemas.microsoft.com/office/drawing/2014/main" id="{F6F858E4-0145-295D-AD0C-C35428F3F7DD}"/>
              </a:ext>
            </a:extLst>
          </p:cNvPr>
          <p:cNvGraphicFramePr/>
          <p:nvPr>
            <p:extLst>
              <p:ext uri="{D42A27DB-BD31-4B8C-83A1-F6EECF244321}">
                <p14:modId xmlns:p14="http://schemas.microsoft.com/office/powerpoint/2010/main" val="2114328717"/>
              </p:ext>
            </p:extLst>
          </p:nvPr>
        </p:nvGraphicFramePr>
        <p:xfrm>
          <a:off x="2047911" y="1397478"/>
          <a:ext cx="7757175" cy="4840766"/>
        </p:xfrm>
        <a:graphic>
          <a:graphicData uri="http://schemas.openxmlformats.org/drawingml/2006/table">
            <a:tbl>
              <a:tblPr firstRow="1">
                <a:noFill/>
              </a:tblPr>
              <a:tblGrid>
                <a:gridCol w="2585725">
                  <a:extLst>
                    <a:ext uri="{9D8B030D-6E8A-4147-A177-3AD203B41FA5}">
                      <a16:colId xmlns:a16="http://schemas.microsoft.com/office/drawing/2014/main" val="20000"/>
                    </a:ext>
                  </a:extLst>
                </a:gridCol>
                <a:gridCol w="5171450">
                  <a:extLst>
                    <a:ext uri="{9D8B030D-6E8A-4147-A177-3AD203B41FA5}">
                      <a16:colId xmlns:a16="http://schemas.microsoft.com/office/drawing/2014/main" val="20001"/>
                    </a:ext>
                  </a:extLst>
                </a:gridCol>
              </a:tblGrid>
              <a:tr h="601693">
                <a:tc>
                  <a:txBody>
                    <a:bodyPr/>
                    <a:lstStyle/>
                    <a:p>
                      <a:pPr marL="0" marR="0" lvl="0" indent="0" algn="l" rtl="0">
                        <a:spcBef>
                          <a:spcPts val="0"/>
                        </a:spcBef>
                        <a:spcAft>
                          <a:spcPts val="0"/>
                        </a:spcAft>
                        <a:buNone/>
                      </a:pPr>
                      <a:r>
                        <a:rPr lang="en-US" sz="2400" b="1" dirty="0">
                          <a:solidFill>
                            <a:schemeClr val="bg1"/>
                          </a:solidFill>
                          <a:latin typeface="+mj-lt"/>
                          <a:ea typeface="Open Sans"/>
                          <a:cs typeface="Open Sans"/>
                          <a:sym typeface="Open Sans"/>
                        </a:rPr>
                        <a:t>Item:</a:t>
                      </a:r>
                      <a:endParaRPr sz="2400" b="1" dirty="0">
                        <a:solidFill>
                          <a:schemeClr val="bg1"/>
                        </a:solidFill>
                        <a:latin typeface="+mj-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27346F"/>
                    </a:solidFill>
                  </a:tcPr>
                </a:tc>
                <a:tc>
                  <a:txBody>
                    <a:bodyPr/>
                    <a:lstStyle/>
                    <a:p>
                      <a:pPr marL="0" marR="0" lvl="0" indent="0" algn="l" rtl="0">
                        <a:spcBef>
                          <a:spcPts val="0"/>
                        </a:spcBef>
                        <a:spcAft>
                          <a:spcPts val="0"/>
                        </a:spcAft>
                        <a:buNone/>
                      </a:pPr>
                      <a:r>
                        <a:rPr lang="en-US" sz="2400" b="1" dirty="0">
                          <a:solidFill>
                            <a:schemeClr val="bg1"/>
                          </a:solidFill>
                          <a:latin typeface="+mj-lt"/>
                          <a:ea typeface="Open Sans"/>
                          <a:cs typeface="Open Sans"/>
                          <a:sym typeface="Open Sans"/>
                        </a:rPr>
                        <a:t>Answer:</a:t>
                      </a:r>
                      <a:endParaRPr sz="2400" b="1" dirty="0">
                        <a:solidFill>
                          <a:schemeClr val="bg1"/>
                        </a:solidFill>
                        <a:latin typeface="+mj-lt"/>
                        <a:ea typeface="Open Sans"/>
                        <a:cs typeface="Open Sans"/>
                        <a:sym typeface="Open Sans"/>
                      </a:endParaRPr>
                    </a:p>
                  </a:txBody>
                  <a:tcPr marL="59275" marR="59275" marT="59275" marB="5927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27346F"/>
                    </a:solidFill>
                  </a:tcPr>
                </a:tc>
                <a:extLst>
                  <a:ext uri="{0D108BD9-81ED-4DB2-BD59-A6C34878D82A}">
                    <a16:rowId xmlns:a16="http://schemas.microsoft.com/office/drawing/2014/main" val="2945087080"/>
                  </a:ext>
                </a:extLst>
              </a:tr>
              <a:tr h="601693">
                <a:tc>
                  <a:txBody>
                    <a:bodyPr/>
                    <a:lstStyle/>
                    <a:p>
                      <a:pPr marL="0" marR="0" lvl="0" indent="0" algn="l" rtl="0">
                        <a:spcBef>
                          <a:spcPts val="0"/>
                        </a:spcBef>
                        <a:spcAft>
                          <a:spcPts val="0"/>
                        </a:spcAft>
                        <a:buNone/>
                      </a:pPr>
                      <a:r>
                        <a:rPr lang="en-US" sz="2000" b="1" dirty="0">
                          <a:latin typeface="+mn-lt"/>
                          <a:ea typeface="Open Sans"/>
                          <a:cs typeface="Open Sans"/>
                          <a:sym typeface="Open Sans"/>
                        </a:rPr>
                        <a:t>Claim (decision)</a:t>
                      </a:r>
                      <a:endParaRPr sz="2000" b="1"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600" dirty="0">
                        <a:latin typeface="+mn-lt"/>
                        <a:ea typeface="Open Sans"/>
                        <a:cs typeface="Open Sans"/>
                        <a:sym typeface="Open Sans"/>
                      </a:endParaRPr>
                    </a:p>
                  </a:txBody>
                  <a:tcPr marL="59275" marR="59275" marT="59275" marB="5927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486376614"/>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1</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dirty="0">
                          <a:latin typeface="+mn-lt"/>
                          <a:ea typeface="Open Sans"/>
                          <a:cs typeface="Open Sans"/>
                          <a:sym typeface="Open Sans"/>
                        </a:rPr>
                      </a:br>
                      <a:endParaRPr sz="16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2</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Reason 3</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a:latin typeface="+mn-lt"/>
                          <a:ea typeface="Open Sans"/>
                          <a:cs typeface="Open Sans"/>
                          <a:sym typeface="Open Sans"/>
                        </a:rPr>
                      </a:br>
                      <a:endParaRPr sz="160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1693">
                <a:tc>
                  <a:txBody>
                    <a:bodyPr/>
                    <a:lstStyle/>
                    <a:p>
                      <a:pPr marL="0" marR="0" lvl="0" indent="0" algn="l" rtl="0">
                        <a:spcBef>
                          <a:spcPts val="0"/>
                        </a:spcBef>
                        <a:spcAft>
                          <a:spcPts val="0"/>
                        </a:spcAft>
                        <a:buNone/>
                      </a:pPr>
                      <a:r>
                        <a:rPr lang="en-US" sz="2000" b="1" i="0" u="none" strike="noStrike" dirty="0">
                          <a:solidFill>
                            <a:srgbClr val="000000"/>
                          </a:solidFill>
                          <a:latin typeface="+mn-lt"/>
                          <a:ea typeface="Open Sans"/>
                          <a:cs typeface="Open Sans"/>
                          <a:sym typeface="Open Sans"/>
                        </a:rPr>
                        <a:t>Supporting evidence</a:t>
                      </a:r>
                      <a:endParaRPr sz="20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1600" dirty="0">
                          <a:latin typeface="+mn-lt"/>
                          <a:ea typeface="Open Sans"/>
                          <a:cs typeface="Open Sans"/>
                          <a:sym typeface="Open Sans"/>
                        </a:rPr>
                      </a:br>
                      <a:endParaRPr sz="1600" dirty="0">
                        <a:latin typeface="+mn-lt"/>
                        <a:ea typeface="Open Sans"/>
                        <a:cs typeface="Open Sans"/>
                        <a:sym typeface="Open Sans"/>
                      </a:endParaRPr>
                    </a:p>
                  </a:txBody>
                  <a:tcPr marL="59275" marR="59275" marT="59275" marB="59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64013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2FA37-9444-7587-DC4F-7077631A63A2}"/>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B4EF4E7-D150-A84D-AD0B-51A35BCE52CA}"/>
              </a:ext>
            </a:extLst>
          </p:cNvPr>
          <p:cNvSpPr txBox="1">
            <a:spLocks noGrp="1"/>
          </p:cNvSpPr>
          <p:nvPr>
            <p:ph type="title" idx="4294967295"/>
          </p:nvPr>
        </p:nvSpPr>
        <p:spPr>
          <a:xfrm>
            <a:off x="432000" y="42676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3 – Write the Extended Response</a:t>
            </a:r>
          </a:p>
        </p:txBody>
      </p:sp>
      <p:grpSp>
        <p:nvGrpSpPr>
          <p:cNvPr id="7" name="Google Shape;309;p42" descr="Writing">
            <a:extLst>
              <a:ext uri="{FF2B5EF4-FFF2-40B4-BE49-F238E27FC236}">
                <a16:creationId xmlns:a16="http://schemas.microsoft.com/office/drawing/2014/main" id="{538116DA-4D01-C9CC-4378-65A16F84D3E7}"/>
              </a:ext>
            </a:extLst>
          </p:cNvPr>
          <p:cNvGrpSpPr/>
          <p:nvPr/>
        </p:nvGrpSpPr>
        <p:grpSpPr>
          <a:xfrm>
            <a:off x="877505" y="1664640"/>
            <a:ext cx="10697177" cy="4490550"/>
            <a:chOff x="1418093" y="1314751"/>
            <a:chExt cx="10697177" cy="5418667"/>
          </a:xfrm>
          <a:solidFill>
            <a:srgbClr val="27346F"/>
          </a:solidFill>
        </p:grpSpPr>
        <p:sp>
          <p:nvSpPr>
            <p:cNvPr id="9" name="Google Shape;310;p42">
              <a:extLst>
                <a:ext uri="{FF2B5EF4-FFF2-40B4-BE49-F238E27FC236}">
                  <a16:creationId xmlns:a16="http://schemas.microsoft.com/office/drawing/2014/main" id="{EE2EC476-63E7-01EF-3DCB-98683A88B2EC}"/>
                </a:ext>
              </a:extLst>
            </p:cNvPr>
            <p:cNvSpPr/>
            <p:nvPr/>
          </p:nvSpPr>
          <p:spPr>
            <a:xfrm>
              <a:off x="2413552" y="1314751"/>
              <a:ext cx="8845356" cy="5418667"/>
            </a:xfrm>
            <a:prstGeom prst="rightArrow">
              <a:avLst>
                <a:gd name="adj1" fmla="val 50000"/>
                <a:gd name="adj2" fmla="val 50000"/>
              </a:avLst>
            </a:prstGeom>
            <a:grpFill/>
            <a:ln>
              <a:solidFill>
                <a:srgbClr val="2E6EB7"/>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11;p42">
              <a:extLst>
                <a:ext uri="{FF2B5EF4-FFF2-40B4-BE49-F238E27FC236}">
                  <a16:creationId xmlns:a16="http://schemas.microsoft.com/office/drawing/2014/main" id="{5ED25ABD-C688-308D-DF1E-7044C10B3D6F}"/>
                </a:ext>
              </a:extLst>
            </p:cNvPr>
            <p:cNvSpPr txBox="1"/>
            <p:nvPr/>
          </p:nvSpPr>
          <p:spPr>
            <a:xfrm>
              <a:off x="1418093" y="3046158"/>
              <a:ext cx="2607564"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dirty="0">
                  <a:solidFill>
                    <a:schemeClr val="tx1"/>
                  </a:solidFill>
                  <a:latin typeface="Open Sans"/>
                  <a:ea typeface="Open Sans"/>
                  <a:cs typeface="Open Sans"/>
                  <a:sym typeface="Open Sans"/>
                </a:rPr>
                <a:t>Reading</a:t>
              </a:r>
              <a:endParaRPr sz="2600" dirty="0">
                <a:solidFill>
                  <a:schemeClr val="tx1"/>
                </a:solidFill>
                <a:latin typeface="Calibri"/>
                <a:ea typeface="Calibri"/>
                <a:cs typeface="Calibri"/>
                <a:sym typeface="Calibri"/>
              </a:endParaRPr>
            </a:p>
          </p:txBody>
        </p:sp>
        <p:sp>
          <p:nvSpPr>
            <p:cNvPr id="11" name="Google Shape;312;p42">
              <a:extLst>
                <a:ext uri="{FF2B5EF4-FFF2-40B4-BE49-F238E27FC236}">
                  <a16:creationId xmlns:a16="http://schemas.microsoft.com/office/drawing/2014/main" id="{C4AF41FB-3540-38DC-F560-43CFA6A4237A}"/>
                </a:ext>
              </a:extLst>
            </p:cNvPr>
            <p:cNvSpPr txBox="1"/>
            <p:nvPr/>
          </p:nvSpPr>
          <p:spPr>
            <a:xfrm>
              <a:off x="4214950" y="3046158"/>
              <a:ext cx="2621279"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dirty="0">
                  <a:solidFill>
                    <a:schemeClr val="tx1"/>
                  </a:solidFill>
                  <a:latin typeface="Open Sans"/>
                  <a:ea typeface="Open Sans"/>
                  <a:cs typeface="Open Sans"/>
                  <a:sym typeface="Open Sans"/>
                </a:rPr>
                <a:t>Organizing Evidence</a:t>
              </a:r>
              <a:endParaRPr dirty="0">
                <a:solidFill>
                  <a:schemeClr val="tx1"/>
                </a:solidFill>
              </a:endParaRPr>
            </a:p>
          </p:txBody>
        </p:sp>
        <p:sp>
          <p:nvSpPr>
            <p:cNvPr id="12" name="Google Shape;313;p42">
              <a:extLst>
                <a:ext uri="{FF2B5EF4-FFF2-40B4-BE49-F238E27FC236}">
                  <a16:creationId xmlns:a16="http://schemas.microsoft.com/office/drawing/2014/main" id="{A3E938F9-32CA-E497-536B-256BF592ABCE}"/>
                </a:ext>
              </a:extLst>
            </p:cNvPr>
            <p:cNvSpPr txBox="1"/>
            <p:nvPr/>
          </p:nvSpPr>
          <p:spPr>
            <a:xfrm>
              <a:off x="7013428" y="3046158"/>
              <a:ext cx="2468466" cy="1955852"/>
            </a:xfrm>
            <a:prstGeom prst="rect">
              <a:avLst/>
            </a:prstGeom>
            <a:solidFill>
              <a:schemeClr val="bg1"/>
            </a:solidFill>
            <a:ln w="76200" cap="flat" cmpd="sng">
              <a:solidFill>
                <a:schemeClr val="accent4"/>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b="1">
                  <a:solidFill>
                    <a:schemeClr val="tx1"/>
                  </a:solidFill>
                  <a:latin typeface="Open Sans"/>
                  <a:ea typeface="Open Sans"/>
                  <a:cs typeface="Open Sans"/>
                  <a:sym typeface="Open Sans"/>
                </a:rPr>
                <a:t>Writing</a:t>
              </a:r>
              <a:endParaRPr>
                <a:solidFill>
                  <a:schemeClr val="tx1"/>
                </a:solidFill>
              </a:endParaRPr>
            </a:p>
          </p:txBody>
        </p:sp>
        <p:sp>
          <p:nvSpPr>
            <p:cNvPr id="13" name="Google Shape;314;p42">
              <a:extLst>
                <a:ext uri="{FF2B5EF4-FFF2-40B4-BE49-F238E27FC236}">
                  <a16:creationId xmlns:a16="http://schemas.microsoft.com/office/drawing/2014/main" id="{BB9E9536-8ADC-7C3F-4477-8C55E00D7EFB}"/>
                </a:ext>
              </a:extLst>
            </p:cNvPr>
            <p:cNvSpPr txBox="1"/>
            <p:nvPr/>
          </p:nvSpPr>
          <p:spPr>
            <a:xfrm>
              <a:off x="9646804" y="3046158"/>
              <a:ext cx="2468466" cy="1955852"/>
            </a:xfrm>
            <a:prstGeom prst="rect">
              <a:avLst/>
            </a:prstGeom>
            <a:solidFill>
              <a:schemeClr val="bg1"/>
            </a:solidFill>
            <a:ln w="5715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dirty="0">
                  <a:solidFill>
                    <a:schemeClr val="tx1"/>
                  </a:solidFill>
                  <a:latin typeface="Open Sans"/>
                  <a:ea typeface="Open Sans"/>
                  <a:cs typeface="Open Sans"/>
                  <a:sym typeface="Open Sans"/>
                </a:rPr>
                <a:t>Proofreading &amp; Editing</a:t>
              </a:r>
              <a:endParaRPr dirty="0">
                <a:solidFill>
                  <a:schemeClr val="tx1"/>
                </a:solidFill>
              </a:endParaRPr>
            </a:p>
          </p:txBody>
        </p:sp>
      </p:grpSp>
    </p:spTree>
    <p:extLst>
      <p:ext uri="{BB962C8B-B14F-4D97-AF65-F5344CB8AC3E}">
        <p14:creationId xmlns:p14="http://schemas.microsoft.com/office/powerpoint/2010/main" val="3694182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073FE-5EBD-E613-17BF-2D137E999DF8}"/>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BEF377D-EB61-DD76-025B-6A1FDE7AD65E}"/>
              </a:ext>
            </a:extLst>
          </p:cNvPr>
          <p:cNvSpPr txBox="1">
            <a:spLocks noGrp="1"/>
          </p:cNvSpPr>
          <p:nvPr>
            <p:ph type="title" idx="4294967295"/>
          </p:nvPr>
        </p:nvSpPr>
        <p:spPr>
          <a:xfrm>
            <a:off x="431999" y="139879"/>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Writing the Extended Response</a:t>
            </a:r>
          </a:p>
        </p:txBody>
      </p:sp>
      <p:sp>
        <p:nvSpPr>
          <p:cNvPr id="4" name="Google Shape;522;p69">
            <a:extLst>
              <a:ext uri="{FF2B5EF4-FFF2-40B4-BE49-F238E27FC236}">
                <a16:creationId xmlns:a16="http://schemas.microsoft.com/office/drawing/2014/main" id="{902BD656-F3ED-2E20-26F1-2F5075368891}"/>
              </a:ext>
            </a:extLst>
          </p:cNvPr>
          <p:cNvSpPr txBox="1">
            <a:spLocks/>
          </p:cNvSpPr>
          <p:nvPr/>
        </p:nvSpPr>
        <p:spPr>
          <a:xfrm>
            <a:off x="603849" y="1411558"/>
            <a:ext cx="10386203"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1200"/>
              </a:spcAft>
              <a:buClr>
                <a:schemeClr val="dk1"/>
              </a:buClr>
              <a:buSzPts val="2800"/>
              <a:buNone/>
            </a:pPr>
            <a:r>
              <a:rPr lang="en-US" b="1" dirty="0">
                <a:latin typeface="+mn-lt"/>
                <a:ea typeface="Open Sans"/>
                <a:cs typeface="Open Sans"/>
                <a:sym typeface="Open Sans"/>
              </a:rPr>
              <a:t>Your extended response will include three main parts.</a:t>
            </a:r>
            <a:endParaRPr lang="en-US" dirty="0">
              <a:latin typeface="+mn-lt"/>
            </a:endParaRPr>
          </a:p>
          <a:p>
            <a:pPr marL="914400" lvl="1" indent="-457200" algn="l" rtl="0">
              <a:lnSpc>
                <a:spcPct val="100000"/>
              </a:lnSpc>
              <a:spcBef>
                <a:spcPts val="500"/>
              </a:spcBef>
              <a:spcAft>
                <a:spcPts val="1200"/>
              </a:spcAft>
              <a:buClr>
                <a:schemeClr val="dk1"/>
              </a:buClr>
              <a:buSzPts val="2800"/>
              <a:buFont typeface="Calibri"/>
              <a:buAutoNum type="arabicPeriod"/>
            </a:pPr>
            <a:r>
              <a:rPr lang="en-US" sz="2800" b="1" dirty="0">
                <a:latin typeface="+mn-lt"/>
                <a:ea typeface="Open Sans"/>
                <a:cs typeface="Open Sans"/>
                <a:sym typeface="Open Sans"/>
              </a:rPr>
              <a:t>Introduction: </a:t>
            </a:r>
            <a:r>
              <a:rPr lang="en-US" sz="2800" dirty="0">
                <a:latin typeface="+mn-lt"/>
                <a:ea typeface="Open Sans"/>
                <a:cs typeface="Open Sans"/>
                <a:sym typeface="Open Sans"/>
              </a:rPr>
              <a:t>First paragraph introduces the topic and states the main idea and central claim.</a:t>
            </a:r>
            <a:endParaRPr lang="en-US" dirty="0">
              <a:latin typeface="+mn-lt"/>
            </a:endParaRPr>
          </a:p>
          <a:p>
            <a:pPr marL="914400" lvl="1" indent="-457200" algn="l" rtl="0">
              <a:lnSpc>
                <a:spcPct val="100000"/>
              </a:lnSpc>
              <a:spcBef>
                <a:spcPts val="500"/>
              </a:spcBef>
              <a:spcAft>
                <a:spcPts val="1200"/>
              </a:spcAft>
              <a:buClr>
                <a:schemeClr val="dk1"/>
              </a:buClr>
              <a:buSzPts val="2800"/>
              <a:buFont typeface="Calibri"/>
              <a:buAutoNum type="arabicPeriod"/>
            </a:pPr>
            <a:r>
              <a:rPr lang="en-US" sz="2800" b="1" dirty="0">
                <a:latin typeface="+mn-lt"/>
                <a:ea typeface="Open Sans"/>
                <a:cs typeface="Open Sans"/>
                <a:sym typeface="Open Sans"/>
              </a:rPr>
              <a:t>Body: </a:t>
            </a:r>
            <a:r>
              <a:rPr lang="en-US" sz="2800" dirty="0">
                <a:latin typeface="+mn-lt"/>
                <a:ea typeface="Open Sans"/>
                <a:cs typeface="Open Sans"/>
                <a:sym typeface="Open Sans"/>
              </a:rPr>
              <a:t>This section supports your claim with evidence. It is the longest part of your response (two to three paragraphs).</a:t>
            </a:r>
            <a:endParaRPr lang="en-US" dirty="0">
              <a:latin typeface="+mn-lt"/>
            </a:endParaRPr>
          </a:p>
          <a:p>
            <a:pPr marL="914400" lvl="1" indent="-457200" algn="l" rtl="0">
              <a:lnSpc>
                <a:spcPct val="100000"/>
              </a:lnSpc>
              <a:spcBef>
                <a:spcPts val="500"/>
              </a:spcBef>
              <a:spcAft>
                <a:spcPts val="1200"/>
              </a:spcAft>
              <a:buClr>
                <a:schemeClr val="dk1"/>
              </a:buClr>
              <a:buSzPts val="2800"/>
              <a:buFont typeface="Calibri"/>
              <a:buAutoNum type="arabicPeriod"/>
            </a:pPr>
            <a:r>
              <a:rPr lang="en-US" sz="2800" b="1" dirty="0">
                <a:latin typeface="+mn-lt"/>
                <a:ea typeface="Open Sans"/>
                <a:cs typeface="Open Sans"/>
                <a:sym typeface="Open Sans"/>
              </a:rPr>
              <a:t>Conclusion: </a:t>
            </a:r>
            <a:r>
              <a:rPr lang="en-US" sz="2800" dirty="0">
                <a:latin typeface="+mn-lt"/>
                <a:ea typeface="Open Sans"/>
                <a:cs typeface="Open Sans"/>
                <a:sym typeface="Open Sans"/>
              </a:rPr>
              <a:t>This is the last paragraph and should restate your claim and include a summary of the main points of your essay. </a:t>
            </a:r>
            <a:endParaRPr lang="en-US" dirty="0">
              <a:latin typeface="+mn-lt"/>
            </a:endParaRPr>
          </a:p>
        </p:txBody>
      </p:sp>
    </p:spTree>
    <p:extLst>
      <p:ext uri="{BB962C8B-B14F-4D97-AF65-F5344CB8AC3E}">
        <p14:creationId xmlns:p14="http://schemas.microsoft.com/office/powerpoint/2010/main" val="2428729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BF2C-D881-2B42-DAC3-39CE94DB003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9F86BBF-BE84-FB88-FA1A-D43B49114D6C}"/>
              </a:ext>
            </a:extLst>
          </p:cNvPr>
          <p:cNvSpPr txBox="1">
            <a:spLocks noGrp="1"/>
          </p:cNvSpPr>
          <p:nvPr>
            <p:ph type="title" idx="4294967295"/>
          </p:nvPr>
        </p:nvSpPr>
        <p:spPr>
          <a:xfrm>
            <a:off x="431999" y="139879"/>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Extended Response</a:t>
            </a:r>
          </a:p>
        </p:txBody>
      </p:sp>
      <p:sp>
        <p:nvSpPr>
          <p:cNvPr id="4" name="Google Shape;522;p69">
            <a:extLst>
              <a:ext uri="{FF2B5EF4-FFF2-40B4-BE49-F238E27FC236}">
                <a16:creationId xmlns:a16="http://schemas.microsoft.com/office/drawing/2014/main" id="{972816A4-7492-010C-3A92-48B042B82A2F}"/>
              </a:ext>
            </a:extLst>
          </p:cNvPr>
          <p:cNvSpPr txBox="1">
            <a:spLocks/>
          </p:cNvSpPr>
          <p:nvPr/>
        </p:nvSpPr>
        <p:spPr>
          <a:xfrm>
            <a:off x="1442325" y="3429000"/>
            <a:ext cx="2501660" cy="193276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1200"/>
              </a:spcAft>
              <a:buClr>
                <a:schemeClr val="dk1"/>
              </a:buClr>
              <a:buSzPts val="2800"/>
              <a:buNone/>
            </a:pPr>
            <a:r>
              <a:rPr lang="en-US" dirty="0">
                <a:latin typeface="+mn-lt"/>
                <a:ea typeface="Open Sans"/>
                <a:cs typeface="Open Sans"/>
                <a:sym typeface="Open Sans"/>
              </a:rPr>
              <a:t>Paragraphs 2-4 are the </a:t>
            </a:r>
            <a:r>
              <a:rPr lang="en-US" b="1" dirty="0">
                <a:latin typeface="+mn-lt"/>
                <a:ea typeface="Open Sans"/>
                <a:cs typeface="Open Sans"/>
                <a:sym typeface="Open Sans"/>
              </a:rPr>
              <a:t>body</a:t>
            </a:r>
            <a:r>
              <a:rPr lang="en-US" dirty="0">
                <a:latin typeface="+mn-lt"/>
                <a:ea typeface="Open Sans"/>
                <a:cs typeface="Open Sans"/>
                <a:sym typeface="Open Sans"/>
              </a:rPr>
              <a:t> of your essay. </a:t>
            </a:r>
            <a:endParaRPr lang="en-US" dirty="0">
              <a:latin typeface="+mn-lt"/>
            </a:endParaRPr>
          </a:p>
        </p:txBody>
      </p:sp>
      <p:graphicFrame>
        <p:nvGraphicFramePr>
          <p:cNvPr id="2" name="Google Shape;556;p74">
            <a:extLst>
              <a:ext uri="{FF2B5EF4-FFF2-40B4-BE49-F238E27FC236}">
                <a16:creationId xmlns:a16="http://schemas.microsoft.com/office/drawing/2014/main" id="{26A62D2A-BE74-A412-29DB-772C064B28B8}"/>
              </a:ext>
            </a:extLst>
          </p:cNvPr>
          <p:cNvGraphicFramePr/>
          <p:nvPr>
            <p:extLst>
              <p:ext uri="{D42A27DB-BD31-4B8C-83A1-F6EECF244321}">
                <p14:modId xmlns:p14="http://schemas.microsoft.com/office/powerpoint/2010/main" val="2461642074"/>
              </p:ext>
            </p:extLst>
          </p:nvPr>
        </p:nvGraphicFramePr>
        <p:xfrm>
          <a:off x="4958475" y="2175442"/>
          <a:ext cx="6629675" cy="3309371"/>
        </p:xfrm>
        <a:graphic>
          <a:graphicData uri="http://schemas.openxmlformats.org/drawingml/2006/table">
            <a:tbl>
              <a:tblPr firstRow="1" bandRow="1">
                <a:noFill/>
              </a:tblPr>
              <a:tblGrid>
                <a:gridCol w="1914600">
                  <a:extLst>
                    <a:ext uri="{9D8B030D-6E8A-4147-A177-3AD203B41FA5}">
                      <a16:colId xmlns:a16="http://schemas.microsoft.com/office/drawing/2014/main" val="20000"/>
                    </a:ext>
                  </a:extLst>
                </a:gridCol>
                <a:gridCol w="4715075">
                  <a:extLst>
                    <a:ext uri="{9D8B030D-6E8A-4147-A177-3AD203B41FA5}">
                      <a16:colId xmlns:a16="http://schemas.microsoft.com/office/drawing/2014/main" val="20001"/>
                    </a:ext>
                  </a:extLst>
                </a:gridCol>
              </a:tblGrid>
              <a:tr h="537405">
                <a:tc>
                  <a:txBody>
                    <a:bodyPr/>
                    <a:lstStyle/>
                    <a:p>
                      <a:pPr marL="0" marR="0" lvl="0" indent="0" algn="l" rtl="0">
                        <a:spcBef>
                          <a:spcPts val="0"/>
                        </a:spcBef>
                        <a:spcAft>
                          <a:spcPts val="0"/>
                        </a:spcAft>
                        <a:buNone/>
                      </a:pPr>
                      <a:r>
                        <a:rPr lang="en-US" sz="2800" b="1" dirty="0">
                          <a:solidFill>
                            <a:schemeClr val="bg1"/>
                          </a:solidFill>
                          <a:latin typeface="+mj-lt"/>
                          <a:ea typeface="Open Sans"/>
                          <a:cs typeface="Open Sans"/>
                          <a:sym typeface="Open Sans"/>
                        </a:rPr>
                        <a:t>Paragraph </a:t>
                      </a:r>
                      <a:endParaRPr sz="2800" b="1" dirty="0">
                        <a:solidFill>
                          <a:schemeClr val="bg1"/>
                        </a:solidFill>
                        <a:latin typeface="+mj-lt"/>
                        <a:ea typeface="Open Sans"/>
                        <a:cs typeface="Open Sans"/>
                        <a:sym typeface="Open Sans"/>
                      </a:endParaRPr>
                    </a:p>
                  </a:txBody>
                  <a:tcPr marL="91450" marR="91450" marT="45725" marB="45725">
                    <a:solidFill>
                      <a:srgbClr val="27346F"/>
                    </a:solidFill>
                  </a:tcPr>
                </a:tc>
                <a:tc>
                  <a:txBody>
                    <a:bodyPr/>
                    <a:lstStyle/>
                    <a:p>
                      <a:pPr marL="0" marR="0" lvl="0" indent="0" algn="l" rtl="0">
                        <a:spcBef>
                          <a:spcPts val="0"/>
                        </a:spcBef>
                        <a:spcAft>
                          <a:spcPts val="0"/>
                        </a:spcAft>
                        <a:buNone/>
                      </a:pPr>
                      <a:r>
                        <a:rPr lang="en-US" sz="2800" b="1" dirty="0">
                          <a:solidFill>
                            <a:schemeClr val="bg1"/>
                          </a:solidFill>
                          <a:latin typeface="+mj-lt"/>
                          <a:ea typeface="Open Sans"/>
                          <a:cs typeface="Open Sans"/>
                          <a:sym typeface="Open Sans"/>
                        </a:rPr>
                        <a:t>Paragraph Content</a:t>
                      </a:r>
                      <a:endParaRPr sz="2800" b="1" dirty="0">
                        <a:solidFill>
                          <a:schemeClr val="bg1"/>
                        </a:solidFill>
                        <a:latin typeface="+mj-lt"/>
                        <a:ea typeface="Open Sans"/>
                        <a:cs typeface="Open Sans"/>
                        <a:sym typeface="Open Sans"/>
                      </a:endParaRPr>
                    </a:p>
                  </a:txBody>
                  <a:tcPr marL="91450" marR="91450" marT="45725" marB="45725">
                    <a:solidFill>
                      <a:srgbClr val="27346F"/>
                    </a:solidFill>
                  </a:tcPr>
                </a:tc>
                <a:extLst>
                  <a:ext uri="{0D108BD9-81ED-4DB2-BD59-A6C34878D82A}">
                    <a16:rowId xmlns:a16="http://schemas.microsoft.com/office/drawing/2014/main" val="10000"/>
                  </a:ext>
                </a:extLst>
              </a:tr>
              <a:tr h="537405">
                <a:tc>
                  <a:txBody>
                    <a:bodyPr/>
                    <a:lstStyle/>
                    <a:p>
                      <a:pPr marL="0" marR="0" lvl="0" indent="0" algn="ctr" rtl="0">
                        <a:spcBef>
                          <a:spcPts val="0"/>
                        </a:spcBef>
                        <a:spcAft>
                          <a:spcPts val="0"/>
                        </a:spcAft>
                        <a:buNone/>
                      </a:pPr>
                      <a:r>
                        <a:rPr lang="en-US" sz="2800" b="1" dirty="0">
                          <a:latin typeface="+mn-lt"/>
                          <a:ea typeface="Open Sans"/>
                          <a:cs typeface="Open Sans"/>
                          <a:sym typeface="Open Sans"/>
                        </a:rPr>
                        <a:t>1</a:t>
                      </a:r>
                      <a:endParaRPr sz="2400" dirty="0">
                        <a:latin typeface="+mn-lt"/>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2800" dirty="0">
                          <a:latin typeface="+mn-lt"/>
                          <a:ea typeface="Open Sans"/>
                          <a:cs typeface="Open Sans"/>
                          <a:sym typeface="Open Sans"/>
                        </a:rPr>
                        <a:t>Introduction</a:t>
                      </a:r>
                      <a:endParaRPr sz="2400" dirty="0">
                        <a:latin typeface="+mn-lt"/>
                      </a:endParaRPr>
                    </a:p>
                  </a:txBody>
                  <a:tcPr marL="91450" marR="91450" marT="45725" marB="45725">
                    <a:solidFill>
                      <a:srgbClr val="D8D8D8"/>
                    </a:solidFill>
                  </a:tcPr>
                </a:tc>
                <a:extLst>
                  <a:ext uri="{0D108BD9-81ED-4DB2-BD59-A6C34878D82A}">
                    <a16:rowId xmlns:a16="http://schemas.microsoft.com/office/drawing/2014/main" val="10001"/>
                  </a:ext>
                </a:extLst>
              </a:tr>
              <a:tr h="537405">
                <a:tc>
                  <a:txBody>
                    <a:bodyPr/>
                    <a:lstStyle/>
                    <a:p>
                      <a:pPr marL="0" marR="0" lvl="0" indent="0" algn="ctr" rtl="0">
                        <a:spcBef>
                          <a:spcPts val="0"/>
                        </a:spcBef>
                        <a:spcAft>
                          <a:spcPts val="0"/>
                        </a:spcAft>
                        <a:buNone/>
                      </a:pPr>
                      <a:r>
                        <a:rPr lang="en-US" sz="2800" b="1" dirty="0">
                          <a:latin typeface="+mn-lt"/>
                          <a:ea typeface="Open Sans"/>
                          <a:cs typeface="Open Sans"/>
                          <a:sym typeface="Open Sans"/>
                        </a:rPr>
                        <a:t>2</a:t>
                      </a:r>
                      <a:endParaRPr sz="2400" dirty="0">
                        <a:latin typeface="+mn-lt"/>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2800" b="0" dirty="0">
                          <a:latin typeface="+mn-lt"/>
                          <a:ea typeface="Open Sans"/>
                          <a:cs typeface="Open Sans"/>
                          <a:sym typeface="Open Sans"/>
                        </a:rPr>
                        <a:t>Supporting evidence #1</a:t>
                      </a:r>
                      <a:endParaRPr sz="2400" dirty="0">
                        <a:latin typeface="+mn-lt"/>
                      </a:endParaRPr>
                    </a:p>
                  </a:txBody>
                  <a:tcPr marL="91450" marR="91450" marT="45725" marB="45725">
                    <a:solidFill>
                      <a:srgbClr val="D8D8D8"/>
                    </a:solidFill>
                  </a:tcPr>
                </a:tc>
                <a:extLst>
                  <a:ext uri="{0D108BD9-81ED-4DB2-BD59-A6C34878D82A}">
                    <a16:rowId xmlns:a16="http://schemas.microsoft.com/office/drawing/2014/main" val="10002"/>
                  </a:ext>
                </a:extLst>
              </a:tr>
              <a:tr h="586752">
                <a:tc>
                  <a:txBody>
                    <a:bodyPr/>
                    <a:lstStyle/>
                    <a:p>
                      <a:pPr marL="0" marR="0" lvl="0" indent="0" algn="ctr" rtl="0">
                        <a:spcBef>
                          <a:spcPts val="0"/>
                        </a:spcBef>
                        <a:spcAft>
                          <a:spcPts val="0"/>
                        </a:spcAft>
                        <a:buNone/>
                      </a:pPr>
                      <a:r>
                        <a:rPr lang="en-US" sz="2800" b="1" dirty="0">
                          <a:latin typeface="+mn-lt"/>
                          <a:ea typeface="Open Sans"/>
                          <a:cs typeface="Open Sans"/>
                          <a:sym typeface="Open Sans"/>
                        </a:rPr>
                        <a:t>3</a:t>
                      </a:r>
                      <a:endParaRPr sz="2400" dirty="0">
                        <a:latin typeface="+mn-lt"/>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2800" dirty="0">
                          <a:latin typeface="+mn-lt"/>
                          <a:ea typeface="Open Sans"/>
                          <a:cs typeface="Open Sans"/>
                          <a:sym typeface="Open Sans"/>
                        </a:rPr>
                        <a:t>Supporting evidence #2</a:t>
                      </a:r>
                      <a:endParaRPr sz="2400" dirty="0">
                        <a:latin typeface="+mn-lt"/>
                      </a:endParaRPr>
                    </a:p>
                  </a:txBody>
                  <a:tcPr marL="91450" marR="91450" marT="45725" marB="45725">
                    <a:solidFill>
                      <a:srgbClr val="D8D8D8"/>
                    </a:solidFill>
                  </a:tcPr>
                </a:tc>
                <a:extLst>
                  <a:ext uri="{0D108BD9-81ED-4DB2-BD59-A6C34878D82A}">
                    <a16:rowId xmlns:a16="http://schemas.microsoft.com/office/drawing/2014/main" val="10003"/>
                  </a:ext>
                </a:extLst>
              </a:tr>
              <a:tr h="572999">
                <a:tc>
                  <a:txBody>
                    <a:bodyPr/>
                    <a:lstStyle/>
                    <a:p>
                      <a:pPr marL="0" marR="0" lvl="0" indent="0" algn="ctr" rtl="0">
                        <a:spcBef>
                          <a:spcPts val="0"/>
                        </a:spcBef>
                        <a:spcAft>
                          <a:spcPts val="0"/>
                        </a:spcAft>
                        <a:buNone/>
                      </a:pPr>
                      <a:r>
                        <a:rPr lang="en-US" sz="2800" b="1" dirty="0">
                          <a:latin typeface="+mn-lt"/>
                          <a:ea typeface="Open Sans"/>
                          <a:cs typeface="Open Sans"/>
                          <a:sym typeface="Open Sans"/>
                        </a:rPr>
                        <a:t>4</a:t>
                      </a:r>
                      <a:endParaRPr sz="2400" dirty="0">
                        <a:latin typeface="+mn-lt"/>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2800" dirty="0">
                          <a:latin typeface="+mn-lt"/>
                          <a:ea typeface="Open Sans"/>
                          <a:cs typeface="Open Sans"/>
                          <a:sym typeface="Open Sans"/>
                        </a:rPr>
                        <a:t>Supporting evidence #3</a:t>
                      </a:r>
                      <a:endParaRPr sz="2400" dirty="0">
                        <a:latin typeface="+mn-lt"/>
                      </a:endParaRPr>
                    </a:p>
                  </a:txBody>
                  <a:tcPr marL="91450" marR="91450" marT="45725" marB="45725">
                    <a:solidFill>
                      <a:srgbClr val="D8D8D8"/>
                    </a:solidFill>
                  </a:tcPr>
                </a:tc>
                <a:extLst>
                  <a:ext uri="{0D108BD9-81ED-4DB2-BD59-A6C34878D82A}">
                    <a16:rowId xmlns:a16="http://schemas.microsoft.com/office/drawing/2014/main" val="10004"/>
                  </a:ext>
                </a:extLst>
              </a:tr>
              <a:tr h="537405">
                <a:tc>
                  <a:txBody>
                    <a:bodyPr/>
                    <a:lstStyle/>
                    <a:p>
                      <a:pPr marL="0" marR="0" lvl="0" indent="0" algn="ctr" rtl="0">
                        <a:spcBef>
                          <a:spcPts val="0"/>
                        </a:spcBef>
                        <a:spcAft>
                          <a:spcPts val="0"/>
                        </a:spcAft>
                        <a:buNone/>
                      </a:pPr>
                      <a:r>
                        <a:rPr lang="en-US" sz="2800" b="1" dirty="0">
                          <a:latin typeface="+mn-lt"/>
                          <a:ea typeface="Open Sans"/>
                          <a:cs typeface="Open Sans"/>
                          <a:sym typeface="Open Sans"/>
                        </a:rPr>
                        <a:t>5</a:t>
                      </a:r>
                      <a:endParaRPr sz="2400" dirty="0">
                        <a:latin typeface="+mn-lt"/>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2800" dirty="0">
                          <a:latin typeface="+mn-lt"/>
                          <a:ea typeface="Open Sans"/>
                          <a:cs typeface="Open Sans"/>
                          <a:sym typeface="Open Sans"/>
                        </a:rPr>
                        <a:t>Conclusion – Summary only</a:t>
                      </a:r>
                      <a:endParaRPr sz="2400" dirty="0">
                        <a:latin typeface="+mn-lt"/>
                      </a:endParaRPr>
                    </a:p>
                  </a:txBody>
                  <a:tcPr marL="91450" marR="91450" marT="45725" marB="45725">
                    <a:solidFill>
                      <a:srgbClr val="D8D8D8"/>
                    </a:solidFill>
                  </a:tcPr>
                </a:tc>
                <a:extLst>
                  <a:ext uri="{0D108BD9-81ED-4DB2-BD59-A6C34878D82A}">
                    <a16:rowId xmlns:a16="http://schemas.microsoft.com/office/drawing/2014/main" val="10005"/>
                  </a:ext>
                </a:extLst>
              </a:tr>
            </a:tbl>
          </a:graphicData>
        </a:graphic>
      </p:graphicFrame>
      <p:sp>
        <p:nvSpPr>
          <p:cNvPr id="5" name="Google Shape;557;p74" descr="a bracket that highlights paragraphs 2-4 as supporting evidence paragraphs">
            <a:extLst>
              <a:ext uri="{FF2B5EF4-FFF2-40B4-BE49-F238E27FC236}">
                <a16:creationId xmlns:a16="http://schemas.microsoft.com/office/drawing/2014/main" id="{38F81274-5E5B-57C3-6BF0-8704CAD64315}"/>
              </a:ext>
            </a:extLst>
          </p:cNvPr>
          <p:cNvSpPr/>
          <p:nvPr/>
        </p:nvSpPr>
        <p:spPr>
          <a:xfrm>
            <a:off x="4140679" y="3243532"/>
            <a:ext cx="621102" cy="1708030"/>
          </a:xfrm>
          <a:prstGeom prst="lef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082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C145-0D20-A04F-5D9B-83E2B8132F3C}"/>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4C38977-B911-299E-2A31-27676DB253A2}"/>
              </a:ext>
            </a:extLst>
          </p:cNvPr>
          <p:cNvSpPr txBox="1">
            <a:spLocks noGrp="1"/>
          </p:cNvSpPr>
          <p:nvPr>
            <p:ph type="title" idx="4294967295"/>
          </p:nvPr>
        </p:nvSpPr>
        <p:spPr>
          <a:xfrm>
            <a:off x="431999" y="139879"/>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Tips for Writing Paragraphs</a:t>
            </a:r>
          </a:p>
        </p:txBody>
      </p:sp>
      <p:sp>
        <p:nvSpPr>
          <p:cNvPr id="4" name="Google Shape;522;p69">
            <a:extLst>
              <a:ext uri="{FF2B5EF4-FFF2-40B4-BE49-F238E27FC236}">
                <a16:creationId xmlns:a16="http://schemas.microsoft.com/office/drawing/2014/main" id="{D220DF3D-2ABF-7D03-9750-B549E0456B8D}"/>
              </a:ext>
            </a:extLst>
          </p:cNvPr>
          <p:cNvSpPr txBox="1">
            <a:spLocks/>
          </p:cNvSpPr>
          <p:nvPr/>
        </p:nvSpPr>
        <p:spPr>
          <a:xfrm>
            <a:off x="724620" y="1155936"/>
            <a:ext cx="10869282" cy="5037830"/>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lvl="0" indent="-344488" algn="l" rtl="0">
              <a:lnSpc>
                <a:spcPct val="100000"/>
              </a:lnSpc>
              <a:spcBef>
                <a:spcPts val="0"/>
              </a:spcBef>
              <a:spcAft>
                <a:spcPts val="1200"/>
              </a:spcAft>
              <a:buClr>
                <a:schemeClr val="dk1"/>
              </a:buClr>
              <a:buSzPts val="2800"/>
              <a:buChar char="•"/>
            </a:pPr>
            <a:r>
              <a:rPr lang="en-US" dirty="0">
                <a:latin typeface="Open Sans"/>
                <a:ea typeface="Open Sans"/>
                <a:cs typeface="Open Sans"/>
                <a:sym typeface="Open Sans"/>
              </a:rPr>
              <a:t>Start with a topic sentence, which states the main point of a paragraph. It helps readers to understand what the paragraph is about. </a:t>
            </a:r>
            <a:endParaRPr lang="en-US" dirty="0"/>
          </a:p>
          <a:p>
            <a:pPr marL="344488" lvl="0" indent="-344488" algn="l" rtl="0">
              <a:lnSpc>
                <a:spcPct val="100000"/>
              </a:lnSpc>
              <a:spcBef>
                <a:spcPts val="1000"/>
              </a:spcBef>
              <a:spcAft>
                <a:spcPts val="1200"/>
              </a:spcAft>
              <a:buClr>
                <a:schemeClr val="dk1"/>
              </a:buClr>
              <a:buSzPts val="2800"/>
              <a:buChar char="•"/>
            </a:pPr>
            <a:r>
              <a:rPr lang="en-US" dirty="0">
                <a:latin typeface="Open Sans"/>
                <a:ea typeface="Open Sans"/>
                <a:cs typeface="Open Sans"/>
                <a:sym typeface="Open Sans"/>
              </a:rPr>
              <a:t>Follow the topic sentence with supporting details.</a:t>
            </a:r>
            <a:endParaRPr lang="en-US" dirty="0"/>
          </a:p>
          <a:p>
            <a:pPr marL="1138238" lvl="1" indent="-344488" algn="l" rtl="0">
              <a:lnSpc>
                <a:spcPct val="100000"/>
              </a:lnSpc>
              <a:spcBef>
                <a:spcPts val="500"/>
              </a:spcBef>
              <a:spcAft>
                <a:spcPts val="1200"/>
              </a:spcAft>
              <a:buClr>
                <a:schemeClr val="dk1"/>
              </a:buClr>
              <a:buSzPts val="2400"/>
              <a:buNone/>
            </a:pPr>
            <a:r>
              <a:rPr lang="en-US" sz="2800" dirty="0">
                <a:latin typeface="Open Sans"/>
                <a:ea typeface="Open Sans"/>
                <a:cs typeface="Open Sans"/>
                <a:sym typeface="Open Sans"/>
              </a:rPr>
              <a:t>*Include only details that support the topic sentence. </a:t>
            </a:r>
            <a:endParaRPr lang="en-US" sz="2800" dirty="0"/>
          </a:p>
          <a:p>
            <a:pPr marL="1138238" lvl="1" indent="-344488" algn="l" rtl="0">
              <a:lnSpc>
                <a:spcPct val="100000"/>
              </a:lnSpc>
              <a:spcBef>
                <a:spcPts val="500"/>
              </a:spcBef>
              <a:spcAft>
                <a:spcPts val="1200"/>
              </a:spcAft>
              <a:buClr>
                <a:schemeClr val="dk1"/>
              </a:buClr>
              <a:buSzPts val="2400"/>
              <a:buNone/>
            </a:pPr>
            <a:r>
              <a:rPr lang="en-US" sz="2800" dirty="0">
                <a:latin typeface="Open Sans"/>
                <a:ea typeface="Open Sans"/>
                <a:cs typeface="Open Sans"/>
                <a:sym typeface="Open Sans"/>
              </a:rPr>
              <a:t>*Make sure there is a clear connection between the topic sentence (main point) and details.</a:t>
            </a:r>
            <a:endParaRPr lang="en-US" sz="2800" dirty="0"/>
          </a:p>
          <a:p>
            <a:pPr marL="344488" lvl="0" indent="-344488" algn="l" rtl="0">
              <a:lnSpc>
                <a:spcPct val="100000"/>
              </a:lnSpc>
              <a:spcBef>
                <a:spcPts val="1000"/>
              </a:spcBef>
              <a:spcAft>
                <a:spcPts val="1200"/>
              </a:spcAft>
              <a:buClr>
                <a:schemeClr val="dk1"/>
              </a:buClr>
              <a:buSzPts val="2800"/>
              <a:buChar char="•"/>
            </a:pPr>
            <a:r>
              <a:rPr lang="en-US" dirty="0">
                <a:latin typeface="Open Sans"/>
                <a:ea typeface="Open Sans"/>
                <a:cs typeface="Open Sans"/>
                <a:sym typeface="Open Sans"/>
              </a:rPr>
              <a:t>Use transition words and phrases between paragraphs and sentences within the paragraph. </a:t>
            </a:r>
            <a:endParaRPr lang="en-US" dirty="0"/>
          </a:p>
        </p:txBody>
      </p:sp>
    </p:spTree>
    <p:extLst>
      <p:ext uri="{BB962C8B-B14F-4D97-AF65-F5344CB8AC3E}">
        <p14:creationId xmlns:p14="http://schemas.microsoft.com/office/powerpoint/2010/main" val="55351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2E56-8B14-D1C2-FF9F-144EACFA7148}"/>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11C9F70-8E85-4147-FC35-25412E17610F}"/>
              </a:ext>
            </a:extLst>
          </p:cNvPr>
          <p:cNvSpPr txBox="1">
            <a:spLocks noGrp="1"/>
          </p:cNvSpPr>
          <p:nvPr>
            <p:ph type="title" idx="4294967295"/>
          </p:nvPr>
        </p:nvSpPr>
        <p:spPr>
          <a:xfrm>
            <a:off x="431999" y="139879"/>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Transition Words and Phrases</a:t>
            </a:r>
          </a:p>
        </p:txBody>
      </p:sp>
      <p:graphicFrame>
        <p:nvGraphicFramePr>
          <p:cNvPr id="2" name="Google Shape;572;p76">
            <a:extLst>
              <a:ext uri="{FF2B5EF4-FFF2-40B4-BE49-F238E27FC236}">
                <a16:creationId xmlns:a16="http://schemas.microsoft.com/office/drawing/2014/main" id="{9C972DF7-1C55-F3E7-EBBB-79868E0804BF}"/>
              </a:ext>
            </a:extLst>
          </p:cNvPr>
          <p:cNvGraphicFramePr/>
          <p:nvPr>
            <p:extLst>
              <p:ext uri="{D42A27DB-BD31-4B8C-83A1-F6EECF244321}">
                <p14:modId xmlns:p14="http://schemas.microsoft.com/office/powerpoint/2010/main" val="241407189"/>
              </p:ext>
            </p:extLst>
          </p:nvPr>
        </p:nvGraphicFramePr>
        <p:xfrm>
          <a:off x="509537" y="1281379"/>
          <a:ext cx="11172925" cy="4347859"/>
        </p:xfrm>
        <a:graphic>
          <a:graphicData uri="http://schemas.openxmlformats.org/drawingml/2006/table">
            <a:tbl>
              <a:tblPr firstRow="1" bandRow="1">
                <a:noFill/>
              </a:tblPr>
              <a:tblGrid>
                <a:gridCol w="2856225">
                  <a:extLst>
                    <a:ext uri="{9D8B030D-6E8A-4147-A177-3AD203B41FA5}">
                      <a16:colId xmlns:a16="http://schemas.microsoft.com/office/drawing/2014/main" val="20000"/>
                    </a:ext>
                  </a:extLst>
                </a:gridCol>
                <a:gridCol w="8316700">
                  <a:extLst>
                    <a:ext uri="{9D8B030D-6E8A-4147-A177-3AD203B41FA5}">
                      <a16:colId xmlns:a16="http://schemas.microsoft.com/office/drawing/2014/main" val="20001"/>
                    </a:ext>
                  </a:extLst>
                </a:gridCol>
              </a:tblGrid>
              <a:tr h="538396">
                <a:tc>
                  <a:txBody>
                    <a:bodyPr/>
                    <a:lstStyle/>
                    <a:p>
                      <a:pPr marL="0" marR="0" lvl="0" indent="0" algn="l" rtl="0">
                        <a:spcBef>
                          <a:spcPts val="0"/>
                        </a:spcBef>
                        <a:spcAft>
                          <a:spcPts val="0"/>
                        </a:spcAft>
                        <a:buNone/>
                      </a:pPr>
                      <a:r>
                        <a:rPr lang="en-US" sz="2400" b="1" dirty="0">
                          <a:solidFill>
                            <a:schemeClr val="lt1"/>
                          </a:solidFill>
                          <a:latin typeface="+mj-lt"/>
                          <a:ea typeface="Open Sans"/>
                          <a:cs typeface="Open Sans"/>
                          <a:sym typeface="Open Sans"/>
                        </a:rPr>
                        <a:t>Category</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tc>
                  <a:txBody>
                    <a:bodyPr/>
                    <a:lstStyle/>
                    <a:p>
                      <a:pPr marL="0" marR="0" lvl="0" indent="0" algn="l" rtl="0">
                        <a:spcBef>
                          <a:spcPts val="0"/>
                        </a:spcBef>
                        <a:spcAft>
                          <a:spcPts val="0"/>
                        </a:spcAft>
                        <a:buNone/>
                      </a:pPr>
                      <a:r>
                        <a:rPr lang="en-US" sz="2400" b="1" dirty="0">
                          <a:solidFill>
                            <a:schemeClr val="lt1"/>
                          </a:solidFill>
                          <a:latin typeface="+mj-lt"/>
                          <a:ea typeface="Open Sans"/>
                          <a:cs typeface="Open Sans"/>
                          <a:sym typeface="Open Sans"/>
                        </a:rPr>
                        <a:t>Transition Word and Phrases</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extLst>
                  <a:ext uri="{0D108BD9-81ED-4DB2-BD59-A6C34878D82A}">
                    <a16:rowId xmlns:a16="http://schemas.microsoft.com/office/drawing/2014/main" val="10000"/>
                  </a:ext>
                </a:extLst>
              </a:tr>
              <a:tr h="969104">
                <a:tc>
                  <a:txBody>
                    <a:bodyPr/>
                    <a:lstStyle/>
                    <a:p>
                      <a:pPr marL="0" marR="0" lvl="0" indent="0" algn="l" rtl="0">
                        <a:spcBef>
                          <a:spcPts val="0"/>
                        </a:spcBef>
                        <a:spcAft>
                          <a:spcPts val="0"/>
                        </a:spcAft>
                        <a:buNone/>
                      </a:pPr>
                      <a:r>
                        <a:rPr lang="en-US" sz="2400" b="1" dirty="0">
                          <a:latin typeface="+mn-lt"/>
                          <a:ea typeface="Open Sans"/>
                          <a:cs typeface="Open Sans"/>
                          <a:sym typeface="Open Sans"/>
                        </a:rPr>
                        <a:t>Importance</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dirty="0">
                          <a:latin typeface="+mn-lt"/>
                          <a:ea typeface="Open Sans"/>
                          <a:cs typeface="Open Sans"/>
                          <a:sym typeface="Open Sans"/>
                        </a:rPr>
                        <a:t>most importantly, primarily, mainly, first, second, third, last, finally</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9058">
                <a:tc>
                  <a:txBody>
                    <a:bodyPr/>
                    <a:lstStyle/>
                    <a:p>
                      <a:pPr marL="0" marR="0" lvl="0" indent="0" algn="l" rtl="0">
                        <a:spcBef>
                          <a:spcPts val="0"/>
                        </a:spcBef>
                        <a:spcAft>
                          <a:spcPts val="0"/>
                        </a:spcAft>
                        <a:buNone/>
                      </a:pPr>
                      <a:r>
                        <a:rPr lang="en-US" sz="2400" b="1" dirty="0">
                          <a:latin typeface="+mn-lt"/>
                          <a:ea typeface="Open Sans"/>
                          <a:cs typeface="Open Sans"/>
                          <a:sym typeface="Open Sans"/>
                        </a:rPr>
                        <a:t>Cause and effect</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dirty="0">
                          <a:latin typeface="+mn-lt"/>
                          <a:ea typeface="Open Sans"/>
                          <a:cs typeface="Open Sans"/>
                          <a:sym typeface="Open Sans"/>
                        </a:rPr>
                        <a:t>therefore, as a result, since, thus, because</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96558">
                <a:tc>
                  <a:txBody>
                    <a:bodyPr/>
                    <a:lstStyle/>
                    <a:p>
                      <a:pPr marL="0" marR="0" lvl="0" indent="0" algn="l" rtl="0">
                        <a:spcBef>
                          <a:spcPts val="0"/>
                        </a:spcBef>
                        <a:spcAft>
                          <a:spcPts val="0"/>
                        </a:spcAft>
                        <a:buNone/>
                      </a:pPr>
                      <a:r>
                        <a:rPr lang="en-US" sz="2400" b="1" dirty="0">
                          <a:latin typeface="+mn-lt"/>
                          <a:ea typeface="Open Sans"/>
                          <a:cs typeface="Open Sans"/>
                          <a:sym typeface="Open Sans"/>
                        </a:rPr>
                        <a:t>Connecting parts</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dirty="0">
                          <a:latin typeface="+mn-lt"/>
                          <a:ea typeface="Open Sans"/>
                          <a:cs typeface="Open Sans"/>
                          <a:sym typeface="Open Sans"/>
                        </a:rPr>
                        <a:t>and, also, additionally, in addition, furthermore, next</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1792">
                <a:tc>
                  <a:txBody>
                    <a:bodyPr/>
                    <a:lstStyle/>
                    <a:p>
                      <a:pPr marL="0" marR="0" lvl="0" indent="0" algn="l" rtl="0">
                        <a:spcBef>
                          <a:spcPts val="0"/>
                        </a:spcBef>
                        <a:spcAft>
                          <a:spcPts val="0"/>
                        </a:spcAft>
                        <a:buNone/>
                      </a:pPr>
                      <a:r>
                        <a:rPr lang="en-US" sz="2400" b="1" dirty="0">
                          <a:latin typeface="+mn-lt"/>
                          <a:ea typeface="Open Sans"/>
                          <a:cs typeface="Open Sans"/>
                          <a:sym typeface="Open Sans"/>
                        </a:rPr>
                        <a:t>Examples</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dirty="0">
                          <a:latin typeface="+mn-lt"/>
                          <a:ea typeface="Open Sans"/>
                          <a:cs typeface="Open Sans"/>
                          <a:sym typeface="Open Sans"/>
                        </a:rPr>
                        <a:t>for example, such as, for instance</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32951">
                <a:tc>
                  <a:txBody>
                    <a:bodyPr/>
                    <a:lstStyle/>
                    <a:p>
                      <a:pPr marL="0" marR="0" lvl="0" indent="0" algn="l" rtl="0">
                        <a:spcBef>
                          <a:spcPts val="0"/>
                        </a:spcBef>
                        <a:spcAft>
                          <a:spcPts val="0"/>
                        </a:spcAft>
                        <a:buNone/>
                      </a:pPr>
                      <a:r>
                        <a:rPr lang="en-US" sz="2400" b="1" dirty="0">
                          <a:latin typeface="+mn-lt"/>
                          <a:ea typeface="Open Sans"/>
                          <a:cs typeface="Open Sans"/>
                          <a:sym typeface="Open Sans"/>
                        </a:rPr>
                        <a:t>Contrast</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dirty="0">
                          <a:latin typeface="+mn-lt"/>
                          <a:ea typeface="Open Sans"/>
                          <a:cs typeface="Open Sans"/>
                          <a:sym typeface="Open Sans"/>
                        </a:rPr>
                        <a:t>on the other hand, however, though, otherwise, yet</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32130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56C5-71D2-0F1E-379F-D64BF78F469A}"/>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93DA2AFB-CF29-878A-5031-4FD6B5CD578F}"/>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4</a:t>
            </a:r>
          </a:p>
        </p:txBody>
      </p:sp>
      <p:sp>
        <p:nvSpPr>
          <p:cNvPr id="4" name="Google Shape;579;p77">
            <a:extLst>
              <a:ext uri="{FF2B5EF4-FFF2-40B4-BE49-F238E27FC236}">
                <a16:creationId xmlns:a16="http://schemas.microsoft.com/office/drawing/2014/main" id="{1C256037-C1C8-70ED-C87F-27B09A600C04}"/>
              </a:ext>
            </a:extLst>
          </p:cNvPr>
          <p:cNvSpPr txBox="1"/>
          <p:nvPr/>
        </p:nvSpPr>
        <p:spPr>
          <a:xfrm>
            <a:off x="515112" y="1685260"/>
            <a:ext cx="11161776" cy="3785611"/>
          </a:xfrm>
          <a:prstGeom prst="rect">
            <a:avLst/>
          </a:prstGeom>
          <a:solidFill>
            <a:srgbClr val="D8D8D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Open Sans"/>
              <a:buNone/>
            </a:pPr>
            <a:r>
              <a:rPr lang="en-US" sz="2400" b="1" dirty="0">
                <a:solidFill>
                  <a:schemeClr val="tx1"/>
                </a:solidFill>
                <a:latin typeface="+mn-lt"/>
                <a:ea typeface="Open Sans"/>
                <a:cs typeface="Open Sans"/>
                <a:sym typeface="Open Sans"/>
              </a:rPr>
              <a:t>Directions: </a:t>
            </a:r>
            <a:r>
              <a:rPr lang="en-US" sz="2400" dirty="0">
                <a:solidFill>
                  <a:schemeClr val="tx1"/>
                </a:solidFill>
                <a:latin typeface="+mn-lt"/>
                <a:ea typeface="Open Sans"/>
                <a:cs typeface="Open Sans"/>
                <a:sym typeface="Open Sans"/>
              </a:rPr>
              <a:t>Complete Part 4 of the Organizing the GED® Extended Response.</a:t>
            </a:r>
            <a:endParaRPr dirty="0">
              <a:solidFill>
                <a:schemeClr val="tx1"/>
              </a:solidFill>
              <a:latin typeface="+mn-lt"/>
            </a:endParaRPr>
          </a:p>
          <a:p>
            <a:pPr marL="0" marR="0" lvl="0" indent="0" algn="l" rtl="0">
              <a:spcBef>
                <a:spcPts val="0"/>
              </a:spcBef>
              <a:spcAft>
                <a:spcPts val="0"/>
              </a:spcAft>
              <a:buClr>
                <a:schemeClr val="dk1"/>
              </a:buClr>
              <a:buSzPts val="2400"/>
              <a:buFont typeface="Calibri"/>
              <a:buNone/>
            </a:pPr>
            <a:endParaRPr sz="2400" dirty="0">
              <a:solidFill>
                <a:schemeClr val="tx1"/>
              </a:solidFill>
              <a:latin typeface="+mn-lt"/>
              <a:ea typeface="Open Sans"/>
              <a:cs typeface="Open Sans"/>
              <a:sym typeface="Open Sans"/>
            </a:endParaRPr>
          </a:p>
          <a:p>
            <a:pPr marL="0" marR="0" lvl="0" indent="0" algn="l" rtl="0">
              <a:spcBef>
                <a:spcPts val="0"/>
              </a:spcBef>
              <a:spcAft>
                <a:spcPts val="0"/>
              </a:spcAft>
              <a:buClr>
                <a:srgbClr val="002060"/>
              </a:buClr>
              <a:buSzPts val="2400"/>
              <a:buFont typeface="Open Sans"/>
              <a:buNone/>
            </a:pPr>
            <a:r>
              <a:rPr lang="en-US" sz="2400" dirty="0">
                <a:solidFill>
                  <a:schemeClr val="tx1"/>
                </a:solidFill>
                <a:latin typeface="+mn-lt"/>
                <a:ea typeface="Open Sans"/>
                <a:cs typeface="Open Sans"/>
                <a:sym typeface="Open Sans"/>
              </a:rPr>
              <a:t>Use the paragraph organizer to help you practice structuring your essay. You will use your claim and supporting evidence from Part 3 of this worksheet to write your essay; however, you can make changes to your plan if you want. Sometimes, new ideas come to you as you are writing.</a:t>
            </a:r>
            <a:endParaRPr dirty="0">
              <a:solidFill>
                <a:schemeClr val="tx1"/>
              </a:solidFill>
              <a:latin typeface="+mn-lt"/>
            </a:endParaRPr>
          </a:p>
          <a:p>
            <a:pPr marL="0" marR="0" lvl="0" indent="0" algn="l" rtl="0">
              <a:spcBef>
                <a:spcPts val="0"/>
              </a:spcBef>
              <a:spcAft>
                <a:spcPts val="0"/>
              </a:spcAft>
              <a:buClr>
                <a:schemeClr val="dk1"/>
              </a:buClr>
              <a:buSzPts val="2400"/>
              <a:buFont typeface="Calibri"/>
              <a:buNone/>
            </a:pPr>
            <a:endParaRPr sz="2400" dirty="0">
              <a:solidFill>
                <a:schemeClr val="tx1"/>
              </a:solidFill>
              <a:latin typeface="+mn-lt"/>
              <a:ea typeface="Open Sans"/>
              <a:cs typeface="Open Sans"/>
              <a:sym typeface="Open Sans"/>
            </a:endParaRPr>
          </a:p>
          <a:p>
            <a:pPr marL="0" marR="0" lvl="0" indent="0" algn="l" rtl="0">
              <a:spcBef>
                <a:spcPts val="0"/>
              </a:spcBef>
              <a:spcAft>
                <a:spcPts val="0"/>
              </a:spcAft>
              <a:buClr>
                <a:srgbClr val="002060"/>
              </a:buClr>
              <a:buSzPts val="2400"/>
              <a:buFont typeface="Open Sans"/>
              <a:buNone/>
            </a:pPr>
            <a:r>
              <a:rPr lang="en-US" sz="2400" dirty="0">
                <a:solidFill>
                  <a:schemeClr val="tx1"/>
                </a:solidFill>
                <a:latin typeface="+mn-lt"/>
                <a:ea typeface="Open Sans"/>
                <a:cs typeface="Open Sans"/>
                <a:sym typeface="Open Sans"/>
              </a:rPr>
              <a:t>We will work together to complete the introduction and the first paragraph of the body of the extended response. Then, you will work with a partner to complete paragraphs 3-5. </a:t>
            </a:r>
            <a:endParaRPr dirty="0">
              <a:solidFill>
                <a:schemeClr val="tx1"/>
              </a:solidFill>
              <a:latin typeface="+mn-lt"/>
            </a:endParaRPr>
          </a:p>
        </p:txBody>
      </p:sp>
    </p:spTree>
    <p:extLst>
      <p:ext uri="{BB962C8B-B14F-4D97-AF65-F5344CB8AC3E}">
        <p14:creationId xmlns:p14="http://schemas.microsoft.com/office/powerpoint/2010/main" val="1745225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65BCE-E780-D778-79F9-156498699ECD}"/>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7C0D849-133B-83BF-BF7B-AC01C7BE4A9C}"/>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4</a:t>
            </a:r>
          </a:p>
        </p:txBody>
      </p:sp>
      <p:sp>
        <p:nvSpPr>
          <p:cNvPr id="2" name="Google Shape;586;p78">
            <a:extLst>
              <a:ext uri="{FF2B5EF4-FFF2-40B4-BE49-F238E27FC236}">
                <a16:creationId xmlns:a16="http://schemas.microsoft.com/office/drawing/2014/main" id="{471A3763-AB07-5AC7-8300-476F07A39B01}"/>
              </a:ext>
            </a:extLst>
          </p:cNvPr>
          <p:cNvSpPr txBox="1">
            <a:spLocks/>
          </p:cNvSpPr>
          <p:nvPr/>
        </p:nvSpPr>
        <p:spPr>
          <a:xfrm>
            <a:off x="439994" y="1825625"/>
            <a:ext cx="10515600"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1" indent="-225425">
              <a:lnSpc>
                <a:spcPct val="100000"/>
              </a:lnSpc>
              <a:spcBef>
                <a:spcPts val="0"/>
              </a:spcBef>
              <a:spcAft>
                <a:spcPts val="1800"/>
              </a:spcAft>
              <a:buClr>
                <a:schemeClr val="dk1"/>
              </a:buClr>
              <a:buSzPts val="2800"/>
            </a:pPr>
            <a:r>
              <a:rPr lang="en-US" sz="2800" dirty="0">
                <a:latin typeface="+mn-lt"/>
                <a:ea typeface="Open Sans"/>
                <a:cs typeface="Open Sans"/>
                <a:sym typeface="Open Sans"/>
              </a:rPr>
              <a:t>Which group would like to share what they wrote for paragraph 3? </a:t>
            </a:r>
            <a:endParaRPr lang="en-US" sz="2800" dirty="0">
              <a:latin typeface="+mn-lt"/>
            </a:endParaRPr>
          </a:p>
          <a:p>
            <a:pPr marL="225425" lvl="1" indent="-225425">
              <a:lnSpc>
                <a:spcPct val="100000"/>
              </a:lnSpc>
              <a:spcAft>
                <a:spcPts val="1800"/>
              </a:spcAft>
              <a:buClr>
                <a:schemeClr val="dk1"/>
              </a:buClr>
              <a:buSzPts val="2800"/>
            </a:pPr>
            <a:r>
              <a:rPr lang="en-US" sz="2800" dirty="0">
                <a:latin typeface="+mn-lt"/>
                <a:ea typeface="Open Sans"/>
                <a:cs typeface="Open Sans"/>
                <a:sym typeface="Open Sans"/>
              </a:rPr>
              <a:t>Which group would like to share what they wrote for paragraph 4?</a:t>
            </a:r>
            <a:endParaRPr lang="en-US" sz="2800" dirty="0">
              <a:latin typeface="+mn-lt"/>
            </a:endParaRPr>
          </a:p>
          <a:p>
            <a:pPr marL="225425" lvl="1" indent="-225425">
              <a:lnSpc>
                <a:spcPct val="100000"/>
              </a:lnSpc>
              <a:spcAft>
                <a:spcPts val="1800"/>
              </a:spcAft>
              <a:buClr>
                <a:schemeClr val="dk1"/>
              </a:buClr>
              <a:buSzPts val="2800"/>
            </a:pPr>
            <a:r>
              <a:rPr lang="en-US" sz="2800" dirty="0">
                <a:latin typeface="+mn-lt"/>
                <a:ea typeface="Open Sans"/>
                <a:cs typeface="Open Sans"/>
                <a:sym typeface="Open Sans"/>
              </a:rPr>
              <a:t>Which group would like to share what they wrote for paragraph 5? </a:t>
            </a:r>
            <a:endParaRPr lang="en-US" sz="2800" dirty="0">
              <a:latin typeface="+mn-lt"/>
            </a:endParaRPr>
          </a:p>
          <a:p>
            <a:pPr marL="225425" lvl="1" indent="-225425">
              <a:lnSpc>
                <a:spcPct val="100000"/>
              </a:lnSpc>
              <a:spcAft>
                <a:spcPts val="1800"/>
              </a:spcAft>
              <a:buClr>
                <a:schemeClr val="dk1"/>
              </a:buClr>
              <a:buSzPts val="2800"/>
            </a:pPr>
            <a:r>
              <a:rPr lang="en-US" sz="2800" dirty="0">
                <a:latin typeface="+mn-lt"/>
                <a:ea typeface="Open Sans"/>
                <a:cs typeface="Open Sans"/>
                <a:sym typeface="Open Sans"/>
              </a:rPr>
              <a:t>Show teacher completed example.</a:t>
            </a:r>
            <a:endParaRPr lang="en-US" sz="2800" dirty="0">
              <a:latin typeface="+mn-lt"/>
            </a:endParaRPr>
          </a:p>
        </p:txBody>
      </p:sp>
    </p:spTree>
    <p:extLst>
      <p:ext uri="{BB962C8B-B14F-4D97-AF65-F5344CB8AC3E}">
        <p14:creationId xmlns:p14="http://schemas.microsoft.com/office/powerpoint/2010/main" val="185389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B0FE-37C0-1EC9-E1EE-5DA5DC087121}"/>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0C9BF6D1-FA16-D1FE-963B-42E4BCB3C7B9}"/>
              </a:ext>
            </a:extLst>
          </p:cNvPr>
          <p:cNvSpPr txBox="1">
            <a:spLocks noGrp="1"/>
          </p:cNvSpPr>
          <p:nvPr>
            <p:ph type="title" idx="4294967295"/>
          </p:nvPr>
        </p:nvSpPr>
        <p:spPr>
          <a:xfrm>
            <a:off x="564023" y="1915064"/>
            <a:ext cx="11340000" cy="2117785"/>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5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GED</a:t>
            </a:r>
            <a:r>
              <a:rPr kumimoji="0" lang="en-US" sz="5400" b="1" i="0" u="none" strike="noStrike" kern="1200" cap="none" spc="0" normalizeH="0" baseline="3000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a:t>
            </a:r>
            <a:r>
              <a:rPr kumimoji="0" lang="en-US" sz="5400" b="1" i="0" u="none" strike="noStrike" kern="1200" cap="none" spc="0" normalizeH="0" baseline="0" noProof="0" dirty="0">
                <a:ln>
                  <a:noFill/>
                </a:ln>
                <a:solidFill>
                  <a:srgbClr val="27346F"/>
                </a:solidFill>
                <a:effectLst/>
                <a:uLnTx/>
                <a:uFillTx/>
                <a:latin typeface="Roboto" panose="02000000000000000000" pitchFamily="2" charset="0"/>
                <a:ea typeface="Roboto" panose="02000000000000000000" pitchFamily="2" charset="0"/>
                <a:cs typeface="+mj-cs"/>
                <a:sym typeface="Arial"/>
              </a:rPr>
              <a:t> Extended Response Guidelines and Scoring</a:t>
            </a:r>
          </a:p>
        </p:txBody>
      </p:sp>
    </p:spTree>
    <p:extLst>
      <p:ext uri="{BB962C8B-B14F-4D97-AF65-F5344CB8AC3E}">
        <p14:creationId xmlns:p14="http://schemas.microsoft.com/office/powerpoint/2010/main" val="1324441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A721-EA56-1CA4-AF43-06CE370F761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198BB36-B300-20FF-E6AE-6F844ED34236}"/>
              </a:ext>
            </a:extLst>
          </p:cNvPr>
          <p:cNvSpPr txBox="1">
            <a:spLocks noGrp="1"/>
          </p:cNvSpPr>
          <p:nvPr>
            <p:ph type="title" idx="4294967295"/>
          </p:nvPr>
        </p:nvSpPr>
        <p:spPr>
          <a:xfrm>
            <a:off x="426000" y="174384"/>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Example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4</a:t>
            </a:r>
          </a:p>
        </p:txBody>
      </p:sp>
      <p:graphicFrame>
        <p:nvGraphicFramePr>
          <p:cNvPr id="4" name="Google Shape;593;p79">
            <a:extLst>
              <a:ext uri="{FF2B5EF4-FFF2-40B4-BE49-F238E27FC236}">
                <a16:creationId xmlns:a16="http://schemas.microsoft.com/office/drawing/2014/main" id="{C0070F4E-DD63-3B9C-BC68-B7F8CEE51C3D}"/>
              </a:ext>
            </a:extLst>
          </p:cNvPr>
          <p:cNvGraphicFramePr/>
          <p:nvPr>
            <p:extLst>
              <p:ext uri="{D42A27DB-BD31-4B8C-83A1-F6EECF244321}">
                <p14:modId xmlns:p14="http://schemas.microsoft.com/office/powerpoint/2010/main" val="63737493"/>
              </p:ext>
            </p:extLst>
          </p:nvPr>
        </p:nvGraphicFramePr>
        <p:xfrm>
          <a:off x="570914" y="1328419"/>
          <a:ext cx="10515600" cy="1752640"/>
        </p:xfrm>
        <a:graphic>
          <a:graphicData uri="http://schemas.openxmlformats.org/drawingml/2006/table">
            <a:tbl>
              <a:tblPr firstRow="1" bandRow="1">
                <a:noFil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1" dirty="0">
                          <a:solidFill>
                            <a:schemeClr val="lt1"/>
                          </a:solidFill>
                          <a:latin typeface="+mj-lt"/>
                          <a:ea typeface="Open Sans"/>
                          <a:cs typeface="Open Sans"/>
                          <a:sym typeface="Open Sans"/>
                        </a:rPr>
                        <a:t>Trait 1 - Creation of argument and use of evidence</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tc>
                  <a:txBody>
                    <a:bodyPr/>
                    <a:lstStyle/>
                    <a:p>
                      <a:pPr marL="0" marR="0" lvl="0" indent="0" algn="l" rtl="0">
                        <a:spcBef>
                          <a:spcPts val="0"/>
                        </a:spcBef>
                        <a:spcAft>
                          <a:spcPts val="0"/>
                        </a:spcAft>
                        <a:buNone/>
                      </a:pPr>
                      <a:r>
                        <a:rPr lang="en-US" sz="1800" b="1" dirty="0">
                          <a:solidFill>
                            <a:schemeClr val="lt1"/>
                          </a:solidFill>
                          <a:latin typeface="+mj-lt"/>
                          <a:ea typeface="Open Sans"/>
                          <a:cs typeface="Open Sans"/>
                          <a:sym typeface="Open Sans"/>
                        </a:rPr>
                        <a:t>Yes or no</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Is there a clear central claim?</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Is sufficient evidence from the passages included?</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Is the validity of both arguments evaluated?</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5" name="Google Shape;594;p79">
            <a:extLst>
              <a:ext uri="{FF2B5EF4-FFF2-40B4-BE49-F238E27FC236}">
                <a16:creationId xmlns:a16="http://schemas.microsoft.com/office/drawing/2014/main" id="{CFB29B20-50DA-EB83-5D8A-80751BF5362E}"/>
              </a:ext>
            </a:extLst>
          </p:cNvPr>
          <p:cNvGraphicFramePr/>
          <p:nvPr>
            <p:extLst>
              <p:ext uri="{D42A27DB-BD31-4B8C-83A1-F6EECF244321}">
                <p14:modId xmlns:p14="http://schemas.microsoft.com/office/powerpoint/2010/main" val="2022259320"/>
              </p:ext>
            </p:extLst>
          </p:nvPr>
        </p:nvGraphicFramePr>
        <p:xfrm>
          <a:off x="556846" y="3405593"/>
          <a:ext cx="10515600" cy="3027740"/>
        </p:xfrm>
        <a:graphic>
          <a:graphicData uri="http://schemas.openxmlformats.org/drawingml/2006/table">
            <a:tbl>
              <a:tblPr firstRow="1" bandRow="1">
                <a:noFil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1" dirty="0">
                          <a:solidFill>
                            <a:schemeClr val="lt1"/>
                          </a:solidFill>
                          <a:latin typeface="+mj-lt"/>
                          <a:ea typeface="Open Sans"/>
                          <a:cs typeface="Open Sans"/>
                          <a:sym typeface="Open Sans"/>
                        </a:rPr>
                        <a:t>Trait 2 - Development of ideas and organizational structure</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tc>
                  <a:txBody>
                    <a:bodyPr/>
                    <a:lstStyle/>
                    <a:p>
                      <a:pPr marL="0" marR="0" lvl="0" indent="0" algn="l" rtl="0">
                        <a:spcBef>
                          <a:spcPts val="0"/>
                        </a:spcBef>
                        <a:spcAft>
                          <a:spcPts val="0"/>
                        </a:spcAft>
                        <a:buNone/>
                      </a:pPr>
                      <a:r>
                        <a:rPr lang="en-US" sz="1800" b="1" dirty="0">
                          <a:solidFill>
                            <a:schemeClr val="lt1"/>
                          </a:solidFill>
                          <a:latin typeface="+mj-lt"/>
                          <a:ea typeface="Open Sans"/>
                          <a:cs typeface="Open Sans"/>
                          <a:sym typeface="Open Sans"/>
                        </a:rPr>
                        <a:t>Yes or no</a:t>
                      </a:r>
                      <a:endParaRPr dirty="0">
                        <a:latin typeface="+mj-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7346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latin typeface="+mn-lt"/>
                          <a:ea typeface="Open Sans"/>
                          <a:cs typeface="Open Sans"/>
                          <a:sym typeface="Open Sans"/>
                        </a:rPr>
                        <a:t>Is there an introduction, body paragraphs, and a conclusion?</a:t>
                      </a:r>
                      <a:endParaRPr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Are ideas well developed?</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Is there a clear connection between the main point and details?</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latin typeface="+mn-lt"/>
                          <a:ea typeface="Open Sans"/>
                          <a:cs typeface="Open Sans"/>
                          <a:sym typeface="Open Sans"/>
                        </a:rPr>
                        <a:t>Is a formal style used?</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28600">
                <a:tc>
                  <a:txBody>
                    <a:bodyPr/>
                    <a:lstStyle/>
                    <a:p>
                      <a:pPr marL="0" marR="0" lvl="0" indent="0" algn="l" rtl="0">
                        <a:spcBef>
                          <a:spcPts val="0"/>
                        </a:spcBef>
                        <a:spcAft>
                          <a:spcPts val="0"/>
                        </a:spcAft>
                        <a:buNone/>
                      </a:pPr>
                      <a:r>
                        <a:rPr lang="en-US" sz="1800">
                          <a:latin typeface="+mn-lt"/>
                          <a:ea typeface="Open Sans"/>
                          <a:cs typeface="Open Sans"/>
                          <a:sym typeface="Open Sans"/>
                        </a:rPr>
                        <a:t>Are transition words and phrases used?</a:t>
                      </a:r>
                      <a:endParaRPr>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latin typeface="+mn-lt"/>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185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3155-F1F2-8176-3F38-6777B7A4C0E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D22BFB3E-FFEA-8A80-5D4D-D33946C05CD5}"/>
              </a:ext>
            </a:extLst>
          </p:cNvPr>
          <p:cNvSpPr txBox="1">
            <a:spLocks noGrp="1"/>
          </p:cNvSpPr>
          <p:nvPr>
            <p:ph type="title" idx="4294967295"/>
          </p:nvPr>
        </p:nvSpPr>
        <p:spPr>
          <a:xfrm>
            <a:off x="426000" y="174384"/>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5A</a:t>
            </a:r>
          </a:p>
        </p:txBody>
      </p:sp>
      <p:sp>
        <p:nvSpPr>
          <p:cNvPr id="2" name="Google Shape;601;p80">
            <a:extLst>
              <a:ext uri="{FF2B5EF4-FFF2-40B4-BE49-F238E27FC236}">
                <a16:creationId xmlns:a16="http://schemas.microsoft.com/office/drawing/2014/main" id="{06F1CC9A-662C-B036-8C50-25BD23B406E7}"/>
              </a:ext>
            </a:extLst>
          </p:cNvPr>
          <p:cNvSpPr txBox="1"/>
          <p:nvPr/>
        </p:nvSpPr>
        <p:spPr>
          <a:xfrm>
            <a:off x="604224" y="2274838"/>
            <a:ext cx="11161776" cy="2308284"/>
          </a:xfrm>
          <a:prstGeom prst="rect">
            <a:avLst/>
          </a:prstGeom>
          <a:solidFill>
            <a:srgbClr val="D8D8D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Open Sans"/>
              <a:buNone/>
            </a:pPr>
            <a:r>
              <a:rPr lang="en-US" sz="2400" b="1" dirty="0">
                <a:solidFill>
                  <a:schemeClr val="tx1"/>
                </a:solidFill>
                <a:latin typeface="Open Sans"/>
                <a:ea typeface="Open Sans"/>
                <a:cs typeface="Open Sans"/>
                <a:sym typeface="Open Sans"/>
              </a:rPr>
              <a:t>Directions: </a:t>
            </a:r>
            <a:r>
              <a:rPr lang="en-US" sz="2400" dirty="0">
                <a:solidFill>
                  <a:schemeClr val="tx1"/>
                </a:solidFill>
                <a:latin typeface="Open Sans"/>
                <a:ea typeface="Open Sans"/>
                <a:cs typeface="Open Sans"/>
                <a:sym typeface="Open Sans"/>
              </a:rPr>
              <a:t>Complete Part 5A of the Organizing the GED</a:t>
            </a:r>
            <a:r>
              <a:rPr lang="en-US" sz="2400" baseline="30000" dirty="0">
                <a:solidFill>
                  <a:schemeClr val="tx1"/>
                </a:solidFill>
                <a:latin typeface="Open Sans"/>
                <a:ea typeface="Open Sans"/>
                <a:cs typeface="Open Sans"/>
                <a:sym typeface="Open Sans"/>
              </a:rPr>
              <a:t>®</a:t>
            </a:r>
            <a:r>
              <a:rPr lang="en-US" sz="2400" dirty="0">
                <a:solidFill>
                  <a:schemeClr val="tx1"/>
                </a:solidFill>
                <a:latin typeface="Open Sans"/>
                <a:ea typeface="Open Sans"/>
                <a:cs typeface="Open Sans"/>
                <a:sym typeface="Open Sans"/>
              </a:rPr>
              <a:t> Extended Response.</a:t>
            </a:r>
            <a:endParaRPr dirty="0">
              <a:solidFill>
                <a:schemeClr val="tx1"/>
              </a:solidFill>
            </a:endParaRPr>
          </a:p>
          <a:p>
            <a:pPr marL="0" marR="0" lvl="0" indent="0" algn="l" rtl="0">
              <a:spcBef>
                <a:spcPts val="0"/>
              </a:spcBef>
              <a:spcAft>
                <a:spcPts val="0"/>
              </a:spcAft>
              <a:buClr>
                <a:schemeClr val="dk1"/>
              </a:buClr>
              <a:buSzPts val="2400"/>
              <a:buFont typeface="Calibri"/>
              <a:buNone/>
            </a:pPr>
            <a:endParaRPr sz="2400" dirty="0">
              <a:solidFill>
                <a:schemeClr val="tx1"/>
              </a:solidFill>
              <a:latin typeface="Open Sans"/>
              <a:ea typeface="Open Sans"/>
              <a:cs typeface="Open Sans"/>
              <a:sym typeface="Open Sans"/>
            </a:endParaRPr>
          </a:p>
          <a:p>
            <a:pPr lvl="0">
              <a:buClr>
                <a:srgbClr val="002060"/>
              </a:buClr>
              <a:buSzPts val="2400"/>
            </a:pPr>
            <a:r>
              <a:rPr lang="en-US" sz="2400" dirty="0">
                <a:solidFill>
                  <a:schemeClr val="tx1"/>
                </a:solidFill>
                <a:latin typeface="Open Sans"/>
                <a:ea typeface="Open Sans"/>
                <a:cs typeface="Open Sans"/>
                <a:sym typeface="Open Sans"/>
              </a:rPr>
              <a:t>Evaluate your work using Traits 1 and 2 of the extended response rubric. Make any changes that you need to based on your findings.</a:t>
            </a:r>
            <a:endParaRPr dirty="0">
              <a:solidFill>
                <a:schemeClr val="tx1"/>
              </a:solidFill>
            </a:endParaRPr>
          </a:p>
          <a:p>
            <a:pPr marL="0" marR="0" lvl="0" indent="0" algn="l" rtl="0">
              <a:spcBef>
                <a:spcPts val="0"/>
              </a:spcBef>
              <a:spcAft>
                <a:spcPts val="0"/>
              </a:spcAft>
              <a:buClr>
                <a:schemeClr val="dk1"/>
              </a:buClr>
              <a:buSzPts val="2400"/>
              <a:buFont typeface="Calibri"/>
              <a:buNone/>
            </a:pPr>
            <a:endParaRPr sz="24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224120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4B14D-766E-80D7-3839-F690D5ED1E7A}"/>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F12E001-9C8F-BDCD-2F80-9B117DC2B0B0}"/>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5A</a:t>
            </a:r>
          </a:p>
        </p:txBody>
      </p:sp>
      <p:sp>
        <p:nvSpPr>
          <p:cNvPr id="4" name="Google Shape;608;p81">
            <a:extLst>
              <a:ext uri="{FF2B5EF4-FFF2-40B4-BE49-F238E27FC236}">
                <a16:creationId xmlns:a16="http://schemas.microsoft.com/office/drawing/2014/main" id="{C71F2A78-AAF1-17A0-0AAB-413AF1E29863}"/>
              </a:ext>
            </a:extLst>
          </p:cNvPr>
          <p:cNvSpPr txBox="1">
            <a:spLocks/>
          </p:cNvSpPr>
          <p:nvPr/>
        </p:nvSpPr>
        <p:spPr>
          <a:xfrm>
            <a:off x="838200" y="2138300"/>
            <a:ext cx="10515600" cy="345161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Clr>
                <a:srgbClr val="000000"/>
              </a:buClr>
              <a:buSzPts val="2400"/>
              <a:buFont typeface="Arial" panose="020B0604020202020204" pitchFamily="34" charset="0"/>
              <a:buNone/>
            </a:pPr>
            <a:r>
              <a:rPr lang="en-US" sz="2800" dirty="0">
                <a:solidFill>
                  <a:srgbClr val="000000"/>
                </a:solidFill>
                <a:ea typeface="Open Sans"/>
                <a:cs typeface="Open Sans"/>
                <a:sym typeface="Open Sans"/>
              </a:rPr>
              <a:t>What corrections did you make based on your findings for Trait 1?</a:t>
            </a:r>
            <a:endParaRPr lang="en-US" sz="2800" dirty="0"/>
          </a:p>
          <a:p>
            <a:pPr marL="0" lvl="1" indent="0">
              <a:buClr>
                <a:schemeClr val="dk1"/>
              </a:buClr>
              <a:buSzPts val="2400"/>
              <a:buFont typeface="Arial" panose="020B0604020202020204" pitchFamily="34" charset="0"/>
              <a:buNone/>
            </a:pPr>
            <a:endParaRPr lang="en-US" sz="2800" dirty="0">
              <a:solidFill>
                <a:srgbClr val="000000"/>
              </a:solidFill>
              <a:ea typeface="Open Sans"/>
              <a:cs typeface="Open Sans"/>
              <a:sym typeface="Open Sans"/>
            </a:endParaRPr>
          </a:p>
          <a:p>
            <a:pPr marL="0" lvl="1" indent="0">
              <a:buClr>
                <a:srgbClr val="000000"/>
              </a:buClr>
              <a:buSzPts val="2400"/>
              <a:buFont typeface="Arial" panose="020B0604020202020204" pitchFamily="34" charset="0"/>
              <a:buNone/>
            </a:pPr>
            <a:r>
              <a:rPr lang="en-US" sz="2800" dirty="0">
                <a:solidFill>
                  <a:srgbClr val="000000"/>
                </a:solidFill>
                <a:ea typeface="Open Sans"/>
                <a:cs typeface="Open Sans"/>
                <a:sym typeface="Open Sans"/>
              </a:rPr>
              <a:t>What corrections did you make based on your findings for Trait 2?</a:t>
            </a:r>
            <a:endParaRPr lang="en-US" sz="2800" dirty="0">
              <a:ea typeface="Open Sans"/>
              <a:cs typeface="Open Sans"/>
              <a:sym typeface="Open Sans"/>
            </a:endParaRPr>
          </a:p>
          <a:p>
            <a:pPr marL="0" lvl="1" indent="0">
              <a:buClr>
                <a:schemeClr val="dk1"/>
              </a:buClr>
              <a:buSzPts val="2800"/>
              <a:buFont typeface="Arial" panose="020B0604020202020204" pitchFamily="34" charset="0"/>
              <a:buNone/>
            </a:pPr>
            <a:endParaRPr lang="en-US" sz="3200" dirty="0">
              <a:ea typeface="Open Sans"/>
              <a:cs typeface="Open Sans"/>
              <a:sym typeface="Open Sans"/>
            </a:endParaRPr>
          </a:p>
        </p:txBody>
      </p:sp>
    </p:spTree>
    <p:extLst>
      <p:ext uri="{BB962C8B-B14F-4D97-AF65-F5344CB8AC3E}">
        <p14:creationId xmlns:p14="http://schemas.microsoft.com/office/powerpoint/2010/main" val="2744160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480A-0F0E-2FB4-AA3E-3C9F7CFF632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E77FC46-BD83-C55A-E773-D54F2092BA03}"/>
              </a:ext>
            </a:extLst>
          </p:cNvPr>
          <p:cNvSpPr txBox="1">
            <a:spLocks noGrp="1"/>
          </p:cNvSpPr>
          <p:nvPr>
            <p:ph type="title" idx="4294967295"/>
          </p:nvPr>
        </p:nvSpPr>
        <p:spPr>
          <a:xfrm>
            <a:off x="432000" y="42676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3 – Write the Extended Response</a:t>
            </a:r>
          </a:p>
        </p:txBody>
      </p:sp>
      <p:grpSp>
        <p:nvGrpSpPr>
          <p:cNvPr id="7" name="Google Shape;309;p42" descr="Proofreading and Editing">
            <a:extLst>
              <a:ext uri="{FF2B5EF4-FFF2-40B4-BE49-F238E27FC236}">
                <a16:creationId xmlns:a16="http://schemas.microsoft.com/office/drawing/2014/main" id="{62458384-3F43-F5E6-1672-060F3239DBF3}"/>
              </a:ext>
            </a:extLst>
          </p:cNvPr>
          <p:cNvGrpSpPr/>
          <p:nvPr/>
        </p:nvGrpSpPr>
        <p:grpSpPr>
          <a:xfrm>
            <a:off x="877505" y="1664640"/>
            <a:ext cx="10697177" cy="4490550"/>
            <a:chOff x="1418093" y="1314751"/>
            <a:chExt cx="10697177" cy="5418667"/>
          </a:xfrm>
          <a:solidFill>
            <a:srgbClr val="27346F"/>
          </a:solidFill>
        </p:grpSpPr>
        <p:sp>
          <p:nvSpPr>
            <p:cNvPr id="9" name="Google Shape;310;p42">
              <a:extLst>
                <a:ext uri="{FF2B5EF4-FFF2-40B4-BE49-F238E27FC236}">
                  <a16:creationId xmlns:a16="http://schemas.microsoft.com/office/drawing/2014/main" id="{AB91D6E2-2593-718C-5E41-49EE8AFA9AAD}"/>
                </a:ext>
              </a:extLst>
            </p:cNvPr>
            <p:cNvSpPr/>
            <p:nvPr/>
          </p:nvSpPr>
          <p:spPr>
            <a:xfrm>
              <a:off x="2413552" y="1314751"/>
              <a:ext cx="8845356" cy="5418667"/>
            </a:xfrm>
            <a:prstGeom prst="rightArrow">
              <a:avLst>
                <a:gd name="adj1" fmla="val 50000"/>
                <a:gd name="adj2" fmla="val 50000"/>
              </a:avLst>
            </a:prstGeom>
            <a:grpFill/>
            <a:ln>
              <a:solidFill>
                <a:srgbClr val="2E6EB7"/>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11;p42">
              <a:extLst>
                <a:ext uri="{FF2B5EF4-FFF2-40B4-BE49-F238E27FC236}">
                  <a16:creationId xmlns:a16="http://schemas.microsoft.com/office/drawing/2014/main" id="{4490FCE5-6E61-6A5B-3A50-DCAA5B411F4A}"/>
                </a:ext>
              </a:extLst>
            </p:cNvPr>
            <p:cNvSpPr txBox="1"/>
            <p:nvPr/>
          </p:nvSpPr>
          <p:spPr>
            <a:xfrm>
              <a:off x="1418093" y="3046158"/>
              <a:ext cx="2607564"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dirty="0">
                  <a:solidFill>
                    <a:schemeClr val="tx1"/>
                  </a:solidFill>
                  <a:latin typeface="Open Sans"/>
                  <a:ea typeface="Open Sans"/>
                  <a:cs typeface="Open Sans"/>
                  <a:sym typeface="Open Sans"/>
                </a:rPr>
                <a:t>Reading</a:t>
              </a:r>
              <a:endParaRPr sz="2600" dirty="0">
                <a:solidFill>
                  <a:schemeClr val="tx1"/>
                </a:solidFill>
                <a:latin typeface="Calibri"/>
                <a:ea typeface="Calibri"/>
                <a:cs typeface="Calibri"/>
                <a:sym typeface="Calibri"/>
              </a:endParaRPr>
            </a:p>
          </p:txBody>
        </p:sp>
        <p:sp>
          <p:nvSpPr>
            <p:cNvPr id="11" name="Google Shape;312;p42">
              <a:extLst>
                <a:ext uri="{FF2B5EF4-FFF2-40B4-BE49-F238E27FC236}">
                  <a16:creationId xmlns:a16="http://schemas.microsoft.com/office/drawing/2014/main" id="{019C64BF-5A31-17AF-387D-8DDF065E0C68}"/>
                </a:ext>
              </a:extLst>
            </p:cNvPr>
            <p:cNvSpPr txBox="1"/>
            <p:nvPr/>
          </p:nvSpPr>
          <p:spPr>
            <a:xfrm>
              <a:off x="4214950" y="3046158"/>
              <a:ext cx="2621279"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dirty="0">
                  <a:solidFill>
                    <a:schemeClr val="tx1"/>
                  </a:solidFill>
                  <a:latin typeface="Open Sans"/>
                  <a:ea typeface="Open Sans"/>
                  <a:cs typeface="Open Sans"/>
                  <a:sym typeface="Open Sans"/>
                </a:rPr>
                <a:t>Organizing Evidence</a:t>
              </a:r>
              <a:endParaRPr dirty="0">
                <a:solidFill>
                  <a:schemeClr val="tx1"/>
                </a:solidFill>
              </a:endParaRPr>
            </a:p>
          </p:txBody>
        </p:sp>
        <p:sp>
          <p:nvSpPr>
            <p:cNvPr id="12" name="Google Shape;313;p42">
              <a:extLst>
                <a:ext uri="{FF2B5EF4-FFF2-40B4-BE49-F238E27FC236}">
                  <a16:creationId xmlns:a16="http://schemas.microsoft.com/office/drawing/2014/main" id="{5646F34C-4BAB-348E-BAA8-80D7769BF2AD}"/>
                </a:ext>
              </a:extLst>
            </p:cNvPr>
            <p:cNvSpPr txBox="1"/>
            <p:nvPr/>
          </p:nvSpPr>
          <p:spPr>
            <a:xfrm>
              <a:off x="7013428" y="3046158"/>
              <a:ext cx="2468466" cy="1955852"/>
            </a:xfrm>
            <a:prstGeom prst="rect">
              <a:avLst/>
            </a:prstGeom>
            <a:solidFill>
              <a:schemeClr val="bg1"/>
            </a:solidFill>
            <a:ln w="76200" cap="flat" cmpd="sng">
              <a:solidFill>
                <a:srgbClr val="2E6EB7"/>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a:solidFill>
                    <a:schemeClr val="tx1"/>
                  </a:solidFill>
                  <a:latin typeface="Open Sans"/>
                  <a:ea typeface="Open Sans"/>
                  <a:cs typeface="Open Sans"/>
                  <a:sym typeface="Open Sans"/>
                </a:rPr>
                <a:t>Writing</a:t>
              </a:r>
              <a:endParaRPr>
                <a:solidFill>
                  <a:schemeClr val="tx1"/>
                </a:solidFill>
              </a:endParaRPr>
            </a:p>
          </p:txBody>
        </p:sp>
        <p:sp>
          <p:nvSpPr>
            <p:cNvPr id="13" name="Google Shape;314;p42">
              <a:extLst>
                <a:ext uri="{FF2B5EF4-FFF2-40B4-BE49-F238E27FC236}">
                  <a16:creationId xmlns:a16="http://schemas.microsoft.com/office/drawing/2014/main" id="{CE965AB6-1235-F11F-4091-2520CD765323}"/>
                </a:ext>
              </a:extLst>
            </p:cNvPr>
            <p:cNvSpPr txBox="1"/>
            <p:nvPr/>
          </p:nvSpPr>
          <p:spPr>
            <a:xfrm>
              <a:off x="9646804" y="3046158"/>
              <a:ext cx="2468466" cy="1955852"/>
            </a:xfrm>
            <a:prstGeom prst="rect">
              <a:avLst/>
            </a:prstGeom>
            <a:solidFill>
              <a:schemeClr val="bg1"/>
            </a:solidFill>
            <a:ln w="76200" cap="flat" cmpd="sng">
              <a:solidFill>
                <a:schemeClr val="accent4"/>
              </a:solidFill>
              <a:prstDash val="solid"/>
              <a:round/>
              <a:headEnd type="none" w="sm" len="sm"/>
              <a:tailEnd type="none" w="sm" len="sm"/>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Open Sans"/>
                <a:buNone/>
              </a:pPr>
              <a:r>
                <a:rPr lang="en-US" sz="2600" b="1" dirty="0">
                  <a:solidFill>
                    <a:schemeClr val="tx1"/>
                  </a:solidFill>
                  <a:latin typeface="Open Sans"/>
                  <a:ea typeface="Open Sans"/>
                  <a:cs typeface="Open Sans"/>
                  <a:sym typeface="Open Sans"/>
                </a:rPr>
                <a:t>Proofreading &amp; Editing</a:t>
              </a:r>
              <a:endParaRPr dirty="0">
                <a:solidFill>
                  <a:schemeClr val="tx1"/>
                </a:solidFill>
              </a:endParaRPr>
            </a:p>
          </p:txBody>
        </p:sp>
      </p:grpSp>
    </p:spTree>
    <p:extLst>
      <p:ext uri="{BB962C8B-B14F-4D97-AF65-F5344CB8AC3E}">
        <p14:creationId xmlns:p14="http://schemas.microsoft.com/office/powerpoint/2010/main" val="3481786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F43CD-8844-6439-AEE2-9AF2D149C4AD}"/>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7C16C89-E727-326E-B71E-2DF4BF18BCF3}"/>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Proofreading and Editing</a:t>
            </a:r>
          </a:p>
        </p:txBody>
      </p:sp>
      <p:sp>
        <p:nvSpPr>
          <p:cNvPr id="2" name="Google Shape;625;p83">
            <a:extLst>
              <a:ext uri="{FF2B5EF4-FFF2-40B4-BE49-F238E27FC236}">
                <a16:creationId xmlns:a16="http://schemas.microsoft.com/office/drawing/2014/main" id="{FBAA2036-D426-D158-0E16-B9862DA4F9EF}"/>
              </a:ext>
            </a:extLst>
          </p:cNvPr>
          <p:cNvSpPr txBox="1">
            <a:spLocks/>
          </p:cNvSpPr>
          <p:nvPr/>
        </p:nvSpPr>
        <p:spPr>
          <a:xfrm>
            <a:off x="838200" y="1446063"/>
            <a:ext cx="10515600"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pPr>
            <a:r>
              <a:rPr lang="en-US" dirty="0">
                <a:latin typeface="+mn-lt"/>
                <a:ea typeface="Open Sans"/>
                <a:cs typeface="Open Sans"/>
                <a:sym typeface="Open Sans"/>
              </a:rPr>
              <a:t>Don’t skip this step!</a:t>
            </a:r>
            <a:endParaRPr lang="en-US" dirty="0">
              <a:latin typeface="+mn-lt"/>
            </a:endParaRPr>
          </a:p>
          <a:p>
            <a:pPr>
              <a:buClr>
                <a:schemeClr val="dk1"/>
              </a:buClr>
              <a:buSzPts val="2800"/>
            </a:pPr>
            <a:r>
              <a:rPr lang="en-US" dirty="0">
                <a:latin typeface="+mn-lt"/>
                <a:ea typeface="Open Sans"/>
                <a:cs typeface="Open Sans"/>
                <a:sym typeface="Open Sans"/>
              </a:rPr>
              <a:t>It is harder for most people to proofread and edit their own work.</a:t>
            </a:r>
            <a:endParaRPr lang="en-US" dirty="0">
              <a:latin typeface="+mn-lt"/>
            </a:endParaRPr>
          </a:p>
          <a:p>
            <a:pPr>
              <a:buClr>
                <a:schemeClr val="dk1"/>
              </a:buClr>
              <a:buSzPts val="2800"/>
            </a:pPr>
            <a:r>
              <a:rPr lang="en-US" dirty="0">
                <a:latin typeface="+mn-lt"/>
                <a:ea typeface="Open Sans"/>
                <a:cs typeface="Open Sans"/>
                <a:sym typeface="Open Sans"/>
              </a:rPr>
              <a:t>Practicing proofreading and edit is important!</a:t>
            </a:r>
            <a:endParaRPr lang="en-US" dirty="0">
              <a:latin typeface="+mn-lt"/>
            </a:endParaRPr>
          </a:p>
          <a:p>
            <a:pPr>
              <a:buClr>
                <a:schemeClr val="dk1"/>
              </a:buClr>
              <a:buSzPts val="2800"/>
            </a:pPr>
            <a:r>
              <a:rPr lang="en-US" dirty="0">
                <a:latin typeface="+mn-lt"/>
                <a:ea typeface="Open Sans"/>
                <a:cs typeface="Open Sans"/>
                <a:sym typeface="Open Sans"/>
              </a:rPr>
              <a:t>Reading your work aloud can help you catch errors.</a:t>
            </a:r>
            <a:endParaRPr lang="en-US" dirty="0">
              <a:latin typeface="+mn-lt"/>
            </a:endParaRPr>
          </a:p>
          <a:p>
            <a:pPr>
              <a:buClr>
                <a:schemeClr val="dk1"/>
              </a:buClr>
              <a:buSzPts val="2800"/>
            </a:pPr>
            <a:r>
              <a:rPr lang="en-US" dirty="0">
                <a:latin typeface="+mn-lt"/>
                <a:ea typeface="Open Sans"/>
                <a:cs typeface="Open Sans"/>
                <a:sym typeface="Open Sans"/>
              </a:rPr>
              <a:t>Try to save at least five of the 45 minutes to proofread and edit your work because you can catch and correct any errors you made.</a:t>
            </a:r>
            <a:endParaRPr lang="en-US" dirty="0">
              <a:latin typeface="+mn-lt"/>
            </a:endParaRPr>
          </a:p>
          <a:p>
            <a:pPr indent="-50800">
              <a:buClr>
                <a:schemeClr val="dk1"/>
              </a:buClr>
              <a:buSzPts val="2800"/>
              <a:buFont typeface="Arial" panose="020B0604020202020204" pitchFamily="34" charset="0"/>
              <a:buNone/>
            </a:pPr>
            <a:endParaRPr lang="en-US" dirty="0">
              <a:latin typeface="+mn-lt"/>
              <a:ea typeface="Open Sans"/>
              <a:cs typeface="Open Sans"/>
              <a:sym typeface="Open Sans"/>
            </a:endParaRPr>
          </a:p>
        </p:txBody>
      </p:sp>
    </p:spTree>
    <p:extLst>
      <p:ext uri="{BB962C8B-B14F-4D97-AF65-F5344CB8AC3E}">
        <p14:creationId xmlns:p14="http://schemas.microsoft.com/office/powerpoint/2010/main" val="131368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E2871-0B3E-5394-4123-CF55097521C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5EC295EC-EBC6-CB10-FEFA-2A10FD37C2C0}"/>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Rubric Trait 3: Clarity and Command of Standard English Conventions</a:t>
            </a:r>
          </a:p>
        </p:txBody>
      </p:sp>
      <p:sp>
        <p:nvSpPr>
          <p:cNvPr id="4" name="Google Shape;632;p84">
            <a:extLst>
              <a:ext uri="{FF2B5EF4-FFF2-40B4-BE49-F238E27FC236}">
                <a16:creationId xmlns:a16="http://schemas.microsoft.com/office/drawing/2014/main" id="{D7877CBC-76F6-6B7E-E5B1-28922C1087E3}"/>
              </a:ext>
            </a:extLst>
          </p:cNvPr>
          <p:cNvSpPr txBox="1">
            <a:spLocks/>
          </p:cNvSpPr>
          <p:nvPr/>
        </p:nvSpPr>
        <p:spPr>
          <a:xfrm>
            <a:off x="552464" y="1293959"/>
            <a:ext cx="11213536" cy="5297122"/>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2200" b="1" dirty="0">
                <a:latin typeface="+mn-lt"/>
                <a:ea typeface="Open Sans"/>
                <a:cs typeface="Open Sans"/>
                <a:sym typeface="Open Sans"/>
              </a:rPr>
              <a:t>Sentence structure </a:t>
            </a:r>
            <a:endParaRPr lang="en-US" dirty="0">
              <a:latin typeface="+mn-lt"/>
            </a:endParaRPr>
          </a:p>
          <a:p>
            <a:pPr marL="914400" indent="-457200">
              <a:buClr>
                <a:schemeClr val="dk1"/>
              </a:buClr>
              <a:buSzPct val="100000"/>
              <a:buFont typeface="Arial" panose="020B0604020202020204" pitchFamily="34" charset="0"/>
              <a:buAutoNum type="arabicParenR"/>
            </a:pPr>
            <a:r>
              <a:rPr lang="en-US" sz="2000" dirty="0">
                <a:latin typeface="+mn-lt"/>
                <a:ea typeface="Open Sans"/>
                <a:cs typeface="Open Sans"/>
                <a:sym typeface="Open Sans"/>
              </a:rPr>
              <a:t>Varied sentence structure within a paragraph or paragraphs </a:t>
            </a:r>
            <a:endParaRPr lang="en-US" dirty="0">
              <a:latin typeface="+mn-lt"/>
            </a:endParaRPr>
          </a:p>
          <a:p>
            <a:pPr marL="914400" indent="-457200">
              <a:buClr>
                <a:schemeClr val="dk1"/>
              </a:buClr>
              <a:buSzPct val="100000"/>
              <a:buFont typeface="Arial" panose="020B0604020202020204" pitchFamily="34" charset="0"/>
              <a:buAutoNum type="arabicParenR"/>
            </a:pPr>
            <a:r>
              <a:rPr lang="en-US" sz="2000" dirty="0">
                <a:latin typeface="+mn-lt"/>
                <a:ea typeface="Open Sans"/>
                <a:cs typeface="Open Sans"/>
                <a:sym typeface="Open Sans"/>
              </a:rPr>
              <a:t>Correct subordination, coordination, and parallelism </a:t>
            </a:r>
            <a:endParaRPr lang="en-US" dirty="0">
              <a:latin typeface="+mn-lt"/>
            </a:endParaRPr>
          </a:p>
          <a:p>
            <a:pPr marL="914400" indent="-457200">
              <a:buClr>
                <a:schemeClr val="dk1"/>
              </a:buClr>
              <a:buSzPct val="100000"/>
              <a:buFont typeface="Arial" panose="020B0604020202020204" pitchFamily="34" charset="0"/>
              <a:buAutoNum type="arabicParenR"/>
            </a:pPr>
            <a:r>
              <a:rPr lang="en-US" sz="2000" dirty="0">
                <a:latin typeface="+mn-lt"/>
                <a:ea typeface="Open Sans"/>
                <a:cs typeface="Open Sans"/>
                <a:sym typeface="Open Sans"/>
              </a:rPr>
              <a:t>No wordiness and awkward sentence structures </a:t>
            </a:r>
            <a:endParaRPr lang="en-US" dirty="0">
              <a:latin typeface="+mn-lt"/>
            </a:endParaRPr>
          </a:p>
          <a:p>
            <a:pPr marL="914400" indent="-457200">
              <a:buClr>
                <a:schemeClr val="dk1"/>
              </a:buClr>
              <a:buSzPct val="100000"/>
              <a:buFont typeface="Arial" panose="020B0604020202020204" pitchFamily="34" charset="0"/>
              <a:buAutoNum type="arabicParenR"/>
            </a:pPr>
            <a:r>
              <a:rPr lang="en-US" sz="2000" dirty="0">
                <a:latin typeface="+mn-lt"/>
                <a:ea typeface="Open Sans"/>
                <a:cs typeface="Open Sans"/>
                <a:sym typeface="Open Sans"/>
              </a:rPr>
              <a:t>Usage of transitional words, conjunctive adverbs, and other words that support logic and clarity </a:t>
            </a:r>
            <a:endParaRPr lang="en-US" dirty="0">
              <a:latin typeface="+mn-lt"/>
            </a:endParaRPr>
          </a:p>
          <a:p>
            <a:pPr marL="914400" indent="-457200">
              <a:buClr>
                <a:schemeClr val="dk1"/>
              </a:buClr>
              <a:buSzPct val="100000"/>
              <a:buFont typeface="Arial" panose="020B0604020202020204" pitchFamily="34" charset="0"/>
              <a:buAutoNum type="arabicParenR"/>
            </a:pPr>
            <a:r>
              <a:rPr lang="en-US" sz="2000" dirty="0">
                <a:latin typeface="+mn-lt"/>
                <a:ea typeface="Open Sans"/>
                <a:cs typeface="Open Sans"/>
                <a:sym typeface="Open Sans"/>
              </a:rPr>
              <a:t>No run-on sentences, fused sentences, or sentence fragments </a:t>
            </a:r>
            <a:endParaRPr lang="en-US" dirty="0">
              <a:latin typeface="+mn-lt"/>
            </a:endParaRPr>
          </a:p>
          <a:p>
            <a:pPr marL="0" indent="0">
              <a:buClr>
                <a:schemeClr val="dk1"/>
              </a:buClr>
              <a:buSzPct val="100000"/>
              <a:buFont typeface="Arial" panose="020B0604020202020204" pitchFamily="34" charset="0"/>
              <a:buNone/>
            </a:pPr>
            <a:r>
              <a:rPr lang="en-US" sz="2200" b="1" dirty="0">
                <a:latin typeface="+mn-lt"/>
                <a:ea typeface="Open Sans"/>
                <a:cs typeface="Open Sans"/>
                <a:sym typeface="Open Sans"/>
              </a:rPr>
              <a:t>Grammar</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Frequently confused words and homonyms, including contractions </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Subject-verb agreement </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Pronoun usage</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Placement of modifiers and correct word order </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Capitalization (e.g., proper nouns, titles, and beginnings of sentences) </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Use of apostrophes with possessive nouns </a:t>
            </a:r>
            <a:endParaRPr lang="en-US" dirty="0">
              <a:latin typeface="+mn-lt"/>
            </a:endParaRPr>
          </a:p>
          <a:p>
            <a:pPr marL="914400" indent="-465138">
              <a:buClr>
                <a:schemeClr val="dk1"/>
              </a:buClr>
              <a:buSzPct val="100000"/>
              <a:buFont typeface="Arial"/>
              <a:buAutoNum type="arabicParenR"/>
            </a:pPr>
            <a:r>
              <a:rPr lang="en-US" sz="2100" dirty="0">
                <a:latin typeface="+mn-lt"/>
                <a:ea typeface="Open Sans"/>
                <a:cs typeface="Open Sans"/>
                <a:sym typeface="Open Sans"/>
              </a:rPr>
              <a:t>Use of punctuation (commas, end marks, and other punctuation.)</a:t>
            </a:r>
            <a:endParaRPr lang="en-US" dirty="0">
              <a:latin typeface="+mn-lt"/>
            </a:endParaRPr>
          </a:p>
        </p:txBody>
      </p:sp>
    </p:spTree>
    <p:extLst>
      <p:ext uri="{BB962C8B-B14F-4D97-AF65-F5344CB8AC3E}">
        <p14:creationId xmlns:p14="http://schemas.microsoft.com/office/powerpoint/2010/main" val="152415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A774-C5C9-08D2-1D12-A57EE1F5DB68}"/>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8A2BDD70-E831-F89E-5EA3-4DBCBF19AC5A}"/>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5B </a:t>
            </a:r>
          </a:p>
        </p:txBody>
      </p:sp>
      <p:sp>
        <p:nvSpPr>
          <p:cNvPr id="2" name="Google Shape;638;p85">
            <a:extLst>
              <a:ext uri="{FF2B5EF4-FFF2-40B4-BE49-F238E27FC236}">
                <a16:creationId xmlns:a16="http://schemas.microsoft.com/office/drawing/2014/main" id="{0A275414-D53C-C8DD-28C1-8A1930FE500B}"/>
              </a:ext>
            </a:extLst>
          </p:cNvPr>
          <p:cNvSpPr txBox="1"/>
          <p:nvPr/>
        </p:nvSpPr>
        <p:spPr>
          <a:xfrm>
            <a:off x="515112" y="2223282"/>
            <a:ext cx="11161776" cy="3662501"/>
          </a:xfrm>
          <a:prstGeom prst="rect">
            <a:avLst/>
          </a:prstGeom>
          <a:solidFill>
            <a:schemeClr val="bg1">
              <a:lumMod val="85000"/>
            </a:schemeClr>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Open Sans"/>
              <a:buNone/>
            </a:pPr>
            <a:r>
              <a:rPr lang="en-US" sz="2800" b="1" dirty="0">
                <a:solidFill>
                  <a:schemeClr val="tx1"/>
                </a:solidFill>
                <a:latin typeface="+mn-lt"/>
                <a:ea typeface="Open Sans"/>
                <a:cs typeface="Open Sans"/>
                <a:sym typeface="Open Sans"/>
              </a:rPr>
              <a:t>Directions: </a:t>
            </a:r>
            <a:r>
              <a:rPr lang="en-US" sz="2800" dirty="0">
                <a:solidFill>
                  <a:schemeClr val="tx1"/>
                </a:solidFill>
                <a:latin typeface="+mn-lt"/>
                <a:ea typeface="Open Sans"/>
                <a:cs typeface="Open Sans"/>
                <a:sym typeface="Open Sans"/>
              </a:rPr>
              <a:t>Complete Part 5B of the Organizing the GED</a:t>
            </a:r>
            <a:r>
              <a:rPr lang="en-US" sz="2800" baseline="30000" dirty="0">
                <a:solidFill>
                  <a:schemeClr val="tx1"/>
                </a:solidFill>
                <a:latin typeface="+mn-lt"/>
                <a:ea typeface="Open Sans"/>
                <a:cs typeface="Open Sans"/>
                <a:sym typeface="Open Sans"/>
              </a:rPr>
              <a:t>®</a:t>
            </a:r>
            <a:r>
              <a:rPr lang="en-US" sz="2800" dirty="0">
                <a:solidFill>
                  <a:schemeClr val="tx1"/>
                </a:solidFill>
                <a:latin typeface="+mn-lt"/>
                <a:ea typeface="Open Sans"/>
                <a:cs typeface="Open Sans"/>
                <a:sym typeface="Open Sans"/>
              </a:rPr>
              <a:t> Extended Response.</a:t>
            </a:r>
            <a:endParaRPr sz="2800" dirty="0">
              <a:solidFill>
                <a:schemeClr val="tx1"/>
              </a:solidFill>
              <a:latin typeface="+mn-lt"/>
            </a:endParaRPr>
          </a:p>
          <a:p>
            <a:pPr marL="0" marR="0" lvl="0" indent="0" algn="l" rtl="0">
              <a:spcBef>
                <a:spcPts val="0"/>
              </a:spcBef>
              <a:spcAft>
                <a:spcPts val="0"/>
              </a:spcAft>
              <a:buClr>
                <a:schemeClr val="dk1"/>
              </a:buClr>
              <a:buSzPts val="2400"/>
              <a:buFont typeface="Calibri"/>
              <a:buNone/>
            </a:pPr>
            <a:endParaRPr sz="1600" dirty="0">
              <a:solidFill>
                <a:schemeClr val="tx1"/>
              </a:solidFill>
              <a:latin typeface="+mn-lt"/>
              <a:ea typeface="Open Sans"/>
              <a:cs typeface="Open Sans"/>
              <a:sym typeface="Open Sans"/>
            </a:endParaRPr>
          </a:p>
          <a:p>
            <a:pPr marL="0" marR="0" lvl="0" indent="0" algn="l" rtl="0">
              <a:spcBef>
                <a:spcPts val="0"/>
              </a:spcBef>
              <a:spcAft>
                <a:spcPts val="0"/>
              </a:spcAft>
              <a:buClr>
                <a:srgbClr val="002060"/>
              </a:buClr>
              <a:buSzPts val="2400"/>
              <a:buFont typeface="Open Sans"/>
              <a:buNone/>
            </a:pPr>
            <a:r>
              <a:rPr lang="en-US" sz="2800" dirty="0">
                <a:solidFill>
                  <a:schemeClr val="tx1"/>
                </a:solidFill>
                <a:latin typeface="+mn-lt"/>
                <a:ea typeface="Open Sans"/>
                <a:cs typeface="Open Sans"/>
                <a:sym typeface="Open Sans"/>
              </a:rPr>
              <a:t>Evaluate your work using Trait 3 of the extended response rubric by answering the questions in tables. Make any changes that you need to based on your findings.</a:t>
            </a:r>
            <a:endParaRPr sz="2800" dirty="0">
              <a:solidFill>
                <a:schemeClr val="tx1"/>
              </a:solidFill>
              <a:latin typeface="+mn-lt"/>
            </a:endParaRPr>
          </a:p>
          <a:p>
            <a:pPr marL="0" marR="0" lvl="0" indent="0" algn="l" rtl="0">
              <a:spcBef>
                <a:spcPts val="0"/>
              </a:spcBef>
              <a:spcAft>
                <a:spcPts val="0"/>
              </a:spcAft>
              <a:buClr>
                <a:schemeClr val="dk1"/>
              </a:buClr>
              <a:buSzPts val="2400"/>
              <a:buFont typeface="Calibri"/>
              <a:buNone/>
            </a:pPr>
            <a:endParaRPr sz="1600" dirty="0">
              <a:solidFill>
                <a:schemeClr val="tx1"/>
              </a:solidFill>
              <a:latin typeface="+mn-lt"/>
              <a:ea typeface="Open Sans"/>
              <a:cs typeface="Open Sans"/>
              <a:sym typeface="Open Sans"/>
            </a:endParaRPr>
          </a:p>
          <a:p>
            <a:pPr marL="0" marR="0" lvl="0" indent="0" algn="l" rtl="0">
              <a:spcBef>
                <a:spcPts val="0"/>
              </a:spcBef>
              <a:spcAft>
                <a:spcPts val="0"/>
              </a:spcAft>
              <a:buClr>
                <a:srgbClr val="002060"/>
              </a:buClr>
              <a:buSzPts val="2400"/>
              <a:buFont typeface="Open Sans"/>
              <a:buNone/>
            </a:pPr>
            <a:r>
              <a:rPr lang="en-US" sz="2800" dirty="0">
                <a:solidFill>
                  <a:schemeClr val="tx1"/>
                </a:solidFill>
                <a:latin typeface="+mn-lt"/>
                <a:ea typeface="Open Sans"/>
                <a:cs typeface="Open Sans"/>
                <a:sym typeface="Open Sans"/>
              </a:rPr>
              <a:t>Turn in your worksheet.</a:t>
            </a:r>
            <a:endParaRPr sz="2800" dirty="0">
              <a:solidFill>
                <a:schemeClr val="tx1"/>
              </a:solidFill>
              <a:latin typeface="+mn-lt"/>
            </a:endParaRPr>
          </a:p>
          <a:p>
            <a:pPr marL="0" marR="0" lvl="0" indent="0" algn="l" rtl="0">
              <a:spcBef>
                <a:spcPts val="0"/>
              </a:spcBef>
              <a:spcAft>
                <a:spcPts val="0"/>
              </a:spcAft>
              <a:buClr>
                <a:schemeClr val="dk1"/>
              </a:buClr>
              <a:buSzPts val="2400"/>
              <a:buFont typeface="Calibri"/>
              <a:buNone/>
            </a:pPr>
            <a:endParaRPr sz="2800" dirty="0">
              <a:solidFill>
                <a:schemeClr val="tx1"/>
              </a:solidFill>
              <a:latin typeface="+mn-lt"/>
              <a:ea typeface="Open Sans"/>
              <a:cs typeface="Open Sans"/>
              <a:sym typeface="Open Sans"/>
            </a:endParaRPr>
          </a:p>
        </p:txBody>
      </p:sp>
    </p:spTree>
    <p:extLst>
      <p:ext uri="{BB962C8B-B14F-4D97-AF65-F5344CB8AC3E}">
        <p14:creationId xmlns:p14="http://schemas.microsoft.com/office/powerpoint/2010/main" val="760757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CC7B-0308-66C4-312A-23D9ACCF968A}"/>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B3399965-CBDB-25D3-777C-E9A267A9D960}"/>
              </a:ext>
            </a:extLst>
          </p:cNvPr>
          <p:cNvSpPr txBox="1">
            <a:spLocks noGrp="1"/>
          </p:cNvSpPr>
          <p:nvPr>
            <p:ph type="title" idx="4294967295"/>
          </p:nvPr>
        </p:nvSpPr>
        <p:spPr>
          <a:xfrm>
            <a:off x="426000" y="277902"/>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Out –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 Part 5B </a:t>
            </a:r>
          </a:p>
        </p:txBody>
      </p:sp>
      <p:sp>
        <p:nvSpPr>
          <p:cNvPr id="4" name="Google Shape;646;p86">
            <a:extLst>
              <a:ext uri="{FF2B5EF4-FFF2-40B4-BE49-F238E27FC236}">
                <a16:creationId xmlns:a16="http://schemas.microsoft.com/office/drawing/2014/main" id="{FC35F9D0-FE1E-A9BA-6B39-AB3F438596A2}"/>
              </a:ext>
            </a:extLst>
          </p:cNvPr>
          <p:cNvSpPr txBox="1"/>
          <p:nvPr/>
        </p:nvSpPr>
        <p:spPr>
          <a:xfrm>
            <a:off x="838200" y="1948518"/>
            <a:ext cx="10515600" cy="4351338"/>
          </a:xfrm>
          <a:prstGeom prst="rect">
            <a:avLst/>
          </a:prstGeom>
          <a:noFill/>
          <a:ln>
            <a:noFill/>
          </a:ln>
        </p:spPr>
        <p:txBody>
          <a:bodyPr spcFirstLastPara="1" wrap="square" lIns="91425" tIns="45700" rIns="91425" bIns="45700" anchor="t" anchorCtr="0">
            <a:normAutofit/>
          </a:bodyPr>
          <a:lstStyle/>
          <a:p>
            <a:pPr marL="293688" marR="0" lvl="1" indent="-293688" algn="l" rtl="0">
              <a:spcBef>
                <a:spcPts val="0"/>
              </a:spcBef>
              <a:spcAft>
                <a:spcPts val="1800"/>
              </a:spcAft>
              <a:buClr>
                <a:schemeClr val="dk1"/>
              </a:buClr>
              <a:buSzPts val="2800"/>
              <a:buFont typeface="Arial"/>
              <a:buChar char="•"/>
            </a:pPr>
            <a:r>
              <a:rPr lang="en-US" sz="2800" b="0" i="0" u="none" strike="noStrike" cap="none" dirty="0">
                <a:solidFill>
                  <a:schemeClr val="dk1"/>
                </a:solidFill>
                <a:latin typeface="+mn-lt"/>
                <a:ea typeface="Open Sans"/>
                <a:cs typeface="Open Sans"/>
                <a:sym typeface="Open Sans"/>
              </a:rPr>
              <a:t>What sentence structure errors did you find? How did you correct the errors?</a:t>
            </a:r>
            <a:endParaRPr sz="2800" dirty="0">
              <a:latin typeface="+mn-lt"/>
            </a:endParaRPr>
          </a:p>
          <a:p>
            <a:pPr marL="293688" marR="0" lvl="1" indent="-293688" algn="l" rtl="0">
              <a:spcBef>
                <a:spcPts val="500"/>
              </a:spcBef>
              <a:spcAft>
                <a:spcPts val="1800"/>
              </a:spcAft>
              <a:buClr>
                <a:schemeClr val="dk1"/>
              </a:buClr>
              <a:buSzPts val="2800"/>
              <a:buFont typeface="Arial"/>
              <a:buChar char="•"/>
            </a:pPr>
            <a:r>
              <a:rPr lang="en-US" sz="2800" b="0" i="0" u="none" strike="noStrike" cap="none" dirty="0">
                <a:solidFill>
                  <a:schemeClr val="dk1"/>
                </a:solidFill>
                <a:latin typeface="+mn-lt"/>
                <a:ea typeface="Open Sans"/>
                <a:cs typeface="Open Sans"/>
                <a:sym typeface="Open Sans"/>
              </a:rPr>
              <a:t>Does anyone have questions about any of the sentence structure?</a:t>
            </a:r>
            <a:endParaRPr sz="2800" dirty="0">
              <a:latin typeface="+mn-lt"/>
            </a:endParaRPr>
          </a:p>
          <a:p>
            <a:pPr marL="293688" marR="0" lvl="1" indent="-293688" algn="l" rtl="0">
              <a:spcBef>
                <a:spcPts val="500"/>
              </a:spcBef>
              <a:spcAft>
                <a:spcPts val="1800"/>
              </a:spcAft>
              <a:buClr>
                <a:schemeClr val="dk1"/>
              </a:buClr>
              <a:buSzPts val="2800"/>
              <a:buFont typeface="Arial"/>
              <a:buChar char="•"/>
            </a:pPr>
            <a:r>
              <a:rPr lang="en-US" sz="2800" b="0" i="0" u="none" strike="noStrike" cap="none" dirty="0">
                <a:solidFill>
                  <a:schemeClr val="dk1"/>
                </a:solidFill>
                <a:latin typeface="+mn-lt"/>
                <a:ea typeface="Open Sans"/>
                <a:cs typeface="Open Sans"/>
                <a:sym typeface="Open Sans"/>
              </a:rPr>
              <a:t>What grammar errors did you find? How did you correct the errors?</a:t>
            </a:r>
            <a:endParaRPr sz="2800" dirty="0">
              <a:latin typeface="+mn-lt"/>
            </a:endParaRPr>
          </a:p>
          <a:p>
            <a:pPr marL="293688" marR="0" lvl="1" indent="-293688" algn="l" rtl="0">
              <a:spcBef>
                <a:spcPts val="500"/>
              </a:spcBef>
              <a:spcAft>
                <a:spcPts val="1800"/>
              </a:spcAft>
              <a:buClr>
                <a:schemeClr val="dk1"/>
              </a:buClr>
              <a:buSzPts val="2800"/>
              <a:buFont typeface="Arial"/>
              <a:buChar char="•"/>
            </a:pPr>
            <a:r>
              <a:rPr lang="en-US" sz="2800" b="0" i="0" u="none" strike="noStrike" cap="none" dirty="0">
                <a:solidFill>
                  <a:schemeClr val="dk1"/>
                </a:solidFill>
                <a:latin typeface="+mn-lt"/>
                <a:ea typeface="Open Sans"/>
                <a:cs typeface="Open Sans"/>
                <a:sym typeface="Open Sans"/>
              </a:rPr>
              <a:t>Does anyone have questions about grammar?</a:t>
            </a:r>
            <a:endParaRPr sz="2800" dirty="0">
              <a:latin typeface="+mn-lt"/>
            </a:endParaRPr>
          </a:p>
          <a:p>
            <a:pPr marL="225425" marR="0" lvl="1" indent="-47625" algn="l" rtl="0">
              <a:spcBef>
                <a:spcPts val="500"/>
              </a:spcBef>
              <a:spcAft>
                <a:spcPts val="1800"/>
              </a:spcAft>
              <a:buClr>
                <a:schemeClr val="dk1"/>
              </a:buClr>
              <a:buSzPts val="2800"/>
              <a:buFont typeface="Arial"/>
              <a:buNone/>
            </a:pPr>
            <a:endParaRPr sz="2800" b="0" i="0" u="none" strike="noStrike" cap="none" dirty="0">
              <a:solidFill>
                <a:schemeClr val="dk1"/>
              </a:solidFill>
              <a:latin typeface="+mn-lt"/>
              <a:ea typeface="Open Sans"/>
              <a:cs typeface="Open Sans"/>
              <a:sym typeface="Open Sans"/>
            </a:endParaRPr>
          </a:p>
          <a:p>
            <a:pPr marL="225425" marR="0" lvl="1" indent="-47625" algn="l" rtl="0">
              <a:spcBef>
                <a:spcPts val="500"/>
              </a:spcBef>
              <a:spcAft>
                <a:spcPts val="1800"/>
              </a:spcAft>
              <a:buClr>
                <a:schemeClr val="dk1"/>
              </a:buClr>
              <a:buSzPts val="2800"/>
              <a:buFont typeface="Arial"/>
              <a:buNone/>
            </a:pPr>
            <a:endParaRPr sz="2800" b="0" i="0" u="none" strike="noStrike" cap="none" dirty="0">
              <a:solidFill>
                <a:schemeClr val="dk1"/>
              </a:solidFill>
              <a:latin typeface="+mn-lt"/>
              <a:ea typeface="Open Sans"/>
              <a:cs typeface="Open Sans"/>
              <a:sym typeface="Open Sans"/>
            </a:endParaRPr>
          </a:p>
          <a:p>
            <a:pPr marL="0" marR="0" lvl="1" indent="0" algn="l" rtl="0">
              <a:spcBef>
                <a:spcPts val="500"/>
              </a:spcBef>
              <a:spcAft>
                <a:spcPts val="1800"/>
              </a:spcAft>
              <a:buClr>
                <a:schemeClr val="dk1"/>
              </a:buClr>
              <a:buSzPts val="2800"/>
              <a:buFont typeface="Arial"/>
              <a:buNone/>
            </a:pPr>
            <a:endParaRPr sz="2800" b="0" i="0" u="none" strike="noStrike" cap="none" dirty="0">
              <a:solidFill>
                <a:schemeClr val="dk1"/>
              </a:solidFill>
              <a:latin typeface="+mn-lt"/>
              <a:ea typeface="Open Sans"/>
              <a:cs typeface="Open Sans"/>
              <a:sym typeface="Open Sans"/>
            </a:endParaRPr>
          </a:p>
          <a:p>
            <a:pPr marL="225425" marR="0" lvl="1" indent="-47625" algn="l" rtl="0">
              <a:spcBef>
                <a:spcPts val="500"/>
              </a:spcBef>
              <a:spcAft>
                <a:spcPts val="1800"/>
              </a:spcAft>
              <a:buClr>
                <a:schemeClr val="dk1"/>
              </a:buClr>
              <a:buSzPts val="2800"/>
              <a:buFont typeface="Arial"/>
              <a:buNone/>
            </a:pPr>
            <a:endParaRPr sz="2800" b="0" i="0" u="none" strike="noStrike" cap="none" dirty="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125524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79DC9-3371-8AE7-6240-C3BF537CE5F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D96907BB-850E-3B33-C2A7-B3D767825D8C}"/>
              </a:ext>
            </a:extLst>
          </p:cNvPr>
          <p:cNvSpPr txBox="1">
            <a:spLocks noGrp="1"/>
          </p:cNvSpPr>
          <p:nvPr>
            <p:ph type="title" idx="4294967295"/>
          </p:nvPr>
        </p:nvSpPr>
        <p:spPr>
          <a:xfrm>
            <a:off x="426000" y="122625"/>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Extended Response Tips</a:t>
            </a:r>
          </a:p>
        </p:txBody>
      </p:sp>
      <p:sp>
        <p:nvSpPr>
          <p:cNvPr id="2" name="Google Shape;653;p87">
            <a:extLst>
              <a:ext uri="{FF2B5EF4-FFF2-40B4-BE49-F238E27FC236}">
                <a16:creationId xmlns:a16="http://schemas.microsoft.com/office/drawing/2014/main" id="{21F300A7-2B55-BD8F-D815-15EFAD8615D2}"/>
              </a:ext>
            </a:extLst>
          </p:cNvPr>
          <p:cNvSpPr txBox="1">
            <a:spLocks/>
          </p:cNvSpPr>
          <p:nvPr/>
        </p:nvSpPr>
        <p:spPr>
          <a:xfrm>
            <a:off x="585155" y="1138682"/>
            <a:ext cx="10515600" cy="466725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pPr>
            <a:r>
              <a:rPr lang="en-US" sz="2400" b="1" dirty="0">
                <a:latin typeface="+mn-lt"/>
                <a:ea typeface="Open Sans"/>
                <a:cs typeface="Open Sans"/>
                <a:sym typeface="Open Sans"/>
              </a:rPr>
              <a:t>Practice the process of summarizing the evidence and organizing your essay.</a:t>
            </a:r>
            <a:endParaRPr lang="en-US" sz="2400" b="1" dirty="0">
              <a:latin typeface="+mn-lt"/>
            </a:endParaRPr>
          </a:p>
          <a:p>
            <a:pPr lvl="1">
              <a:buClr>
                <a:schemeClr val="dk1"/>
              </a:buClr>
              <a:buSzPts val="2400"/>
            </a:pPr>
            <a:r>
              <a:rPr lang="en-US" dirty="0">
                <a:latin typeface="+mn-lt"/>
                <a:ea typeface="Open Sans"/>
                <a:cs typeface="Open Sans"/>
                <a:sym typeface="Open Sans"/>
              </a:rPr>
              <a:t>Highlighting tool available for use on test day. This tool can save time, but it is important to practice summarizing evidence first to avoid plagiarism and a score of 0. </a:t>
            </a:r>
            <a:endParaRPr lang="en-US" dirty="0">
              <a:latin typeface="+mn-lt"/>
            </a:endParaRPr>
          </a:p>
          <a:p>
            <a:pPr>
              <a:buClr>
                <a:schemeClr val="dk1"/>
              </a:buClr>
              <a:buSzPts val="2800"/>
            </a:pPr>
            <a:r>
              <a:rPr lang="en-US" sz="2400" b="1" dirty="0">
                <a:latin typeface="+mn-lt"/>
                <a:ea typeface="Open Sans"/>
                <a:cs typeface="Open Sans"/>
                <a:sym typeface="Open Sans"/>
              </a:rPr>
              <a:t>Once you can summarize the passages and organize your extended response, it’s important to practice the timing.</a:t>
            </a:r>
            <a:endParaRPr lang="en-US" sz="2400" b="1" dirty="0">
              <a:latin typeface="+mn-lt"/>
            </a:endParaRPr>
          </a:p>
          <a:p>
            <a:pPr lvl="1">
              <a:buClr>
                <a:schemeClr val="dk1"/>
              </a:buClr>
              <a:buSzPts val="2400"/>
            </a:pPr>
            <a:r>
              <a:rPr lang="en-US" dirty="0">
                <a:latin typeface="+mn-lt"/>
                <a:ea typeface="Open Sans"/>
                <a:cs typeface="Open Sans"/>
                <a:sym typeface="Open Sans"/>
              </a:rPr>
              <a:t>Read writing prompt and passages (15 minutes).</a:t>
            </a:r>
            <a:endParaRPr lang="en-US" dirty="0">
              <a:latin typeface="+mn-lt"/>
            </a:endParaRPr>
          </a:p>
          <a:p>
            <a:pPr lvl="1">
              <a:buClr>
                <a:schemeClr val="dk1"/>
              </a:buClr>
              <a:buSzPts val="2400"/>
            </a:pPr>
            <a:r>
              <a:rPr lang="en-US" dirty="0">
                <a:latin typeface="+mn-lt"/>
                <a:ea typeface="Open Sans"/>
                <a:cs typeface="Open Sans"/>
                <a:sym typeface="Open Sans"/>
              </a:rPr>
              <a:t>Plan and write (25 minutes).</a:t>
            </a:r>
            <a:endParaRPr lang="en-US" dirty="0">
              <a:latin typeface="+mn-lt"/>
            </a:endParaRPr>
          </a:p>
          <a:p>
            <a:pPr lvl="1">
              <a:buClr>
                <a:schemeClr val="dk1"/>
              </a:buClr>
              <a:buSzPts val="2400"/>
            </a:pPr>
            <a:r>
              <a:rPr lang="en-US" dirty="0">
                <a:latin typeface="+mn-lt"/>
                <a:ea typeface="Open Sans"/>
                <a:cs typeface="Open Sans"/>
                <a:sym typeface="Open Sans"/>
              </a:rPr>
              <a:t>Check and revise (5 minutes).</a:t>
            </a:r>
            <a:endParaRPr lang="en-US" dirty="0">
              <a:latin typeface="+mn-lt"/>
            </a:endParaRPr>
          </a:p>
          <a:p>
            <a:pPr>
              <a:buClr>
                <a:schemeClr val="dk1"/>
              </a:buClr>
              <a:buSzPts val="2800"/>
            </a:pPr>
            <a:r>
              <a:rPr lang="en-US" sz="2400" b="1" dirty="0">
                <a:latin typeface="+mn-lt"/>
                <a:ea typeface="Open Sans"/>
                <a:cs typeface="Open Sans"/>
                <a:sym typeface="Open Sans"/>
              </a:rPr>
              <a:t>Practice typing skills.</a:t>
            </a:r>
            <a:endParaRPr lang="en-US" sz="2400" b="1" dirty="0">
              <a:latin typeface="+mn-lt"/>
            </a:endParaRPr>
          </a:p>
          <a:p>
            <a:pPr>
              <a:buClr>
                <a:schemeClr val="dk1"/>
              </a:buClr>
              <a:buSzPts val="2800"/>
            </a:pPr>
            <a:r>
              <a:rPr lang="en-US" sz="2400" b="1" u="sng" dirty="0">
                <a:solidFill>
                  <a:schemeClr val="hlink"/>
                </a:solidFill>
                <a:latin typeface="+mn-lt"/>
                <a:ea typeface="Open Sans"/>
                <a:cs typeface="Open Sans"/>
                <a:sym typeface="Open Sans"/>
                <a:hlinkClick r:id="rId3"/>
              </a:rPr>
              <a:t>Online scoring tool</a:t>
            </a:r>
            <a:r>
              <a:rPr lang="en-US" sz="2400" b="1" u="sng" dirty="0">
                <a:solidFill>
                  <a:schemeClr val="hlink"/>
                </a:solidFill>
                <a:latin typeface="+mn-lt"/>
                <a:ea typeface="Open Sans"/>
                <a:cs typeface="Open Sans"/>
                <a:sym typeface="Open Sans"/>
              </a:rPr>
              <a:t>.</a:t>
            </a:r>
            <a:endParaRPr lang="en-US" sz="2400" b="1" dirty="0">
              <a:latin typeface="+mn-lt"/>
              <a:ea typeface="Open Sans"/>
              <a:cs typeface="Open Sans"/>
              <a:sym typeface="Open Sans"/>
            </a:endParaRPr>
          </a:p>
          <a:p>
            <a:pPr marL="0" indent="0">
              <a:buClr>
                <a:schemeClr val="dk1"/>
              </a:buClr>
              <a:buSzPts val="2800"/>
              <a:buFont typeface="Arial" panose="020B0604020202020204" pitchFamily="34" charset="0"/>
              <a:buNone/>
            </a:pPr>
            <a:endParaRPr lang="en-US" sz="2400" dirty="0">
              <a:latin typeface="+mn-lt"/>
              <a:ea typeface="Open Sans"/>
              <a:cs typeface="Open Sans"/>
              <a:sym typeface="Open Sans"/>
            </a:endParaRPr>
          </a:p>
        </p:txBody>
      </p:sp>
    </p:spTree>
    <p:extLst>
      <p:ext uri="{BB962C8B-B14F-4D97-AF65-F5344CB8AC3E}">
        <p14:creationId xmlns:p14="http://schemas.microsoft.com/office/powerpoint/2010/main" val="2103003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BF2D-C8E5-AB69-F48F-119E15D07F0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8384762-2853-9142-F237-1F51EE5C877B}"/>
              </a:ext>
            </a:extLst>
          </p:cNvPr>
          <p:cNvSpPr txBox="1">
            <a:spLocks noGrp="1"/>
          </p:cNvSpPr>
          <p:nvPr>
            <p:ph type="title" idx="4294967295"/>
          </p:nvPr>
        </p:nvSpPr>
        <p:spPr>
          <a:xfrm>
            <a:off x="426000" y="122625"/>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a:t>
            </a:r>
          </a:p>
        </p:txBody>
      </p:sp>
      <p:sp>
        <p:nvSpPr>
          <p:cNvPr id="4" name="Google Shape;659;p88">
            <a:extLst>
              <a:ext uri="{FF2B5EF4-FFF2-40B4-BE49-F238E27FC236}">
                <a16:creationId xmlns:a16="http://schemas.microsoft.com/office/drawing/2014/main" id="{ED2E2DA0-98A0-7159-6EF7-4830257147CE}"/>
              </a:ext>
            </a:extLst>
          </p:cNvPr>
          <p:cNvSpPr txBox="1">
            <a:spLocks/>
          </p:cNvSpPr>
          <p:nvPr/>
        </p:nvSpPr>
        <p:spPr>
          <a:xfrm>
            <a:off x="629728" y="1138682"/>
            <a:ext cx="10614074" cy="531429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800"/>
              <a:buFont typeface="Arial" panose="020B0604020202020204" pitchFamily="34" charset="0"/>
              <a:buNone/>
            </a:pPr>
            <a:endParaRPr lang="en-US" sz="2400" dirty="0">
              <a:latin typeface="Open Sans"/>
              <a:ea typeface="Open Sans"/>
              <a:cs typeface="Open Sans"/>
              <a:sym typeface="Open Sans"/>
            </a:endParaRPr>
          </a:p>
          <a:p>
            <a:pPr marL="293688" indent="-293688">
              <a:lnSpc>
                <a:spcPct val="100000"/>
              </a:lnSpc>
              <a:spcBef>
                <a:spcPts val="1800"/>
              </a:spcBef>
              <a:buClr>
                <a:schemeClr val="dk1"/>
              </a:buClr>
              <a:buSzPts val="2400"/>
            </a:pPr>
            <a:r>
              <a:rPr lang="en-US" sz="2400" b="1" dirty="0">
                <a:latin typeface="Open Sans"/>
                <a:ea typeface="Open Sans"/>
                <a:cs typeface="Open Sans"/>
                <a:sym typeface="Open Sans"/>
              </a:rPr>
              <a:t>Extended response is 20% of your total score on the RLA exam.</a:t>
            </a:r>
            <a:endParaRPr lang="en-US" sz="2400" dirty="0"/>
          </a:p>
          <a:p>
            <a:pPr marL="293688" indent="-293688">
              <a:lnSpc>
                <a:spcPct val="100000"/>
              </a:lnSpc>
              <a:spcBef>
                <a:spcPts val="1800"/>
              </a:spcBef>
              <a:buClr>
                <a:schemeClr val="dk1"/>
              </a:buClr>
              <a:buSzPts val="2400"/>
            </a:pPr>
            <a:r>
              <a:rPr lang="en-US" sz="2400" b="1" dirty="0">
                <a:latin typeface="Open Sans"/>
                <a:ea typeface="Open Sans"/>
                <a:cs typeface="Open Sans"/>
                <a:sym typeface="Open Sans"/>
              </a:rPr>
              <a:t>45 minutes for the extended response.</a:t>
            </a:r>
            <a:endParaRPr lang="en-US" sz="2400" dirty="0">
              <a:latin typeface="Open Sans"/>
              <a:ea typeface="Open Sans"/>
              <a:cs typeface="Open Sans"/>
              <a:sym typeface="Open Sans"/>
            </a:endParaRPr>
          </a:p>
          <a:p>
            <a:pPr marL="293688" indent="-293688">
              <a:lnSpc>
                <a:spcPct val="100000"/>
              </a:lnSpc>
              <a:spcBef>
                <a:spcPts val="1800"/>
              </a:spcBef>
              <a:buClr>
                <a:schemeClr val="dk1"/>
              </a:buClr>
              <a:buSzPts val="2400"/>
            </a:pPr>
            <a:r>
              <a:rPr lang="en-US" sz="2400" b="1" dirty="0">
                <a:latin typeface="Open Sans"/>
                <a:ea typeface="Open Sans"/>
                <a:cs typeface="Open Sans"/>
                <a:sym typeface="Open Sans"/>
              </a:rPr>
              <a:t>Four-step process for approaching the extended response:</a:t>
            </a:r>
            <a:endParaRPr lang="en-US" sz="2400" dirty="0"/>
          </a:p>
          <a:p>
            <a:pPr marL="1087438" indent="-457200">
              <a:buClr>
                <a:schemeClr val="dk1"/>
              </a:buClr>
              <a:buSzPts val="2000"/>
              <a:buFont typeface="Calibri"/>
              <a:buAutoNum type="arabicPeriod"/>
            </a:pPr>
            <a:r>
              <a:rPr lang="en-US" sz="2400" dirty="0">
                <a:latin typeface="Open Sans"/>
                <a:ea typeface="Open Sans"/>
                <a:cs typeface="Open Sans"/>
                <a:sym typeface="Open Sans"/>
              </a:rPr>
              <a:t>Reading the writing prompt and passages</a:t>
            </a:r>
            <a:endParaRPr lang="en-US" sz="2400" dirty="0"/>
          </a:p>
          <a:p>
            <a:pPr marL="1087438" indent="-457200">
              <a:buClr>
                <a:schemeClr val="dk1"/>
              </a:buClr>
              <a:buSzPts val="2000"/>
              <a:buFont typeface="Calibri"/>
              <a:buAutoNum type="arabicPeriod"/>
            </a:pPr>
            <a:r>
              <a:rPr lang="en-US" sz="2400" dirty="0">
                <a:latin typeface="Open Sans"/>
                <a:ea typeface="Open Sans"/>
                <a:cs typeface="Open Sans"/>
                <a:sym typeface="Open Sans"/>
              </a:rPr>
              <a:t>Organizing evidence (use graphic organizers to practice, highlighting tool to save time)</a:t>
            </a:r>
            <a:endParaRPr lang="en-US" sz="2400" dirty="0"/>
          </a:p>
          <a:p>
            <a:pPr marL="1087438" indent="-457200">
              <a:buClr>
                <a:schemeClr val="dk1"/>
              </a:buClr>
              <a:buSzPts val="2000"/>
              <a:buFont typeface="Calibri"/>
              <a:buAutoNum type="arabicPeriod"/>
            </a:pPr>
            <a:r>
              <a:rPr lang="en-US" sz="2400" dirty="0">
                <a:latin typeface="Open Sans"/>
                <a:ea typeface="Open Sans"/>
                <a:cs typeface="Open Sans"/>
                <a:sym typeface="Open Sans"/>
              </a:rPr>
              <a:t>Writing the extended response</a:t>
            </a:r>
            <a:endParaRPr lang="en-US" sz="2400" dirty="0"/>
          </a:p>
          <a:p>
            <a:pPr marL="1087438" indent="-457200">
              <a:buClr>
                <a:schemeClr val="dk1"/>
              </a:buClr>
              <a:buSzPts val="2000"/>
              <a:buFont typeface="Calibri"/>
              <a:buAutoNum type="arabicPeriod"/>
            </a:pPr>
            <a:r>
              <a:rPr lang="en-US" sz="2400" dirty="0">
                <a:latin typeface="Open Sans"/>
                <a:ea typeface="Open Sans"/>
                <a:cs typeface="Open Sans"/>
                <a:sym typeface="Open Sans"/>
              </a:rPr>
              <a:t>Proofreading and editing</a:t>
            </a:r>
            <a:endParaRPr lang="en-US" sz="2400" dirty="0"/>
          </a:p>
          <a:p>
            <a:pPr marL="0" indent="0">
              <a:buClr>
                <a:schemeClr val="dk1"/>
              </a:buClr>
              <a:buSzPts val="2400"/>
              <a:buFont typeface="Arial" panose="020B0604020202020204" pitchFamily="34" charset="0"/>
              <a:buNone/>
            </a:pPr>
            <a:endParaRPr lang="en-US" sz="2400" b="1"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673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The Extended Response (Essay)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Test</a:t>
            </a:r>
          </a:p>
        </p:txBody>
      </p:sp>
      <p:graphicFrame>
        <p:nvGraphicFramePr>
          <p:cNvPr id="2" name="Table 1">
            <a:extLst>
              <a:ext uri="{FF2B5EF4-FFF2-40B4-BE49-F238E27FC236}">
                <a16:creationId xmlns:a16="http://schemas.microsoft.com/office/drawing/2014/main" id="{DD9B26B6-5400-1226-A734-6C6568BE7D7F}"/>
              </a:ext>
            </a:extLst>
          </p:cNvPr>
          <p:cNvGraphicFramePr>
            <a:graphicFrameLocks noGrp="1"/>
          </p:cNvGraphicFramePr>
          <p:nvPr>
            <p:extLst>
              <p:ext uri="{D42A27DB-BD31-4B8C-83A1-F6EECF244321}">
                <p14:modId xmlns:p14="http://schemas.microsoft.com/office/powerpoint/2010/main" val="340632218"/>
              </p:ext>
            </p:extLst>
          </p:nvPr>
        </p:nvGraphicFramePr>
        <p:xfrm>
          <a:off x="790755" y="1616813"/>
          <a:ext cx="10610490" cy="4236720"/>
        </p:xfrm>
        <a:graphic>
          <a:graphicData uri="http://schemas.openxmlformats.org/drawingml/2006/table">
            <a:tbl>
              <a:tblPr firstRow="1" bandRow="1">
                <a:tableStyleId>{5C22544A-7EE6-4342-B048-85BDC9FD1C3A}</a:tableStyleId>
              </a:tblPr>
              <a:tblGrid>
                <a:gridCol w="5305245">
                  <a:extLst>
                    <a:ext uri="{9D8B030D-6E8A-4147-A177-3AD203B41FA5}">
                      <a16:colId xmlns:a16="http://schemas.microsoft.com/office/drawing/2014/main" val="1713509564"/>
                    </a:ext>
                  </a:extLst>
                </a:gridCol>
                <a:gridCol w="5305245">
                  <a:extLst>
                    <a:ext uri="{9D8B030D-6E8A-4147-A177-3AD203B41FA5}">
                      <a16:colId xmlns:a16="http://schemas.microsoft.com/office/drawing/2014/main" val="2878193937"/>
                    </a:ext>
                  </a:extLst>
                </a:gridCol>
              </a:tblGrid>
              <a:tr h="798583">
                <a:tc>
                  <a:txBody>
                    <a:bodyPr/>
                    <a:lstStyle/>
                    <a:p>
                      <a:pPr algn="ctr"/>
                      <a:r>
                        <a:rPr lang="en-US" sz="4800" dirty="0">
                          <a:latin typeface="+mj-lt"/>
                        </a:rPr>
                        <a:t>GED</a:t>
                      </a:r>
                      <a:r>
                        <a:rPr lang="en-US" sz="4800" baseline="30000" dirty="0">
                          <a:latin typeface="+mj-lt"/>
                        </a:rPr>
                        <a:t>®</a:t>
                      </a:r>
                      <a:r>
                        <a:rPr lang="en-US" sz="4800" dirty="0">
                          <a:latin typeface="+mj-lt"/>
                        </a:rPr>
                        <a:t> </a:t>
                      </a:r>
                    </a:p>
                  </a:txBody>
                  <a:tcPr anchor="ctr">
                    <a:solidFill>
                      <a:srgbClr val="27346F"/>
                    </a:solidFill>
                  </a:tcPr>
                </a:tc>
                <a:tc>
                  <a:txBody>
                    <a:bodyPr/>
                    <a:lstStyle/>
                    <a:p>
                      <a:pPr algn="ctr"/>
                      <a:r>
                        <a:rPr lang="en-US" sz="4800" dirty="0" err="1">
                          <a:latin typeface="+mj-lt"/>
                        </a:rPr>
                        <a:t>HiSET</a:t>
                      </a:r>
                      <a:r>
                        <a:rPr lang="en-US" sz="4800" baseline="30000" dirty="0">
                          <a:latin typeface="+mj-lt"/>
                        </a:rPr>
                        <a:t>®</a:t>
                      </a:r>
                    </a:p>
                  </a:txBody>
                  <a:tcPr anchor="ctr">
                    <a:solidFill>
                      <a:srgbClr val="27346F"/>
                    </a:solidFill>
                  </a:tcPr>
                </a:tc>
                <a:extLst>
                  <a:ext uri="{0D108BD9-81ED-4DB2-BD59-A6C34878D82A}">
                    <a16:rowId xmlns:a16="http://schemas.microsoft.com/office/drawing/2014/main" val="1978210041"/>
                  </a:ext>
                </a:extLst>
              </a:tr>
              <a:tr h="1468967">
                <a:tc>
                  <a:txBody>
                    <a:bodyPr/>
                    <a:lstStyle/>
                    <a:p>
                      <a:pPr rtl="0">
                        <a:spcAft>
                          <a:spcPts val="1200"/>
                        </a:spcAft>
                      </a:pPr>
                      <a:r>
                        <a:rPr lang="en-US" sz="2400" b="1" i="0" u="none" strike="noStrike" kern="1200" dirty="0">
                          <a:solidFill>
                            <a:schemeClr val="dk1"/>
                          </a:solidFill>
                          <a:effectLst/>
                          <a:latin typeface="+mn-lt"/>
                          <a:ea typeface="+mn-ea"/>
                          <a:cs typeface="+mn-cs"/>
                        </a:rPr>
                        <a:t>Combined writing and reading tests </a:t>
                      </a:r>
                      <a:endParaRPr lang="en-US" sz="2400" b="1" dirty="0">
                        <a:effectLst/>
                      </a:endParaRPr>
                    </a:p>
                    <a:p>
                      <a:pPr marL="342900"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Multiple-choice, drop-down, fill-in-blank questions</a:t>
                      </a:r>
                    </a:p>
                    <a:p>
                      <a:pPr marL="342900"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Extended response (essay)</a:t>
                      </a:r>
                    </a:p>
                    <a:p>
                      <a:pPr marL="800100" lvl="1"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45 minutes for essay</a:t>
                      </a:r>
                    </a:p>
                    <a:p>
                      <a:pPr marL="800100" lvl="1"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Score rolled into total points</a:t>
                      </a:r>
                    </a:p>
                    <a:p>
                      <a:pPr marL="800100" lvl="1"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20% of total RLA score.</a:t>
                      </a:r>
                    </a:p>
                  </a:txBody>
                  <a:tcPr/>
                </a:tc>
                <a:tc>
                  <a:txBody>
                    <a:bodyPr/>
                    <a:lstStyle/>
                    <a:p>
                      <a:pPr rtl="0">
                        <a:spcAft>
                          <a:spcPts val="1200"/>
                        </a:spcAft>
                      </a:pPr>
                      <a:r>
                        <a:rPr lang="en-US" sz="2400" b="1" i="0" u="none" strike="noStrike" kern="1200" dirty="0">
                          <a:solidFill>
                            <a:schemeClr val="dk1"/>
                          </a:solidFill>
                          <a:effectLst/>
                          <a:latin typeface="+mn-lt"/>
                          <a:ea typeface="+mn-ea"/>
                          <a:cs typeface="+mn-cs"/>
                        </a:rPr>
                        <a:t>Writing test</a:t>
                      </a:r>
                      <a:endParaRPr lang="en-US" sz="2400" b="1" dirty="0">
                        <a:effectLst/>
                      </a:endParaRPr>
                    </a:p>
                    <a:p>
                      <a:pPr marL="342900"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Multiple-choice questions</a:t>
                      </a:r>
                    </a:p>
                    <a:p>
                      <a:pPr marL="342900"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Extended response (essay)</a:t>
                      </a:r>
                    </a:p>
                    <a:p>
                      <a:pPr marL="800100" lvl="1"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50 minutes</a:t>
                      </a:r>
                    </a:p>
                    <a:p>
                      <a:pPr marL="800100" lvl="1" indent="-342900" rtl="0" fontAlgn="base">
                        <a:spcAft>
                          <a:spcPts val="1200"/>
                        </a:spcAft>
                        <a:buFont typeface="Arial" panose="020B0604020202020204" pitchFamily="34" charset="0"/>
                        <a:buChar char="•"/>
                      </a:pPr>
                      <a:r>
                        <a:rPr lang="en-US" sz="2400" b="0" i="0" u="none" strike="noStrike" kern="1200" dirty="0">
                          <a:solidFill>
                            <a:schemeClr val="dk1"/>
                          </a:solidFill>
                          <a:effectLst/>
                          <a:latin typeface="+mn-lt"/>
                          <a:ea typeface="+mn-ea"/>
                          <a:cs typeface="+mn-cs"/>
                        </a:rPr>
                        <a:t>Need a score of 2/6</a:t>
                      </a:r>
                    </a:p>
                  </a:txBody>
                  <a:tcPr/>
                </a:tc>
                <a:extLst>
                  <a:ext uri="{0D108BD9-81ED-4DB2-BD59-A6C34878D82A}">
                    <a16:rowId xmlns:a16="http://schemas.microsoft.com/office/drawing/2014/main" val="3929748496"/>
                  </a:ext>
                </a:extLst>
              </a:tr>
            </a:tbl>
          </a:graphicData>
        </a:graphic>
      </p:graphicFrame>
    </p:spTree>
    <p:extLst>
      <p:ext uri="{BB962C8B-B14F-4D97-AF65-F5344CB8AC3E}">
        <p14:creationId xmlns:p14="http://schemas.microsoft.com/office/powerpoint/2010/main" val="3772793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AE143-839D-3ECC-B091-ADD3BE635563}"/>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4BE6A4C8-1232-6FFF-A70D-911231A1E58A}"/>
              </a:ext>
            </a:extLst>
          </p:cNvPr>
          <p:cNvSpPr txBox="1">
            <a:spLocks noGrp="1"/>
          </p:cNvSpPr>
          <p:nvPr>
            <p:ph type="title" idx="4294967295"/>
          </p:nvPr>
        </p:nvSpPr>
        <p:spPr>
          <a:xfrm>
            <a:off x="426000" y="122625"/>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(continued)</a:t>
            </a:r>
          </a:p>
        </p:txBody>
      </p:sp>
      <p:sp>
        <p:nvSpPr>
          <p:cNvPr id="2" name="Google Shape;665;p89">
            <a:extLst>
              <a:ext uri="{FF2B5EF4-FFF2-40B4-BE49-F238E27FC236}">
                <a16:creationId xmlns:a16="http://schemas.microsoft.com/office/drawing/2014/main" id="{1F2BFBA2-AC24-D2F4-4333-25552983A3FB}"/>
              </a:ext>
            </a:extLst>
          </p:cNvPr>
          <p:cNvSpPr txBox="1">
            <a:spLocks/>
          </p:cNvSpPr>
          <p:nvPr/>
        </p:nvSpPr>
        <p:spPr>
          <a:xfrm>
            <a:off x="426000" y="1104172"/>
            <a:ext cx="10614074" cy="5451899"/>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000"/>
            </a:pPr>
            <a:r>
              <a:rPr lang="en-US" sz="2000" b="1" dirty="0">
                <a:latin typeface="Open Sans"/>
                <a:ea typeface="Open Sans"/>
                <a:cs typeface="Open Sans"/>
                <a:sym typeface="Open Sans"/>
              </a:rPr>
              <a:t>What we know about the writing prompt: </a:t>
            </a:r>
            <a:endParaRPr lang="en-US" dirty="0"/>
          </a:p>
          <a:p>
            <a:pPr marL="690563">
              <a:buClr>
                <a:schemeClr val="dk1"/>
              </a:buClr>
              <a:buSzPts val="2000"/>
            </a:pPr>
            <a:r>
              <a:rPr lang="en-US" sz="2000" dirty="0">
                <a:latin typeface="Open Sans"/>
                <a:ea typeface="Open Sans"/>
                <a:cs typeface="Open Sans"/>
                <a:sym typeface="Open Sans"/>
              </a:rPr>
              <a:t>Determine which position presented in the passage(s) is better supported by evidence from the passage(s).</a:t>
            </a:r>
            <a:endParaRPr lang="en-US" dirty="0"/>
          </a:p>
          <a:p>
            <a:pPr marL="690563">
              <a:buClr>
                <a:schemeClr val="dk1"/>
              </a:buClr>
              <a:buSzPts val="2000"/>
            </a:pPr>
            <a:r>
              <a:rPr lang="en-US" sz="2000" dirty="0">
                <a:latin typeface="Open Sans"/>
                <a:ea typeface="Open Sans"/>
                <a:cs typeface="Open Sans"/>
                <a:sym typeface="Open Sans"/>
              </a:rPr>
              <a:t>Explain why the position you chose is the better supported one.</a:t>
            </a:r>
            <a:endParaRPr lang="en-US" dirty="0"/>
          </a:p>
          <a:p>
            <a:pPr>
              <a:lnSpc>
                <a:spcPct val="110000"/>
              </a:lnSpc>
              <a:spcBef>
                <a:spcPts val="1200"/>
              </a:spcBef>
              <a:buClr>
                <a:schemeClr val="dk1"/>
              </a:buClr>
              <a:buSzPts val="2000"/>
            </a:pPr>
            <a:r>
              <a:rPr lang="en-US" sz="2000" b="1" dirty="0">
                <a:latin typeface="Open Sans"/>
                <a:ea typeface="Open Sans"/>
                <a:cs typeface="Open Sans"/>
                <a:sym typeface="Open Sans"/>
              </a:rPr>
              <a:t>Remember, the better supported position is not necessarily the position with which you personally agree. </a:t>
            </a:r>
            <a:r>
              <a:rPr lang="en-US" sz="2000" b="1">
                <a:latin typeface="Open Sans"/>
                <a:ea typeface="Open Sans"/>
                <a:cs typeface="Open Sans"/>
                <a:sym typeface="Open Sans"/>
              </a:rPr>
              <a:t>You must </a:t>
            </a:r>
            <a:r>
              <a:rPr lang="en-US" sz="2000" b="1" dirty="0">
                <a:latin typeface="Open Sans"/>
                <a:ea typeface="Open Sans"/>
                <a:cs typeface="Open Sans"/>
                <a:sym typeface="Open Sans"/>
              </a:rPr>
              <a:t>ONLY use the evidence presented in the articles! </a:t>
            </a:r>
            <a:endParaRPr lang="en-US" dirty="0"/>
          </a:p>
          <a:p>
            <a:pPr>
              <a:lnSpc>
                <a:spcPct val="110000"/>
              </a:lnSpc>
              <a:spcBef>
                <a:spcPts val="1200"/>
              </a:spcBef>
              <a:buClr>
                <a:schemeClr val="dk1"/>
              </a:buClr>
              <a:buSzPts val="2000"/>
            </a:pPr>
            <a:r>
              <a:rPr lang="en-US" sz="2000" b="1" dirty="0">
                <a:latin typeface="Open Sans"/>
                <a:ea typeface="Open Sans"/>
                <a:cs typeface="Open Sans"/>
                <a:sym typeface="Open Sans"/>
              </a:rPr>
              <a:t>Defend your decision with multiple pieces of evidence from the passage(s).</a:t>
            </a:r>
            <a:endParaRPr lang="en-US" dirty="0"/>
          </a:p>
          <a:p>
            <a:pPr>
              <a:lnSpc>
                <a:spcPct val="110000"/>
              </a:lnSpc>
              <a:spcBef>
                <a:spcPts val="1200"/>
              </a:spcBef>
              <a:buClr>
                <a:schemeClr val="dk1"/>
              </a:buClr>
              <a:buSzPts val="2000"/>
            </a:pPr>
            <a:r>
              <a:rPr lang="en-US" sz="2000" b="1" dirty="0">
                <a:latin typeface="Open Sans"/>
                <a:ea typeface="Open Sans"/>
                <a:cs typeface="Open Sans"/>
                <a:sym typeface="Open Sans"/>
              </a:rPr>
              <a:t>Build your main points thoroughly.</a:t>
            </a:r>
            <a:endParaRPr lang="en-US" dirty="0"/>
          </a:p>
          <a:p>
            <a:pPr>
              <a:lnSpc>
                <a:spcPct val="110000"/>
              </a:lnSpc>
              <a:spcBef>
                <a:spcPts val="1200"/>
              </a:spcBef>
              <a:buClr>
                <a:schemeClr val="dk1"/>
              </a:buClr>
              <a:buSzPts val="2000"/>
            </a:pPr>
            <a:r>
              <a:rPr lang="en-US" sz="2000" b="1" dirty="0">
                <a:latin typeface="Open Sans"/>
                <a:ea typeface="Open Sans"/>
                <a:cs typeface="Open Sans"/>
                <a:sym typeface="Open Sans"/>
              </a:rPr>
              <a:t>Make sure your points are well-organized and in logical order.</a:t>
            </a:r>
            <a:endParaRPr lang="en-US" dirty="0"/>
          </a:p>
          <a:p>
            <a:pPr>
              <a:lnSpc>
                <a:spcPct val="110000"/>
              </a:lnSpc>
              <a:spcBef>
                <a:spcPts val="1200"/>
              </a:spcBef>
              <a:buClr>
                <a:schemeClr val="dk1"/>
              </a:buClr>
              <a:buSzPts val="2000"/>
            </a:pPr>
            <a:r>
              <a:rPr lang="en-US" sz="2000" b="1" dirty="0">
                <a:latin typeface="Open Sans"/>
                <a:ea typeface="Open Sans"/>
                <a:cs typeface="Open Sans"/>
                <a:sym typeface="Open Sans"/>
              </a:rPr>
              <a:t>Responses will be scored based on three dimensions:</a:t>
            </a:r>
            <a:endParaRPr lang="en-US" dirty="0"/>
          </a:p>
          <a:p>
            <a:pPr marL="690563">
              <a:buClr>
                <a:schemeClr val="dk1"/>
              </a:buClr>
              <a:buSzPts val="2000"/>
            </a:pPr>
            <a:r>
              <a:rPr lang="en-US" sz="2000" dirty="0">
                <a:latin typeface="Open Sans"/>
                <a:ea typeface="Open Sans"/>
                <a:cs typeface="Open Sans"/>
                <a:sym typeface="Open Sans"/>
              </a:rPr>
              <a:t>Trait 1: Creation of arguments and use of evidence.</a:t>
            </a:r>
            <a:endParaRPr lang="en-US" dirty="0"/>
          </a:p>
          <a:p>
            <a:pPr marL="690563">
              <a:buClr>
                <a:schemeClr val="dk1"/>
              </a:buClr>
              <a:buSzPts val="2000"/>
            </a:pPr>
            <a:r>
              <a:rPr lang="en-US" sz="2000" dirty="0">
                <a:latin typeface="Open Sans"/>
                <a:ea typeface="Open Sans"/>
                <a:cs typeface="Open Sans"/>
                <a:sym typeface="Open Sans"/>
              </a:rPr>
              <a:t>Trait 2: Development of ideas and structure.</a:t>
            </a:r>
            <a:endParaRPr lang="en-US" dirty="0"/>
          </a:p>
          <a:p>
            <a:pPr marL="690563">
              <a:buClr>
                <a:schemeClr val="dk1"/>
              </a:buClr>
              <a:buSzPts val="2000"/>
            </a:pPr>
            <a:r>
              <a:rPr lang="en-US" sz="2000" dirty="0">
                <a:latin typeface="Open Sans"/>
                <a:ea typeface="Open Sans"/>
                <a:cs typeface="Open Sans"/>
                <a:sym typeface="Open Sans"/>
              </a:rPr>
              <a:t>Trait 3: Clarity and command of standard English conventions.</a:t>
            </a:r>
            <a:endParaRPr lang="en-US" dirty="0"/>
          </a:p>
          <a:p>
            <a:pPr marL="0" indent="0">
              <a:buClr>
                <a:schemeClr val="dk1"/>
              </a:buClr>
              <a:buSzPts val="2400"/>
              <a:buFont typeface="Arial" panose="020B0604020202020204" pitchFamily="34" charset="0"/>
              <a:buNone/>
            </a:pPr>
            <a:endParaRPr lang="en-US" sz="2400" b="1"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026194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4FC2-83A5-4281-ABBC-BE733455FA7C}"/>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A9EF4D74-7045-0107-378C-B1776C74BD1D}"/>
              </a:ext>
            </a:extLst>
          </p:cNvPr>
          <p:cNvSpPr txBox="1">
            <a:spLocks noGrp="1"/>
          </p:cNvSpPr>
          <p:nvPr>
            <p:ph type="title" idx="4294967295"/>
          </p:nvPr>
        </p:nvSpPr>
        <p:spPr>
          <a:xfrm>
            <a:off x="426000" y="122625"/>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dirty="0">
                <a:sym typeface="Arial"/>
              </a:rPr>
              <a:t>Independent Practice</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4" name="Google Shape;672;p90">
            <a:extLst>
              <a:ext uri="{FF2B5EF4-FFF2-40B4-BE49-F238E27FC236}">
                <a16:creationId xmlns:a16="http://schemas.microsoft.com/office/drawing/2014/main" id="{C39174C7-CAA5-8854-08E3-F4FBA95600F4}"/>
              </a:ext>
            </a:extLst>
          </p:cNvPr>
          <p:cNvSpPr txBox="1">
            <a:spLocks/>
          </p:cNvSpPr>
          <p:nvPr/>
        </p:nvSpPr>
        <p:spPr>
          <a:xfrm>
            <a:off x="426000" y="1000652"/>
            <a:ext cx="11167902" cy="526212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Bef>
                <a:spcPts val="1200"/>
              </a:spcBef>
              <a:buClr>
                <a:schemeClr val="dk1"/>
              </a:buClr>
              <a:buSzPts val="2800"/>
            </a:pPr>
            <a:r>
              <a:rPr lang="en-US" sz="2600" dirty="0">
                <a:latin typeface="Open Sans"/>
                <a:ea typeface="Open Sans"/>
                <a:cs typeface="Open Sans"/>
                <a:sym typeface="Open Sans"/>
              </a:rPr>
              <a:t>Read the biofuels passages. </a:t>
            </a:r>
            <a:endParaRPr lang="en-US" sz="2600" dirty="0"/>
          </a:p>
          <a:p>
            <a:pPr marL="293688" indent="-293688">
              <a:lnSpc>
                <a:spcPct val="100000"/>
              </a:lnSpc>
              <a:spcBef>
                <a:spcPts val="1200"/>
              </a:spcBef>
              <a:buClr>
                <a:schemeClr val="dk1"/>
              </a:buClr>
              <a:buSzPts val="2800"/>
            </a:pPr>
            <a:r>
              <a:rPr lang="en-US" sz="2600" dirty="0">
                <a:latin typeface="Open Sans"/>
                <a:ea typeface="Open Sans"/>
                <a:cs typeface="Open Sans"/>
                <a:sym typeface="Open Sans"/>
              </a:rPr>
              <a:t>Write an extended response analyzing the arguments about biofuels presented in the two passages. In your response, develop an argument in which you explain how one position is better supported than the other. Incorporate relevant and specific evidence from both sources to support your argument. </a:t>
            </a:r>
            <a:endParaRPr lang="en-US" sz="2600" dirty="0"/>
          </a:p>
          <a:p>
            <a:pPr marL="293688" indent="-293688">
              <a:lnSpc>
                <a:spcPct val="100000"/>
              </a:lnSpc>
              <a:spcBef>
                <a:spcPts val="1200"/>
              </a:spcBef>
              <a:buClr>
                <a:schemeClr val="dk1"/>
              </a:buClr>
              <a:buSzPts val="2800"/>
            </a:pPr>
            <a:r>
              <a:rPr lang="en-US" sz="2600" dirty="0">
                <a:latin typeface="Open Sans"/>
                <a:ea typeface="Open Sans"/>
                <a:cs typeface="Open Sans"/>
                <a:sym typeface="Open Sans"/>
              </a:rPr>
              <a:t>You can use a copy of the Organizing the GED Extended Response worksheet to help you complete this assignment.</a:t>
            </a:r>
            <a:endParaRPr lang="en-US" sz="2600" dirty="0"/>
          </a:p>
          <a:p>
            <a:pPr marL="293688" indent="-293688">
              <a:lnSpc>
                <a:spcPct val="100000"/>
              </a:lnSpc>
              <a:spcBef>
                <a:spcPts val="1200"/>
              </a:spcBef>
              <a:buClr>
                <a:schemeClr val="dk1"/>
              </a:buClr>
              <a:buSzPts val="2800"/>
            </a:pPr>
            <a:r>
              <a:rPr lang="en-US" sz="2600" dirty="0">
                <a:latin typeface="Open Sans"/>
                <a:ea typeface="Open Sans"/>
                <a:cs typeface="Open Sans"/>
                <a:sym typeface="Open Sans"/>
              </a:rPr>
              <a:t>Share your extended response with your teacher once it’s completed.</a:t>
            </a:r>
          </a:p>
          <a:p>
            <a:pPr marL="293688" indent="-293688">
              <a:lnSpc>
                <a:spcPct val="100000"/>
              </a:lnSpc>
              <a:spcBef>
                <a:spcPts val="1200"/>
              </a:spcBef>
              <a:buClr>
                <a:schemeClr val="dk1"/>
              </a:buClr>
              <a:buSzPts val="2800"/>
            </a:pPr>
            <a:r>
              <a:rPr lang="en-US" sz="2600" dirty="0">
                <a:latin typeface="Open Sans"/>
                <a:ea typeface="Open Sans"/>
                <a:cs typeface="Open Sans"/>
                <a:sym typeface="Open Sans"/>
              </a:rPr>
              <a:t>Score at least 2/6 on the extended response rubric.</a:t>
            </a:r>
          </a:p>
        </p:txBody>
      </p:sp>
    </p:spTree>
    <p:extLst>
      <p:ext uri="{BB962C8B-B14F-4D97-AF65-F5344CB8AC3E}">
        <p14:creationId xmlns:p14="http://schemas.microsoft.com/office/powerpoint/2010/main" val="2061839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3525-780F-4DD3-3E59-AE3AD755EB8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DD246B5B-F083-7DA0-0235-60CA5B5E73EC}"/>
              </a:ext>
            </a:extLst>
          </p:cNvPr>
          <p:cNvSpPr txBox="1">
            <a:spLocks noGrp="1"/>
          </p:cNvSpPr>
          <p:nvPr>
            <p:ph type="title" idx="4294967295"/>
          </p:nvPr>
        </p:nvSpPr>
        <p:spPr>
          <a:xfrm>
            <a:off x="426000" y="122625"/>
            <a:ext cx="11340000" cy="10160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dirty="0">
                <a:sym typeface="Arial"/>
              </a:rPr>
              <a:t>Additional Practice</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79;p91">
            <a:extLst>
              <a:ext uri="{FF2B5EF4-FFF2-40B4-BE49-F238E27FC236}">
                <a16:creationId xmlns:a16="http://schemas.microsoft.com/office/drawing/2014/main" id="{82C32123-9870-D6C9-1291-EDC41D0561B8}"/>
              </a:ext>
            </a:extLst>
          </p:cNvPr>
          <p:cNvSpPr txBox="1">
            <a:spLocks/>
          </p:cNvSpPr>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pPr>
            <a:r>
              <a:rPr lang="en-US" u="sng" dirty="0">
                <a:solidFill>
                  <a:schemeClr val="hlink"/>
                </a:solidFill>
                <a:hlinkClick r:id="rId3"/>
              </a:rPr>
              <a:t>Sample Extended Response Passages and Prompts for Classroom Practice – RLA from the GED® Testing Service </a:t>
            </a:r>
            <a:br>
              <a:rPr lang="en-US" u="sng" dirty="0">
                <a:solidFill>
                  <a:schemeClr val="hlink"/>
                </a:solidFill>
              </a:rPr>
            </a:br>
            <a:endParaRPr lang="en-US" sz="1600" dirty="0"/>
          </a:p>
          <a:p>
            <a:pPr>
              <a:buClr>
                <a:schemeClr val="dk1"/>
              </a:buClr>
              <a:buSzPts val="2800"/>
            </a:pPr>
            <a:r>
              <a:rPr lang="en-US" u="sng" dirty="0">
                <a:solidFill>
                  <a:schemeClr val="hlink"/>
                </a:solidFill>
                <a:hlinkClick r:id="rId4"/>
              </a:rPr>
              <a:t>Grammar instruction and practice from Khan Academy</a:t>
            </a:r>
            <a:endParaRPr lang="en-US" dirty="0"/>
          </a:p>
        </p:txBody>
      </p:sp>
    </p:spTree>
    <p:extLst>
      <p:ext uri="{BB962C8B-B14F-4D97-AF65-F5344CB8AC3E}">
        <p14:creationId xmlns:p14="http://schemas.microsoft.com/office/powerpoint/2010/main" val="4068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26000" y="42729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The Extended Response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Test</a:t>
            </a:r>
          </a:p>
        </p:txBody>
      </p:sp>
      <p:pic>
        <p:nvPicPr>
          <p:cNvPr id="1026" name="Picture 2" descr="Screenshot of the instructions for the extended response GED test">
            <a:extLst>
              <a:ext uri="{FF2B5EF4-FFF2-40B4-BE49-F238E27FC236}">
                <a16:creationId xmlns:a16="http://schemas.microsoft.com/office/drawing/2014/main" id="{8E510CBE-E26D-2E2A-A199-E0657891D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869" y="1134810"/>
            <a:ext cx="71247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1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42676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Guidelines for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a:t>
            </a:r>
          </a:p>
        </p:txBody>
      </p:sp>
      <p:sp>
        <p:nvSpPr>
          <p:cNvPr id="6" name="Google Shape;580;p7">
            <a:extLst>
              <a:ext uri="{FF2B5EF4-FFF2-40B4-BE49-F238E27FC236}">
                <a16:creationId xmlns:a16="http://schemas.microsoft.com/office/drawing/2014/main" id="{66574F80-AA0B-EB04-E934-4F7BBDA3BB20}"/>
              </a:ext>
            </a:extLst>
          </p:cNvPr>
          <p:cNvSpPr txBox="1">
            <a:spLocks/>
          </p:cNvSpPr>
          <p:nvPr/>
        </p:nvSpPr>
        <p:spPr>
          <a:xfrm>
            <a:off x="782941" y="1137822"/>
            <a:ext cx="10989059" cy="2761318"/>
          </a:xfrm>
          <a:prstGeom prst="rect">
            <a:avLst/>
          </a:prstGeom>
          <a:noFill/>
          <a:ln>
            <a:noFill/>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Make the most of the 45-minute time limit by learning the process first.</a:t>
            </a:r>
          </a:p>
          <a:p>
            <a:pPr marL="293688" indent="-293688" rtl="0" fontAlgn="base">
              <a:lnSpc>
                <a:spcPct val="100000"/>
              </a:lnSpc>
              <a:spcBef>
                <a:spcPts val="1200"/>
              </a:spcBef>
              <a:buFont typeface="Arial" panose="020B0604020202020204" pitchFamily="34" charset="0"/>
              <a:buChar char="•"/>
            </a:pPr>
            <a:r>
              <a:rPr lang="en-US" dirty="0">
                <a:solidFill>
                  <a:srgbClr val="000000"/>
                </a:solidFill>
                <a:latin typeface="+mn-lt"/>
              </a:rPr>
              <a:t>Your extended response should be f</a:t>
            </a:r>
            <a:r>
              <a:rPr lang="en-US" b="0" i="0" u="none" strike="noStrike" dirty="0">
                <a:solidFill>
                  <a:srgbClr val="000000"/>
                </a:solidFill>
                <a:effectLst/>
                <a:latin typeface="+mn-lt"/>
              </a:rPr>
              <a:t>our to seven paragraphs (three to seven sentences each).</a:t>
            </a:r>
          </a:p>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Determine which position presented in the passage(s) is better supported by evidence from the passage(s).</a:t>
            </a:r>
          </a:p>
          <a:p>
            <a:pPr marL="293688" indent="-293688" rtl="0" fontAlgn="base">
              <a:lnSpc>
                <a:spcPct val="100000"/>
              </a:lnSpc>
              <a:spcBef>
                <a:spcPts val="1200"/>
              </a:spcBef>
              <a:buFont typeface="Arial" panose="020B0604020202020204" pitchFamily="34" charset="0"/>
              <a:buChar char="•"/>
            </a:pPr>
            <a:r>
              <a:rPr lang="en-US" b="0" i="0" u="none" strike="noStrike" dirty="0">
                <a:solidFill>
                  <a:srgbClr val="000000"/>
                </a:solidFill>
                <a:effectLst/>
                <a:latin typeface="+mn-lt"/>
              </a:rPr>
              <a:t>Explain why the position you chose is the better supported one.</a:t>
            </a:r>
          </a:p>
        </p:txBody>
      </p:sp>
    </p:spTree>
    <p:extLst>
      <p:ext uri="{BB962C8B-B14F-4D97-AF65-F5344CB8AC3E}">
        <p14:creationId xmlns:p14="http://schemas.microsoft.com/office/powerpoint/2010/main" val="2160734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AER Theme 2-29-24">
  <a:themeElements>
    <a:clrScheme name="PAAER">
      <a:dk1>
        <a:sysClr val="windowText" lastClr="000000"/>
      </a:dk1>
      <a:lt1>
        <a:sysClr val="window" lastClr="FFFFFF"/>
      </a:lt1>
      <a:dk2>
        <a:srgbClr val="44546A"/>
      </a:dk2>
      <a:lt2>
        <a:srgbClr val="E7E6E6"/>
      </a:lt2>
      <a:accent1>
        <a:srgbClr val="2E6EB7"/>
      </a:accent1>
      <a:accent2>
        <a:srgbClr val="A2CB4F"/>
      </a:accent2>
      <a:accent3>
        <a:srgbClr val="27346F"/>
      </a:accent3>
      <a:accent4>
        <a:srgbClr val="F15F22"/>
      </a:accent4>
      <a:accent5>
        <a:srgbClr val="FBAB18"/>
      </a:accent5>
      <a:accent6>
        <a:srgbClr val="000000"/>
      </a:accent6>
      <a:hlink>
        <a:srgbClr val="0563C1"/>
      </a:hlink>
      <a:folHlink>
        <a:srgbClr val="954F72"/>
      </a:folHlink>
    </a:clrScheme>
    <a:fontScheme name="PAAER Docume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AER Theme 2-29-24" id="{AB76F043-16FA-4580-85AA-72DCF1289633}" vid="{B95618E9-8A1D-4372-9C68-908023BA580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16523</TotalTime>
  <Words>8986</Words>
  <Application>Microsoft Office PowerPoint</Application>
  <PresentationFormat>Widescreen</PresentationFormat>
  <Paragraphs>734</Paragraphs>
  <Slides>72</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Source Sans Pro</vt:lpstr>
      <vt:lpstr>Open Sans</vt:lpstr>
      <vt:lpstr>Arial</vt:lpstr>
      <vt:lpstr>Roboto Black</vt:lpstr>
      <vt:lpstr>Calibri</vt:lpstr>
      <vt:lpstr>Roboto</vt:lpstr>
      <vt:lpstr>PAAER Theme 2-29-24</vt:lpstr>
      <vt:lpstr>Natural Resources for Energy Lesson 4  Writing the Extended Response for the GED®</vt:lpstr>
      <vt:lpstr>Learning Goals</vt:lpstr>
      <vt:lpstr>Your Background Knowledge - Claims </vt:lpstr>
      <vt:lpstr>Your Background Knowledge - Evidence</vt:lpstr>
      <vt:lpstr>Your Background Knowledge (continued) </vt:lpstr>
      <vt:lpstr>GED® Extended Response Guidelines and Scoring</vt:lpstr>
      <vt:lpstr>The Extended Response (Essay) GED® Test</vt:lpstr>
      <vt:lpstr>The Extended Response GED® Test</vt:lpstr>
      <vt:lpstr>Guidelines for the GED® Extended Response</vt:lpstr>
      <vt:lpstr>Guidelines for the GED® Extended Response (cont’d)</vt:lpstr>
      <vt:lpstr>How the GED® Extended Response is Scored</vt:lpstr>
      <vt:lpstr>Extended Response Rubric – Trait 1: Creation of Arguments and Use of Evidence</vt:lpstr>
      <vt:lpstr>Extended Response Rubric – Trait 2: Development of Ideas and Organizational Structure</vt:lpstr>
      <vt:lpstr>Extended Response Rubric – Trait 3: Clarity and Command of Standard English Conventions</vt:lpstr>
      <vt:lpstr>Discussion</vt:lpstr>
      <vt:lpstr>Review of Guidelines and Scoring for  Extended Response, Question 1</vt:lpstr>
      <vt:lpstr>Review of Guidelines and Scoring for  Extended Response, Question 2</vt:lpstr>
      <vt:lpstr>Review of Guidelines and Scoring for  Extended Response, Question 3</vt:lpstr>
      <vt:lpstr>Review of Guidelines and Scoring for  Extended Response, Question 4</vt:lpstr>
      <vt:lpstr>Review of Guidelines and Scoring for  Extended Response, Question 5</vt:lpstr>
      <vt:lpstr>Review of Guidelines and Scoring for  Extended Response, Question 6</vt:lpstr>
      <vt:lpstr>Writing the Extended Response for the GED® Test</vt:lpstr>
      <vt:lpstr>Using a Four-Step Process to Complete the Essay</vt:lpstr>
      <vt:lpstr>Step 1: Closely Read the Prompt and Passage(s)</vt:lpstr>
      <vt:lpstr>Step 1: Closely Read the Title, Writing Prompt, and Passage(s)</vt:lpstr>
      <vt:lpstr>Read and Analyze the Writing Prompt</vt:lpstr>
      <vt:lpstr>Unpacking the Prompt</vt:lpstr>
      <vt:lpstr>Organizing the GED® Extended Response  (Essay) Worksheet </vt:lpstr>
      <vt:lpstr>Organizing the GED® Extended Response  (Essay) Worksheet Part 1, Passage 1</vt:lpstr>
      <vt:lpstr>Independent Practice - Organizing the GED® Extended Response (Essay) Worksheet Part 1, Passage 1</vt:lpstr>
      <vt:lpstr>Share – Organizing the GED® Extended Response (Essay) Worksheet, Part 1, Passage 2</vt:lpstr>
      <vt:lpstr>Step 2: Organize Evidence</vt:lpstr>
      <vt:lpstr>Review Types of Evidence, Question 1</vt:lpstr>
      <vt:lpstr>Review Types of Evidence, Question 2</vt:lpstr>
      <vt:lpstr>Review Types of Evidence, Question 3</vt:lpstr>
      <vt:lpstr>Review Types of Evidence, Question 4</vt:lpstr>
      <vt:lpstr>Review Types of Evidence, Question 5</vt:lpstr>
      <vt:lpstr>Review Types of Evidence</vt:lpstr>
      <vt:lpstr>Organizing Evidence for the Extended Response</vt:lpstr>
      <vt:lpstr>Organizing the GED® Extended Response (Essay) Worksheet Part 2</vt:lpstr>
      <vt:lpstr>Guided Practice – Organizing the GED® Extended Response (Essay) Worksheet Part 2A</vt:lpstr>
      <vt:lpstr>Guided Practice – Organizing the GED® Extended Response (Essay) Worksheet Part 2B</vt:lpstr>
      <vt:lpstr>Guided Practice – Organizing the GED® Extended Response (Essay) Worksheet Part 2 B</vt:lpstr>
      <vt:lpstr>Analyzing Evidence and Stating a Claim</vt:lpstr>
      <vt:lpstr>Practice Analyzing the Evidence Together</vt:lpstr>
      <vt:lpstr>Stating a Claim</vt:lpstr>
      <vt:lpstr>Need Help Writing Your Claim? Incorporate Writing Frames</vt:lpstr>
      <vt:lpstr>Guided Practice – Example Claims</vt:lpstr>
      <vt:lpstr>Organizing the GED® Extended Response (Essay) Worksheet – Part 3</vt:lpstr>
      <vt:lpstr>Share – Organizing the GED® Extended Response (Essay) Worksheet – Part 3</vt:lpstr>
      <vt:lpstr>Example Claim</vt:lpstr>
      <vt:lpstr>Example Claim</vt:lpstr>
      <vt:lpstr>Step 3 – Write the Extended Response</vt:lpstr>
      <vt:lpstr>Writing the Extended Response</vt:lpstr>
      <vt:lpstr>Organizing the Extended Response</vt:lpstr>
      <vt:lpstr>Tips for Writing Paragraphs</vt:lpstr>
      <vt:lpstr>Transition Words and Phrases</vt:lpstr>
      <vt:lpstr>Organizing the GED® Extended Response (Essay) Worksheet – Part 4</vt:lpstr>
      <vt:lpstr>Share – Organizing the GED® Extended Response (Essay) Worksheet – Part 4</vt:lpstr>
      <vt:lpstr>Example – Organizing the GED® Extended Response (Essay) Worksheet – Part 4</vt:lpstr>
      <vt:lpstr>Organizing the GED® Extended Response (Essay) Worksheet – Part 5A</vt:lpstr>
      <vt:lpstr>Share – Organizing the GED® Extended Response (Essay) Worksheet – Part 5A</vt:lpstr>
      <vt:lpstr>Step 3 – Write the Extended Response</vt:lpstr>
      <vt:lpstr>Proofreading and Editing</vt:lpstr>
      <vt:lpstr>GED® Extended Response Rubric Trait 3: Clarity and Command of Standard English Conventions</vt:lpstr>
      <vt:lpstr>Organizing the GED® Extended Response (Essay) Worksheet – Part 5B </vt:lpstr>
      <vt:lpstr>Share Out – Organizing the GED® Extended Response (Essay) Worksheet – Part 5B </vt:lpstr>
      <vt:lpstr>Extended Response Tips</vt:lpstr>
      <vt:lpstr>Review</vt:lpstr>
      <vt:lpstr>Review (continued)</vt:lpstr>
      <vt:lpstr>Independent Practice</vt:lpstr>
      <vt:lpstr>Additional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mjmanfred</dc:creator>
  <cp:lastModifiedBy>Matt Manfred</cp:lastModifiedBy>
  <cp:revision>24</cp:revision>
  <dcterms:created xsi:type="dcterms:W3CDTF">2023-09-23T14:48:19Z</dcterms:created>
  <dcterms:modified xsi:type="dcterms:W3CDTF">2025-01-17T19:50:43Z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