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716" r:id="rId2"/>
  </p:sldMasterIdLst>
  <p:notesMasterIdLst>
    <p:notesMasterId r:id="rId17"/>
  </p:notesMasterIdLst>
  <p:handoutMasterIdLst>
    <p:handoutMasterId r:id="rId18"/>
  </p:handoutMasterIdLst>
  <p:sldIdLst>
    <p:sldId id="264" r:id="rId3"/>
    <p:sldId id="274" r:id="rId4"/>
    <p:sldId id="351" r:id="rId5"/>
    <p:sldId id="356" r:id="rId6"/>
    <p:sldId id="358" r:id="rId7"/>
    <p:sldId id="361" r:id="rId8"/>
    <p:sldId id="362" r:id="rId9"/>
    <p:sldId id="357" r:id="rId10"/>
    <p:sldId id="350" r:id="rId11"/>
    <p:sldId id="353" r:id="rId12"/>
    <p:sldId id="363" r:id="rId13"/>
    <p:sldId id="360" r:id="rId14"/>
    <p:sldId id="343" r:id="rId15"/>
    <p:sldId id="344"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87743" autoAdjust="0"/>
  </p:normalViewPr>
  <p:slideViewPr>
    <p:cSldViewPr snapToGrid="0">
      <p:cViewPr varScale="1">
        <p:scale>
          <a:sx n="56" d="100"/>
          <a:sy n="56" d="100"/>
        </p:scale>
        <p:origin x="40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A6430-1E82-496C-AB6A-DE8EB07FFD8F}"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AC6A4681-22AC-4BAC-9F28-845C8C79D861}">
      <dgm:prSet custT="1"/>
      <dgm:spPr/>
      <dgm:t>
        <a:bodyPr/>
        <a:lstStyle/>
        <a:p>
          <a:r>
            <a:rPr lang="en-US" sz="2400" b="1" dirty="0"/>
            <a:t>WIOA</a:t>
          </a:r>
        </a:p>
      </dgm:t>
    </dgm:pt>
    <dgm:pt modelId="{757C1178-6B18-41CF-919B-D1D7320E16A3}" type="parTrans" cxnId="{A7B1FCE4-C152-4FC9-B38F-E0F537294B4C}">
      <dgm:prSet/>
      <dgm:spPr/>
      <dgm:t>
        <a:bodyPr/>
        <a:lstStyle/>
        <a:p>
          <a:endParaRPr lang="en-US"/>
        </a:p>
      </dgm:t>
    </dgm:pt>
    <dgm:pt modelId="{DC6F72A5-A7E9-4908-9ED0-15485C42BBE8}" type="sibTrans" cxnId="{A7B1FCE4-C152-4FC9-B38F-E0F537294B4C}">
      <dgm:prSet/>
      <dgm:spPr/>
      <dgm:t>
        <a:bodyPr/>
        <a:lstStyle/>
        <a:p>
          <a:endParaRPr lang="en-US"/>
        </a:p>
      </dgm:t>
    </dgm:pt>
    <dgm:pt modelId="{0C11B04F-BF86-4AA5-A367-01230B34B3D7}">
      <dgm:prSet custT="1"/>
      <dgm:spPr/>
      <dgm:t>
        <a:bodyPr/>
        <a:lstStyle/>
        <a:p>
          <a:r>
            <a:rPr lang="en-US" sz="2400" b="1" dirty="0"/>
            <a:t>Regional Workforce Development  Plan</a:t>
          </a:r>
        </a:p>
      </dgm:t>
    </dgm:pt>
    <dgm:pt modelId="{35E81D7E-E6AF-46B0-9170-570C08D65EFD}" type="parTrans" cxnId="{3ED7C549-B3C3-4958-A67C-6C5FCE44620D}">
      <dgm:prSet/>
      <dgm:spPr/>
      <dgm:t>
        <a:bodyPr/>
        <a:lstStyle/>
        <a:p>
          <a:endParaRPr lang="en-US"/>
        </a:p>
      </dgm:t>
    </dgm:pt>
    <dgm:pt modelId="{3D84CA50-B908-4DE8-80E2-244C17054B1B}" type="sibTrans" cxnId="{3ED7C549-B3C3-4958-A67C-6C5FCE44620D}">
      <dgm:prSet/>
      <dgm:spPr/>
      <dgm:t>
        <a:bodyPr/>
        <a:lstStyle/>
        <a:p>
          <a:endParaRPr lang="en-US"/>
        </a:p>
      </dgm:t>
    </dgm:pt>
    <dgm:pt modelId="{44217CFB-1D18-41D8-8C9D-3F548A59236A}">
      <dgm:prSet custT="1"/>
      <dgm:spPr/>
      <dgm:t>
        <a:bodyPr/>
        <a:lstStyle/>
        <a:p>
          <a:r>
            <a:rPr lang="en-US" sz="2400" b="1" dirty="0"/>
            <a:t>Local Workforce Development Area (LWDA)</a:t>
          </a:r>
          <a:br>
            <a:rPr lang="en-US" sz="2400" b="1" dirty="0"/>
          </a:br>
          <a:r>
            <a:rPr lang="en-US" sz="2400" b="1" dirty="0"/>
            <a:t>Plan </a:t>
          </a:r>
        </a:p>
      </dgm:t>
    </dgm:pt>
    <dgm:pt modelId="{900BA01C-528C-438C-8923-F4446600E564}" type="parTrans" cxnId="{7861B30E-1933-4F07-85ED-F830195973AF}">
      <dgm:prSet/>
      <dgm:spPr/>
      <dgm:t>
        <a:bodyPr/>
        <a:lstStyle/>
        <a:p>
          <a:endParaRPr lang="en-US"/>
        </a:p>
      </dgm:t>
    </dgm:pt>
    <dgm:pt modelId="{9A3B70C2-E68C-4D3B-AFE8-306D31E64F9B}" type="sibTrans" cxnId="{7861B30E-1933-4F07-85ED-F830195973AF}">
      <dgm:prSet/>
      <dgm:spPr/>
      <dgm:t>
        <a:bodyPr/>
        <a:lstStyle/>
        <a:p>
          <a:endParaRPr lang="en-US"/>
        </a:p>
      </dgm:t>
    </dgm:pt>
    <dgm:pt modelId="{D1502C8A-8B71-42C0-90AA-9137FC19F4CE}">
      <dgm:prSet custT="1"/>
      <dgm:spPr/>
      <dgm:t>
        <a:bodyPr/>
        <a:lstStyle/>
        <a:p>
          <a:r>
            <a:rPr lang="en-US" sz="2400" b="1" dirty="0"/>
            <a:t>Pennsylvania WIOA Combined State </a:t>
          </a:r>
          <a:br>
            <a:rPr lang="en-US" sz="2400" b="1" dirty="0"/>
          </a:br>
          <a:r>
            <a:rPr lang="en-US" sz="2400" b="1" dirty="0"/>
            <a:t>Plan</a:t>
          </a:r>
        </a:p>
      </dgm:t>
    </dgm:pt>
    <dgm:pt modelId="{164C11DB-FD0C-40C7-8219-5DF7EA488D91}" type="parTrans" cxnId="{A7FB13C5-DFA4-4426-99CB-2C6A5186FEB5}">
      <dgm:prSet/>
      <dgm:spPr/>
      <dgm:t>
        <a:bodyPr/>
        <a:lstStyle/>
        <a:p>
          <a:endParaRPr lang="en-US"/>
        </a:p>
      </dgm:t>
    </dgm:pt>
    <dgm:pt modelId="{9849235D-EE27-46DF-A46B-34B401130ABF}" type="sibTrans" cxnId="{A7FB13C5-DFA4-4426-99CB-2C6A5186FEB5}">
      <dgm:prSet/>
      <dgm:spPr/>
      <dgm:t>
        <a:bodyPr/>
        <a:lstStyle/>
        <a:p>
          <a:endParaRPr lang="en-US"/>
        </a:p>
      </dgm:t>
    </dgm:pt>
    <dgm:pt modelId="{A5F7BDB7-9BFF-4BBD-8D5E-BCCB05461449}" type="pres">
      <dgm:prSet presAssocID="{705A6430-1E82-496C-AB6A-DE8EB07FFD8F}" presName="hierChild1" presStyleCnt="0">
        <dgm:presLayoutVars>
          <dgm:chPref val="1"/>
          <dgm:dir/>
          <dgm:animOne val="branch"/>
          <dgm:animLvl val="lvl"/>
          <dgm:resizeHandles/>
        </dgm:presLayoutVars>
      </dgm:prSet>
      <dgm:spPr/>
    </dgm:pt>
    <dgm:pt modelId="{06417A04-4016-4813-A330-AA1D3EE25183}" type="pres">
      <dgm:prSet presAssocID="{AC6A4681-22AC-4BAC-9F28-845C8C79D861}" presName="hierRoot1" presStyleCnt="0"/>
      <dgm:spPr/>
    </dgm:pt>
    <dgm:pt modelId="{8DCB4AAE-2337-4C08-8915-1F9FE0FCC53D}" type="pres">
      <dgm:prSet presAssocID="{AC6A4681-22AC-4BAC-9F28-845C8C79D861}" presName="composite" presStyleCnt="0"/>
      <dgm:spPr/>
    </dgm:pt>
    <dgm:pt modelId="{763795E2-7051-4E87-A3FE-AACC1F7CC1F5}" type="pres">
      <dgm:prSet presAssocID="{AC6A4681-22AC-4BAC-9F28-845C8C79D861}" presName="background" presStyleLbl="node0" presStyleIdx="0" presStyleCnt="4"/>
      <dgm:spPr/>
    </dgm:pt>
    <dgm:pt modelId="{D0720B37-410C-4E2E-993E-C7AFC251BAAF}" type="pres">
      <dgm:prSet presAssocID="{AC6A4681-22AC-4BAC-9F28-845C8C79D861}" presName="text" presStyleLbl="fgAcc0" presStyleIdx="0" presStyleCnt="4" custScaleY="158835">
        <dgm:presLayoutVars>
          <dgm:chPref val="3"/>
        </dgm:presLayoutVars>
      </dgm:prSet>
      <dgm:spPr/>
    </dgm:pt>
    <dgm:pt modelId="{1EDA64E7-6396-40EB-BED3-13017054F623}" type="pres">
      <dgm:prSet presAssocID="{AC6A4681-22AC-4BAC-9F28-845C8C79D861}" presName="hierChild2" presStyleCnt="0"/>
      <dgm:spPr/>
    </dgm:pt>
    <dgm:pt modelId="{12D6CB73-0C6E-4AB9-8186-6FEFC2321A8A}" type="pres">
      <dgm:prSet presAssocID="{D1502C8A-8B71-42C0-90AA-9137FC19F4CE}" presName="hierRoot1" presStyleCnt="0"/>
      <dgm:spPr/>
    </dgm:pt>
    <dgm:pt modelId="{09834DAD-2D9A-4000-8010-17C3B926A238}" type="pres">
      <dgm:prSet presAssocID="{D1502C8A-8B71-42C0-90AA-9137FC19F4CE}" presName="composite" presStyleCnt="0"/>
      <dgm:spPr/>
    </dgm:pt>
    <dgm:pt modelId="{C52FB990-D671-46CB-9591-5706B5D64C36}" type="pres">
      <dgm:prSet presAssocID="{D1502C8A-8B71-42C0-90AA-9137FC19F4CE}" presName="background" presStyleLbl="node0" presStyleIdx="1" presStyleCnt="4"/>
      <dgm:spPr/>
    </dgm:pt>
    <dgm:pt modelId="{85AF86B7-4BA5-4A26-A538-E47F8FCE4344}" type="pres">
      <dgm:prSet presAssocID="{D1502C8A-8B71-42C0-90AA-9137FC19F4CE}" presName="text" presStyleLbl="fgAcc0" presStyleIdx="1" presStyleCnt="4" custScaleY="158835">
        <dgm:presLayoutVars>
          <dgm:chPref val="3"/>
        </dgm:presLayoutVars>
      </dgm:prSet>
      <dgm:spPr/>
    </dgm:pt>
    <dgm:pt modelId="{F8443D0D-2D55-4F33-B71A-0EE5A59DE6E1}" type="pres">
      <dgm:prSet presAssocID="{D1502C8A-8B71-42C0-90AA-9137FC19F4CE}" presName="hierChild2" presStyleCnt="0"/>
      <dgm:spPr/>
    </dgm:pt>
    <dgm:pt modelId="{1F1AD2FC-417D-4B44-8D30-DC6BF75EA796}" type="pres">
      <dgm:prSet presAssocID="{44217CFB-1D18-41D8-8C9D-3F548A59236A}" presName="hierRoot1" presStyleCnt="0"/>
      <dgm:spPr/>
    </dgm:pt>
    <dgm:pt modelId="{5E1E3CD7-DE5B-42CA-B996-CB375ADF6BB9}" type="pres">
      <dgm:prSet presAssocID="{44217CFB-1D18-41D8-8C9D-3F548A59236A}" presName="composite" presStyleCnt="0"/>
      <dgm:spPr/>
    </dgm:pt>
    <dgm:pt modelId="{8D42A183-D1B1-4CE8-BB58-110792505371}" type="pres">
      <dgm:prSet presAssocID="{44217CFB-1D18-41D8-8C9D-3F548A59236A}" presName="background" presStyleLbl="node0" presStyleIdx="2" presStyleCnt="4"/>
      <dgm:spPr/>
    </dgm:pt>
    <dgm:pt modelId="{3F7659F3-0C98-4431-B067-AFF1A494B49D}" type="pres">
      <dgm:prSet presAssocID="{44217CFB-1D18-41D8-8C9D-3F548A59236A}" presName="text" presStyleLbl="fgAcc0" presStyleIdx="2" presStyleCnt="4" custScaleY="158835">
        <dgm:presLayoutVars>
          <dgm:chPref val="3"/>
        </dgm:presLayoutVars>
      </dgm:prSet>
      <dgm:spPr/>
    </dgm:pt>
    <dgm:pt modelId="{C59532F8-5667-4897-B04E-2BFF9F06802B}" type="pres">
      <dgm:prSet presAssocID="{44217CFB-1D18-41D8-8C9D-3F548A59236A}" presName="hierChild2" presStyleCnt="0"/>
      <dgm:spPr/>
    </dgm:pt>
    <dgm:pt modelId="{80C5B287-AE10-4CAD-8384-2DCC189C510F}" type="pres">
      <dgm:prSet presAssocID="{0C11B04F-BF86-4AA5-A367-01230B34B3D7}" presName="hierRoot1" presStyleCnt="0"/>
      <dgm:spPr/>
    </dgm:pt>
    <dgm:pt modelId="{36A7B4AA-4E43-4673-A730-14A3FCB9439E}" type="pres">
      <dgm:prSet presAssocID="{0C11B04F-BF86-4AA5-A367-01230B34B3D7}" presName="composite" presStyleCnt="0"/>
      <dgm:spPr/>
    </dgm:pt>
    <dgm:pt modelId="{EC79C47A-9BB4-4D96-8857-6D46448B8D39}" type="pres">
      <dgm:prSet presAssocID="{0C11B04F-BF86-4AA5-A367-01230B34B3D7}" presName="background" presStyleLbl="node0" presStyleIdx="3" presStyleCnt="4"/>
      <dgm:spPr/>
    </dgm:pt>
    <dgm:pt modelId="{D803130D-4700-4A16-BB44-91A3CC662C93}" type="pres">
      <dgm:prSet presAssocID="{0C11B04F-BF86-4AA5-A367-01230B34B3D7}" presName="text" presStyleLbl="fgAcc0" presStyleIdx="3" presStyleCnt="4" custScaleY="158835">
        <dgm:presLayoutVars>
          <dgm:chPref val="3"/>
        </dgm:presLayoutVars>
      </dgm:prSet>
      <dgm:spPr/>
    </dgm:pt>
    <dgm:pt modelId="{2BE62583-3C77-4E53-AD81-CB566327C84C}" type="pres">
      <dgm:prSet presAssocID="{0C11B04F-BF86-4AA5-A367-01230B34B3D7}" presName="hierChild2" presStyleCnt="0"/>
      <dgm:spPr/>
    </dgm:pt>
  </dgm:ptLst>
  <dgm:cxnLst>
    <dgm:cxn modelId="{7861B30E-1933-4F07-85ED-F830195973AF}" srcId="{705A6430-1E82-496C-AB6A-DE8EB07FFD8F}" destId="{44217CFB-1D18-41D8-8C9D-3F548A59236A}" srcOrd="2" destOrd="0" parTransId="{900BA01C-528C-438C-8923-F4446600E564}" sibTransId="{9A3B70C2-E68C-4D3B-AFE8-306D31E64F9B}"/>
    <dgm:cxn modelId="{65E81125-E3FA-4048-A52B-8AFE87AE3BA8}" type="presOf" srcId="{705A6430-1E82-496C-AB6A-DE8EB07FFD8F}" destId="{A5F7BDB7-9BFF-4BBD-8D5E-BCCB05461449}" srcOrd="0" destOrd="0" presId="urn:microsoft.com/office/officeart/2005/8/layout/hierarchy1"/>
    <dgm:cxn modelId="{3ED7C549-B3C3-4958-A67C-6C5FCE44620D}" srcId="{705A6430-1E82-496C-AB6A-DE8EB07FFD8F}" destId="{0C11B04F-BF86-4AA5-A367-01230B34B3D7}" srcOrd="3" destOrd="0" parTransId="{35E81D7E-E6AF-46B0-9170-570C08D65EFD}" sibTransId="{3D84CA50-B908-4DE8-80E2-244C17054B1B}"/>
    <dgm:cxn modelId="{C8D0BC6F-2C2B-4701-A670-497EC40DED25}" type="presOf" srcId="{44217CFB-1D18-41D8-8C9D-3F548A59236A}" destId="{3F7659F3-0C98-4431-B067-AFF1A494B49D}" srcOrd="0" destOrd="0" presId="urn:microsoft.com/office/officeart/2005/8/layout/hierarchy1"/>
    <dgm:cxn modelId="{01077E56-0A27-49B8-ABDA-A5409A241134}" type="presOf" srcId="{D1502C8A-8B71-42C0-90AA-9137FC19F4CE}" destId="{85AF86B7-4BA5-4A26-A538-E47F8FCE4344}" srcOrd="0" destOrd="0" presId="urn:microsoft.com/office/officeart/2005/8/layout/hierarchy1"/>
    <dgm:cxn modelId="{8482EF59-9EF6-4F02-A8A1-3907EB938B98}" type="presOf" srcId="{0C11B04F-BF86-4AA5-A367-01230B34B3D7}" destId="{D803130D-4700-4A16-BB44-91A3CC662C93}" srcOrd="0" destOrd="0" presId="urn:microsoft.com/office/officeart/2005/8/layout/hierarchy1"/>
    <dgm:cxn modelId="{D17590BC-7CB7-4795-8AA0-70C502F700E0}" type="presOf" srcId="{AC6A4681-22AC-4BAC-9F28-845C8C79D861}" destId="{D0720B37-410C-4E2E-993E-C7AFC251BAAF}" srcOrd="0" destOrd="0" presId="urn:microsoft.com/office/officeart/2005/8/layout/hierarchy1"/>
    <dgm:cxn modelId="{A7FB13C5-DFA4-4426-99CB-2C6A5186FEB5}" srcId="{705A6430-1E82-496C-AB6A-DE8EB07FFD8F}" destId="{D1502C8A-8B71-42C0-90AA-9137FC19F4CE}" srcOrd="1" destOrd="0" parTransId="{164C11DB-FD0C-40C7-8219-5DF7EA488D91}" sibTransId="{9849235D-EE27-46DF-A46B-34B401130ABF}"/>
    <dgm:cxn modelId="{A7B1FCE4-C152-4FC9-B38F-E0F537294B4C}" srcId="{705A6430-1E82-496C-AB6A-DE8EB07FFD8F}" destId="{AC6A4681-22AC-4BAC-9F28-845C8C79D861}" srcOrd="0" destOrd="0" parTransId="{757C1178-6B18-41CF-919B-D1D7320E16A3}" sibTransId="{DC6F72A5-A7E9-4908-9ED0-15485C42BBE8}"/>
    <dgm:cxn modelId="{78DFBF6B-3636-48B8-9CA5-7B819BB43817}" type="presParOf" srcId="{A5F7BDB7-9BFF-4BBD-8D5E-BCCB05461449}" destId="{06417A04-4016-4813-A330-AA1D3EE25183}" srcOrd="0" destOrd="0" presId="urn:microsoft.com/office/officeart/2005/8/layout/hierarchy1"/>
    <dgm:cxn modelId="{2FAAD66A-6B64-4E77-8721-BCFBD5B1E0A3}" type="presParOf" srcId="{06417A04-4016-4813-A330-AA1D3EE25183}" destId="{8DCB4AAE-2337-4C08-8915-1F9FE0FCC53D}" srcOrd="0" destOrd="0" presId="urn:microsoft.com/office/officeart/2005/8/layout/hierarchy1"/>
    <dgm:cxn modelId="{BD4EB90E-096F-44CF-B618-013180438C44}" type="presParOf" srcId="{8DCB4AAE-2337-4C08-8915-1F9FE0FCC53D}" destId="{763795E2-7051-4E87-A3FE-AACC1F7CC1F5}" srcOrd="0" destOrd="0" presId="urn:microsoft.com/office/officeart/2005/8/layout/hierarchy1"/>
    <dgm:cxn modelId="{08EE6C02-2ABD-4B56-89C4-8507B6EE0102}" type="presParOf" srcId="{8DCB4AAE-2337-4C08-8915-1F9FE0FCC53D}" destId="{D0720B37-410C-4E2E-993E-C7AFC251BAAF}" srcOrd="1" destOrd="0" presId="urn:microsoft.com/office/officeart/2005/8/layout/hierarchy1"/>
    <dgm:cxn modelId="{BF0F749F-D2E7-44F9-9BDB-38D2079B0158}" type="presParOf" srcId="{06417A04-4016-4813-A330-AA1D3EE25183}" destId="{1EDA64E7-6396-40EB-BED3-13017054F623}" srcOrd="1" destOrd="0" presId="urn:microsoft.com/office/officeart/2005/8/layout/hierarchy1"/>
    <dgm:cxn modelId="{7912D302-BA6D-48A9-9938-BB39AA7EC6AB}" type="presParOf" srcId="{A5F7BDB7-9BFF-4BBD-8D5E-BCCB05461449}" destId="{12D6CB73-0C6E-4AB9-8186-6FEFC2321A8A}" srcOrd="1" destOrd="0" presId="urn:microsoft.com/office/officeart/2005/8/layout/hierarchy1"/>
    <dgm:cxn modelId="{91431AF0-C051-4579-BF9D-682676B4149B}" type="presParOf" srcId="{12D6CB73-0C6E-4AB9-8186-6FEFC2321A8A}" destId="{09834DAD-2D9A-4000-8010-17C3B926A238}" srcOrd="0" destOrd="0" presId="urn:microsoft.com/office/officeart/2005/8/layout/hierarchy1"/>
    <dgm:cxn modelId="{4264ED35-0B0F-4D0A-B5FA-6F03E7D066C7}" type="presParOf" srcId="{09834DAD-2D9A-4000-8010-17C3B926A238}" destId="{C52FB990-D671-46CB-9591-5706B5D64C36}" srcOrd="0" destOrd="0" presId="urn:microsoft.com/office/officeart/2005/8/layout/hierarchy1"/>
    <dgm:cxn modelId="{A7DE4AA4-C104-403C-8A03-EAEFA06F883E}" type="presParOf" srcId="{09834DAD-2D9A-4000-8010-17C3B926A238}" destId="{85AF86B7-4BA5-4A26-A538-E47F8FCE4344}" srcOrd="1" destOrd="0" presId="urn:microsoft.com/office/officeart/2005/8/layout/hierarchy1"/>
    <dgm:cxn modelId="{70559028-6D6B-4B1F-90F4-0AB912845940}" type="presParOf" srcId="{12D6CB73-0C6E-4AB9-8186-6FEFC2321A8A}" destId="{F8443D0D-2D55-4F33-B71A-0EE5A59DE6E1}" srcOrd="1" destOrd="0" presId="urn:microsoft.com/office/officeart/2005/8/layout/hierarchy1"/>
    <dgm:cxn modelId="{9957A74E-9BFA-4202-8ECB-4F1C440ABB85}" type="presParOf" srcId="{A5F7BDB7-9BFF-4BBD-8D5E-BCCB05461449}" destId="{1F1AD2FC-417D-4B44-8D30-DC6BF75EA796}" srcOrd="2" destOrd="0" presId="urn:microsoft.com/office/officeart/2005/8/layout/hierarchy1"/>
    <dgm:cxn modelId="{F9524833-5153-4CE0-8DEE-845DD1861FAF}" type="presParOf" srcId="{1F1AD2FC-417D-4B44-8D30-DC6BF75EA796}" destId="{5E1E3CD7-DE5B-42CA-B996-CB375ADF6BB9}" srcOrd="0" destOrd="0" presId="urn:microsoft.com/office/officeart/2005/8/layout/hierarchy1"/>
    <dgm:cxn modelId="{8D3028D3-3518-45E5-BEE0-6A4948AE826D}" type="presParOf" srcId="{5E1E3CD7-DE5B-42CA-B996-CB375ADF6BB9}" destId="{8D42A183-D1B1-4CE8-BB58-110792505371}" srcOrd="0" destOrd="0" presId="urn:microsoft.com/office/officeart/2005/8/layout/hierarchy1"/>
    <dgm:cxn modelId="{67B905A4-B95E-4CC6-B28E-4795AA7742BE}" type="presParOf" srcId="{5E1E3CD7-DE5B-42CA-B996-CB375ADF6BB9}" destId="{3F7659F3-0C98-4431-B067-AFF1A494B49D}" srcOrd="1" destOrd="0" presId="urn:microsoft.com/office/officeart/2005/8/layout/hierarchy1"/>
    <dgm:cxn modelId="{1124D09F-9892-4039-9F5B-64315F223901}" type="presParOf" srcId="{1F1AD2FC-417D-4B44-8D30-DC6BF75EA796}" destId="{C59532F8-5667-4897-B04E-2BFF9F06802B}" srcOrd="1" destOrd="0" presId="urn:microsoft.com/office/officeart/2005/8/layout/hierarchy1"/>
    <dgm:cxn modelId="{15A86844-B391-4901-B9E1-9067D8CF6577}" type="presParOf" srcId="{A5F7BDB7-9BFF-4BBD-8D5E-BCCB05461449}" destId="{80C5B287-AE10-4CAD-8384-2DCC189C510F}" srcOrd="3" destOrd="0" presId="urn:microsoft.com/office/officeart/2005/8/layout/hierarchy1"/>
    <dgm:cxn modelId="{070D40EB-94FD-40CE-9DE6-385C0DE3EE32}" type="presParOf" srcId="{80C5B287-AE10-4CAD-8384-2DCC189C510F}" destId="{36A7B4AA-4E43-4673-A730-14A3FCB9439E}" srcOrd="0" destOrd="0" presId="urn:microsoft.com/office/officeart/2005/8/layout/hierarchy1"/>
    <dgm:cxn modelId="{E6111F7C-C0BE-454A-BBD8-C3F9D1B68F61}" type="presParOf" srcId="{36A7B4AA-4E43-4673-A730-14A3FCB9439E}" destId="{EC79C47A-9BB4-4D96-8857-6D46448B8D39}" srcOrd="0" destOrd="0" presId="urn:microsoft.com/office/officeart/2005/8/layout/hierarchy1"/>
    <dgm:cxn modelId="{61496425-6840-43B4-A5D7-6306AC07C0D1}" type="presParOf" srcId="{36A7B4AA-4E43-4673-A730-14A3FCB9439E}" destId="{D803130D-4700-4A16-BB44-91A3CC662C93}" srcOrd="1" destOrd="0" presId="urn:microsoft.com/office/officeart/2005/8/layout/hierarchy1"/>
    <dgm:cxn modelId="{D8EA1BF7-C71D-404E-925C-06CD55B777C8}" type="presParOf" srcId="{80C5B287-AE10-4CAD-8384-2DCC189C510F}" destId="{2BE62583-3C77-4E53-AD81-CB566327C84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0D76D9-6A11-478E-92E1-9AE4841682EF}"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261FDFBB-CFE2-4E63-8D31-EBC2311321EE}">
      <dgm:prSet custT="1"/>
      <dgm:spPr/>
      <dgm:t>
        <a:bodyPr/>
        <a:lstStyle/>
        <a:p>
          <a:pPr>
            <a:defRPr cap="all"/>
          </a:pPr>
          <a:r>
            <a:rPr lang="en-US" sz="2400" b="1" i="0" cap="none" dirty="0"/>
            <a:t>Integrate services across core WIOA programs</a:t>
          </a:r>
          <a:endParaRPr lang="en-US" sz="2400" b="1" cap="none" dirty="0"/>
        </a:p>
      </dgm:t>
    </dgm:pt>
    <dgm:pt modelId="{35E42A20-8D52-4752-84CB-53B6262E3874}" type="parTrans" cxnId="{110A58CD-85CB-4E0F-83CB-07A05B6FB7B7}">
      <dgm:prSet/>
      <dgm:spPr/>
      <dgm:t>
        <a:bodyPr/>
        <a:lstStyle/>
        <a:p>
          <a:endParaRPr lang="en-US"/>
        </a:p>
      </dgm:t>
    </dgm:pt>
    <dgm:pt modelId="{8F1799D4-8B82-4E27-BBA1-9467936D57D1}" type="sibTrans" cxnId="{110A58CD-85CB-4E0F-83CB-07A05B6FB7B7}">
      <dgm:prSet/>
      <dgm:spPr/>
      <dgm:t>
        <a:bodyPr/>
        <a:lstStyle/>
        <a:p>
          <a:endParaRPr lang="en-US"/>
        </a:p>
      </dgm:t>
    </dgm:pt>
    <dgm:pt modelId="{0E1C389B-73D0-498C-97E7-E09CC9FC748A}">
      <dgm:prSet custT="1"/>
      <dgm:spPr/>
      <dgm:t>
        <a:bodyPr/>
        <a:lstStyle/>
        <a:p>
          <a:pPr>
            <a:defRPr cap="all"/>
          </a:pPr>
          <a:r>
            <a:rPr lang="en-US" sz="2400" b="1" i="0" cap="none" dirty="0"/>
            <a:t>Meet employer and jobseeker needs</a:t>
          </a:r>
          <a:endParaRPr lang="en-US" sz="2400" b="1" cap="none" dirty="0"/>
        </a:p>
      </dgm:t>
    </dgm:pt>
    <dgm:pt modelId="{BCA4050E-41CA-4E5D-BE62-EEDABC16AEC0}" type="parTrans" cxnId="{7E8B584C-318D-442E-A649-B9DCD1FD5C65}">
      <dgm:prSet/>
      <dgm:spPr/>
      <dgm:t>
        <a:bodyPr/>
        <a:lstStyle/>
        <a:p>
          <a:endParaRPr lang="en-US"/>
        </a:p>
      </dgm:t>
    </dgm:pt>
    <dgm:pt modelId="{E2786744-26D9-4E57-B228-23354FD57059}" type="sibTrans" cxnId="{7E8B584C-318D-442E-A649-B9DCD1FD5C65}">
      <dgm:prSet/>
      <dgm:spPr/>
      <dgm:t>
        <a:bodyPr/>
        <a:lstStyle/>
        <a:p>
          <a:endParaRPr lang="en-US"/>
        </a:p>
      </dgm:t>
    </dgm:pt>
    <dgm:pt modelId="{879EFC98-80B7-4798-A800-36B4307CF5FA}">
      <dgm:prSet custT="1"/>
      <dgm:spPr/>
      <dgm:t>
        <a:bodyPr/>
        <a:lstStyle/>
        <a:p>
          <a:pPr>
            <a:defRPr cap="all"/>
          </a:pPr>
          <a:r>
            <a:rPr lang="en-US" sz="2400" b="1" i="0" cap="none" dirty="0"/>
            <a:t>Promote access to career pathway opportunities and strengthen sector strategies</a:t>
          </a:r>
          <a:endParaRPr lang="en-US" sz="2400" b="1" cap="none" dirty="0"/>
        </a:p>
      </dgm:t>
    </dgm:pt>
    <dgm:pt modelId="{B9C77C82-1072-4829-B914-75FDDCF906D9}" type="parTrans" cxnId="{9240C459-5240-4F66-BB75-31D08E07CAC2}">
      <dgm:prSet/>
      <dgm:spPr/>
      <dgm:t>
        <a:bodyPr/>
        <a:lstStyle/>
        <a:p>
          <a:endParaRPr lang="en-US"/>
        </a:p>
      </dgm:t>
    </dgm:pt>
    <dgm:pt modelId="{E3B7D5E3-F52B-4F3D-AF46-CA607D149E1F}" type="sibTrans" cxnId="{9240C459-5240-4F66-BB75-31D08E07CAC2}">
      <dgm:prSet/>
      <dgm:spPr/>
      <dgm:t>
        <a:bodyPr/>
        <a:lstStyle/>
        <a:p>
          <a:endParaRPr lang="en-US"/>
        </a:p>
      </dgm:t>
    </dgm:pt>
    <dgm:pt modelId="{1C669946-94B6-4066-BF42-1514DE7E7AEE}" type="pres">
      <dgm:prSet presAssocID="{9C0D76D9-6A11-478E-92E1-9AE4841682EF}" presName="root" presStyleCnt="0">
        <dgm:presLayoutVars>
          <dgm:dir/>
          <dgm:resizeHandles val="exact"/>
        </dgm:presLayoutVars>
      </dgm:prSet>
      <dgm:spPr/>
    </dgm:pt>
    <dgm:pt modelId="{FBC9A6D5-F4FF-4F9B-9784-808DC5E74E91}" type="pres">
      <dgm:prSet presAssocID="{261FDFBB-CFE2-4E63-8D31-EBC2311321EE}" presName="compNode" presStyleCnt="0"/>
      <dgm:spPr/>
    </dgm:pt>
    <dgm:pt modelId="{48D5972A-B627-41AD-961A-0AF229EEE632}" type="pres">
      <dgm:prSet presAssocID="{261FDFBB-CFE2-4E63-8D31-EBC2311321EE}" presName="iconBgRect" presStyleLbl="bgShp" presStyleIdx="0" presStyleCnt="3"/>
      <dgm:spPr/>
    </dgm:pt>
    <dgm:pt modelId="{6322BF17-B43C-40EB-A677-17EEC04A9365}" type="pres">
      <dgm:prSet presAssocID="{261FDFBB-CFE2-4E63-8D31-EBC2311321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twork"/>
        </a:ext>
      </dgm:extLst>
    </dgm:pt>
    <dgm:pt modelId="{3E9FB913-0765-4FB0-A769-C33A10DA1ED9}" type="pres">
      <dgm:prSet presAssocID="{261FDFBB-CFE2-4E63-8D31-EBC2311321EE}" presName="spaceRect" presStyleCnt="0"/>
      <dgm:spPr/>
    </dgm:pt>
    <dgm:pt modelId="{69A5D130-CBDF-4AE1-892A-E30E51793799}" type="pres">
      <dgm:prSet presAssocID="{261FDFBB-CFE2-4E63-8D31-EBC2311321EE}" presName="textRect" presStyleLbl="revTx" presStyleIdx="0" presStyleCnt="3">
        <dgm:presLayoutVars>
          <dgm:chMax val="1"/>
          <dgm:chPref val="1"/>
        </dgm:presLayoutVars>
      </dgm:prSet>
      <dgm:spPr/>
    </dgm:pt>
    <dgm:pt modelId="{A48D2C5A-A0B8-48ED-A720-680CF2E34E23}" type="pres">
      <dgm:prSet presAssocID="{8F1799D4-8B82-4E27-BBA1-9467936D57D1}" presName="sibTrans" presStyleCnt="0"/>
      <dgm:spPr/>
    </dgm:pt>
    <dgm:pt modelId="{F4B695BC-E7DD-4949-96DF-E2D57E212BCC}" type="pres">
      <dgm:prSet presAssocID="{0E1C389B-73D0-498C-97E7-E09CC9FC748A}" presName="compNode" presStyleCnt="0"/>
      <dgm:spPr/>
    </dgm:pt>
    <dgm:pt modelId="{1A174D16-1582-4A7D-B844-07E8509D9191}" type="pres">
      <dgm:prSet presAssocID="{0E1C389B-73D0-498C-97E7-E09CC9FC748A}" presName="iconBgRect" presStyleLbl="bgShp" presStyleIdx="1" presStyleCnt="3"/>
      <dgm:spPr/>
    </dgm:pt>
    <dgm:pt modelId="{20CCE3C4-6A6A-4C79-A44E-76A2FAA8914E}" type="pres">
      <dgm:prSet presAssocID="{0E1C389B-73D0-498C-97E7-E09CC9FC74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454FBE0E-E172-4D90-8220-FA5C1AF1942A}" type="pres">
      <dgm:prSet presAssocID="{0E1C389B-73D0-498C-97E7-E09CC9FC748A}" presName="spaceRect" presStyleCnt="0"/>
      <dgm:spPr/>
    </dgm:pt>
    <dgm:pt modelId="{A0CE16F8-CF95-425E-94DC-77AE160C8C0D}" type="pres">
      <dgm:prSet presAssocID="{0E1C389B-73D0-498C-97E7-E09CC9FC748A}" presName="textRect" presStyleLbl="revTx" presStyleIdx="1" presStyleCnt="3">
        <dgm:presLayoutVars>
          <dgm:chMax val="1"/>
          <dgm:chPref val="1"/>
        </dgm:presLayoutVars>
      </dgm:prSet>
      <dgm:spPr/>
    </dgm:pt>
    <dgm:pt modelId="{A151E454-E16B-48AD-934A-62B9D11996F7}" type="pres">
      <dgm:prSet presAssocID="{E2786744-26D9-4E57-B228-23354FD57059}" presName="sibTrans" presStyleCnt="0"/>
      <dgm:spPr/>
    </dgm:pt>
    <dgm:pt modelId="{EFC62945-8E64-4CA9-BFDA-73ABFA5FD793}" type="pres">
      <dgm:prSet presAssocID="{879EFC98-80B7-4798-A800-36B4307CF5FA}" presName="compNode" presStyleCnt="0"/>
      <dgm:spPr/>
    </dgm:pt>
    <dgm:pt modelId="{E11179D1-04A3-4D99-A02D-CDA0BCAAAC44}" type="pres">
      <dgm:prSet presAssocID="{879EFC98-80B7-4798-A800-36B4307CF5FA}" presName="iconBgRect" presStyleLbl="bgShp" presStyleIdx="2" presStyleCnt="3"/>
      <dgm:spPr/>
    </dgm:pt>
    <dgm:pt modelId="{CA37CBD7-0850-482A-B182-C665D262B2DF}" type="pres">
      <dgm:prSet presAssocID="{879EFC98-80B7-4798-A800-36B4307CF5F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ctor female with solid fill"/>
        </a:ext>
      </dgm:extLst>
    </dgm:pt>
    <dgm:pt modelId="{9289A750-1ECC-42BA-A1F2-F5674D66DDF1}" type="pres">
      <dgm:prSet presAssocID="{879EFC98-80B7-4798-A800-36B4307CF5FA}" presName="spaceRect" presStyleCnt="0"/>
      <dgm:spPr/>
    </dgm:pt>
    <dgm:pt modelId="{5307098E-67F6-4DA5-9B5F-3BCEF96503FF}" type="pres">
      <dgm:prSet presAssocID="{879EFC98-80B7-4798-A800-36B4307CF5FA}" presName="textRect" presStyleLbl="revTx" presStyleIdx="2" presStyleCnt="3">
        <dgm:presLayoutVars>
          <dgm:chMax val="1"/>
          <dgm:chPref val="1"/>
        </dgm:presLayoutVars>
      </dgm:prSet>
      <dgm:spPr/>
    </dgm:pt>
  </dgm:ptLst>
  <dgm:cxnLst>
    <dgm:cxn modelId="{C95C741B-6F07-48D5-AC76-C6D42F0A13CC}" type="presOf" srcId="{879EFC98-80B7-4798-A800-36B4307CF5FA}" destId="{5307098E-67F6-4DA5-9B5F-3BCEF96503FF}" srcOrd="0" destOrd="0" presId="urn:microsoft.com/office/officeart/2018/5/layout/IconCircleLabelList"/>
    <dgm:cxn modelId="{82F6D739-EBCB-4256-B5D8-5D67AD3ED3D1}" type="presOf" srcId="{261FDFBB-CFE2-4E63-8D31-EBC2311321EE}" destId="{69A5D130-CBDF-4AE1-892A-E30E51793799}" srcOrd="0" destOrd="0" presId="urn:microsoft.com/office/officeart/2018/5/layout/IconCircleLabelList"/>
    <dgm:cxn modelId="{7E8B584C-318D-442E-A649-B9DCD1FD5C65}" srcId="{9C0D76D9-6A11-478E-92E1-9AE4841682EF}" destId="{0E1C389B-73D0-498C-97E7-E09CC9FC748A}" srcOrd="1" destOrd="0" parTransId="{BCA4050E-41CA-4E5D-BE62-EEDABC16AEC0}" sibTransId="{E2786744-26D9-4E57-B228-23354FD57059}"/>
    <dgm:cxn modelId="{9240C459-5240-4F66-BB75-31D08E07CAC2}" srcId="{9C0D76D9-6A11-478E-92E1-9AE4841682EF}" destId="{879EFC98-80B7-4798-A800-36B4307CF5FA}" srcOrd="2" destOrd="0" parTransId="{B9C77C82-1072-4829-B914-75FDDCF906D9}" sibTransId="{E3B7D5E3-F52B-4F3D-AF46-CA607D149E1F}"/>
    <dgm:cxn modelId="{9B1921C5-50E0-438D-93D4-F21A97138B5C}" type="presOf" srcId="{9C0D76D9-6A11-478E-92E1-9AE4841682EF}" destId="{1C669946-94B6-4066-BF42-1514DE7E7AEE}" srcOrd="0" destOrd="0" presId="urn:microsoft.com/office/officeart/2018/5/layout/IconCircleLabelList"/>
    <dgm:cxn modelId="{110A58CD-85CB-4E0F-83CB-07A05B6FB7B7}" srcId="{9C0D76D9-6A11-478E-92E1-9AE4841682EF}" destId="{261FDFBB-CFE2-4E63-8D31-EBC2311321EE}" srcOrd="0" destOrd="0" parTransId="{35E42A20-8D52-4752-84CB-53B6262E3874}" sibTransId="{8F1799D4-8B82-4E27-BBA1-9467936D57D1}"/>
    <dgm:cxn modelId="{043FDCFD-BFD7-44BB-B637-6B8CEA9893C5}" type="presOf" srcId="{0E1C389B-73D0-498C-97E7-E09CC9FC748A}" destId="{A0CE16F8-CF95-425E-94DC-77AE160C8C0D}" srcOrd="0" destOrd="0" presId="urn:microsoft.com/office/officeart/2018/5/layout/IconCircleLabelList"/>
    <dgm:cxn modelId="{C2EC82B8-8FF9-4491-A4E6-BD103E6AAB0E}" type="presParOf" srcId="{1C669946-94B6-4066-BF42-1514DE7E7AEE}" destId="{FBC9A6D5-F4FF-4F9B-9784-808DC5E74E91}" srcOrd="0" destOrd="0" presId="urn:microsoft.com/office/officeart/2018/5/layout/IconCircleLabelList"/>
    <dgm:cxn modelId="{AFFE7747-B80B-4C74-B582-CCF3A4500717}" type="presParOf" srcId="{FBC9A6D5-F4FF-4F9B-9784-808DC5E74E91}" destId="{48D5972A-B627-41AD-961A-0AF229EEE632}" srcOrd="0" destOrd="0" presId="urn:microsoft.com/office/officeart/2018/5/layout/IconCircleLabelList"/>
    <dgm:cxn modelId="{AFC2E76F-2FA6-4D40-ADD8-5BDA5039CF7B}" type="presParOf" srcId="{FBC9A6D5-F4FF-4F9B-9784-808DC5E74E91}" destId="{6322BF17-B43C-40EB-A677-17EEC04A9365}" srcOrd="1" destOrd="0" presId="urn:microsoft.com/office/officeart/2018/5/layout/IconCircleLabelList"/>
    <dgm:cxn modelId="{BBFEA1C4-B3A2-4A8C-9B77-9DC29967AFD8}" type="presParOf" srcId="{FBC9A6D5-F4FF-4F9B-9784-808DC5E74E91}" destId="{3E9FB913-0765-4FB0-A769-C33A10DA1ED9}" srcOrd="2" destOrd="0" presId="urn:microsoft.com/office/officeart/2018/5/layout/IconCircleLabelList"/>
    <dgm:cxn modelId="{84C8C75A-3ED7-4D67-8D9B-450218DE17D5}" type="presParOf" srcId="{FBC9A6D5-F4FF-4F9B-9784-808DC5E74E91}" destId="{69A5D130-CBDF-4AE1-892A-E30E51793799}" srcOrd="3" destOrd="0" presId="urn:microsoft.com/office/officeart/2018/5/layout/IconCircleLabelList"/>
    <dgm:cxn modelId="{634E832C-A00C-4A5A-8FBE-8C26BCA90CB2}" type="presParOf" srcId="{1C669946-94B6-4066-BF42-1514DE7E7AEE}" destId="{A48D2C5A-A0B8-48ED-A720-680CF2E34E23}" srcOrd="1" destOrd="0" presId="urn:microsoft.com/office/officeart/2018/5/layout/IconCircleLabelList"/>
    <dgm:cxn modelId="{15D1BB7D-DB3C-4E76-AB9A-8539949E5E91}" type="presParOf" srcId="{1C669946-94B6-4066-BF42-1514DE7E7AEE}" destId="{F4B695BC-E7DD-4949-96DF-E2D57E212BCC}" srcOrd="2" destOrd="0" presId="urn:microsoft.com/office/officeart/2018/5/layout/IconCircleLabelList"/>
    <dgm:cxn modelId="{F997EEDD-3392-496E-9A4C-580B73059063}" type="presParOf" srcId="{F4B695BC-E7DD-4949-96DF-E2D57E212BCC}" destId="{1A174D16-1582-4A7D-B844-07E8509D9191}" srcOrd="0" destOrd="0" presId="urn:microsoft.com/office/officeart/2018/5/layout/IconCircleLabelList"/>
    <dgm:cxn modelId="{04EF3B1F-7A55-407D-8698-3BDE5D194461}" type="presParOf" srcId="{F4B695BC-E7DD-4949-96DF-E2D57E212BCC}" destId="{20CCE3C4-6A6A-4C79-A44E-76A2FAA8914E}" srcOrd="1" destOrd="0" presId="urn:microsoft.com/office/officeart/2018/5/layout/IconCircleLabelList"/>
    <dgm:cxn modelId="{EE4126FA-7CD5-4E94-AC8D-42402E15F0E2}" type="presParOf" srcId="{F4B695BC-E7DD-4949-96DF-E2D57E212BCC}" destId="{454FBE0E-E172-4D90-8220-FA5C1AF1942A}" srcOrd="2" destOrd="0" presId="urn:microsoft.com/office/officeart/2018/5/layout/IconCircleLabelList"/>
    <dgm:cxn modelId="{24E0628E-4948-4D0F-8247-DB2F60FE14A3}" type="presParOf" srcId="{F4B695BC-E7DD-4949-96DF-E2D57E212BCC}" destId="{A0CE16F8-CF95-425E-94DC-77AE160C8C0D}" srcOrd="3" destOrd="0" presId="urn:microsoft.com/office/officeart/2018/5/layout/IconCircleLabelList"/>
    <dgm:cxn modelId="{1FAB92BB-07AE-48D3-B25F-C380A098749A}" type="presParOf" srcId="{1C669946-94B6-4066-BF42-1514DE7E7AEE}" destId="{A151E454-E16B-48AD-934A-62B9D11996F7}" srcOrd="3" destOrd="0" presId="urn:microsoft.com/office/officeart/2018/5/layout/IconCircleLabelList"/>
    <dgm:cxn modelId="{9F4051AA-77AB-426C-B9DE-E42BA5BCA5C7}" type="presParOf" srcId="{1C669946-94B6-4066-BF42-1514DE7E7AEE}" destId="{EFC62945-8E64-4CA9-BFDA-73ABFA5FD793}" srcOrd="4" destOrd="0" presId="urn:microsoft.com/office/officeart/2018/5/layout/IconCircleLabelList"/>
    <dgm:cxn modelId="{F7CEBB88-1BDF-404E-97C0-AEA270202852}" type="presParOf" srcId="{EFC62945-8E64-4CA9-BFDA-73ABFA5FD793}" destId="{E11179D1-04A3-4D99-A02D-CDA0BCAAAC44}" srcOrd="0" destOrd="0" presId="urn:microsoft.com/office/officeart/2018/5/layout/IconCircleLabelList"/>
    <dgm:cxn modelId="{D8FCEAAE-D3FA-4386-96F6-219340E31B2B}" type="presParOf" srcId="{EFC62945-8E64-4CA9-BFDA-73ABFA5FD793}" destId="{CA37CBD7-0850-482A-B182-C665D262B2DF}" srcOrd="1" destOrd="0" presId="urn:microsoft.com/office/officeart/2018/5/layout/IconCircleLabelList"/>
    <dgm:cxn modelId="{D6A523F6-D865-48CA-98E3-64AB5F3700E6}" type="presParOf" srcId="{EFC62945-8E64-4CA9-BFDA-73ABFA5FD793}" destId="{9289A750-1ECC-42BA-A1F2-F5674D66DDF1}" srcOrd="2" destOrd="0" presId="urn:microsoft.com/office/officeart/2018/5/layout/IconCircleLabelList"/>
    <dgm:cxn modelId="{B9A53969-AC71-4A65-9882-4169B10CB9CF}" type="presParOf" srcId="{EFC62945-8E64-4CA9-BFDA-73ABFA5FD793}" destId="{5307098E-67F6-4DA5-9B5F-3BCEF96503F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18226-2A87-4DF4-93AF-0B4FB2E265F7}"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745B0436-C6A6-4E91-83D3-3D71BE558D8C}">
      <dgm:prSet/>
      <dgm:spPr/>
      <dgm:t>
        <a:bodyPr/>
        <a:lstStyle/>
        <a:p>
          <a:r>
            <a:rPr lang="en-US" b="1" dirty="0"/>
            <a:t>Apprenticeship and career &amp; technical education</a:t>
          </a:r>
        </a:p>
      </dgm:t>
    </dgm:pt>
    <dgm:pt modelId="{BD67B7E4-EA82-4DC7-ADC2-01EFC4FDCF9A}" type="parTrans" cxnId="{46E5A4E1-037E-4463-86E2-5EAEB0049976}">
      <dgm:prSet/>
      <dgm:spPr/>
      <dgm:t>
        <a:bodyPr/>
        <a:lstStyle/>
        <a:p>
          <a:endParaRPr lang="en-US"/>
        </a:p>
      </dgm:t>
    </dgm:pt>
    <dgm:pt modelId="{6F10D52C-1FBA-40BF-8EA0-7323F2A85306}" type="sibTrans" cxnId="{46E5A4E1-037E-4463-86E2-5EAEB0049976}">
      <dgm:prSet/>
      <dgm:spPr/>
      <dgm:t>
        <a:bodyPr/>
        <a:lstStyle/>
        <a:p>
          <a:endParaRPr lang="en-US"/>
        </a:p>
      </dgm:t>
    </dgm:pt>
    <dgm:pt modelId="{F1908BB1-AEB9-49DC-A758-7902FA2C15C8}">
      <dgm:prSet/>
      <dgm:spPr/>
      <dgm:t>
        <a:bodyPr/>
        <a:lstStyle/>
        <a:p>
          <a:r>
            <a:rPr lang="en-US" b="1" dirty="0"/>
            <a:t>Sector strategies and employer engagement</a:t>
          </a:r>
        </a:p>
      </dgm:t>
    </dgm:pt>
    <dgm:pt modelId="{A01C7530-05D6-4241-A1C3-637070D05D9D}" type="parTrans" cxnId="{D5EF54A4-6656-43AA-98A1-87119D0ACECF}">
      <dgm:prSet/>
      <dgm:spPr/>
      <dgm:t>
        <a:bodyPr/>
        <a:lstStyle/>
        <a:p>
          <a:endParaRPr lang="en-US"/>
        </a:p>
      </dgm:t>
    </dgm:pt>
    <dgm:pt modelId="{AA6673E7-3707-4890-9881-4B60BECCB037}" type="sibTrans" cxnId="{D5EF54A4-6656-43AA-98A1-87119D0ACECF}">
      <dgm:prSet/>
      <dgm:spPr/>
      <dgm:t>
        <a:bodyPr/>
        <a:lstStyle/>
        <a:p>
          <a:endParaRPr lang="en-US"/>
        </a:p>
      </dgm:t>
    </dgm:pt>
    <dgm:pt modelId="{10ACCBA8-E588-4D51-91BD-2571D85C4587}">
      <dgm:prSet/>
      <dgm:spPr/>
      <dgm:t>
        <a:bodyPr/>
        <a:lstStyle/>
        <a:p>
          <a:r>
            <a:rPr lang="en-US" b="1"/>
            <a:t>Youth</a:t>
          </a:r>
          <a:endParaRPr lang="en-US" b="1" dirty="0"/>
        </a:p>
      </dgm:t>
    </dgm:pt>
    <dgm:pt modelId="{6ECE6F0D-2A50-4C02-9A06-24989AC81CA6}" type="parTrans" cxnId="{3756E15C-6B45-4B6A-8CB1-98BCFF4E9B29}">
      <dgm:prSet/>
      <dgm:spPr/>
      <dgm:t>
        <a:bodyPr/>
        <a:lstStyle/>
        <a:p>
          <a:endParaRPr lang="en-US"/>
        </a:p>
      </dgm:t>
    </dgm:pt>
    <dgm:pt modelId="{BB023013-3765-41B0-A9FB-BA9DB6DF0C06}" type="sibTrans" cxnId="{3756E15C-6B45-4B6A-8CB1-98BCFF4E9B29}">
      <dgm:prSet/>
      <dgm:spPr/>
      <dgm:t>
        <a:bodyPr/>
        <a:lstStyle/>
        <a:p>
          <a:endParaRPr lang="en-US"/>
        </a:p>
      </dgm:t>
    </dgm:pt>
    <dgm:pt modelId="{0EC1CD1A-F412-4349-BEFD-299869A9FBFA}">
      <dgm:prSet/>
      <dgm:spPr/>
      <dgm:t>
        <a:bodyPr/>
        <a:lstStyle/>
        <a:p>
          <a:r>
            <a:rPr lang="en-US" b="1" dirty="0"/>
            <a:t>Continuous improvement of the PA CareerLink</a:t>
          </a:r>
          <a:r>
            <a:rPr lang="en-US" b="1" dirty="0">
              <a:latin typeface="Avenir Next LT Pro Light" panose="020B0304020202020204" pitchFamily="34" charset="0"/>
            </a:rPr>
            <a:t>®</a:t>
          </a:r>
          <a:r>
            <a:rPr lang="en-US" b="1" dirty="0"/>
            <a:t> system</a:t>
          </a:r>
        </a:p>
      </dgm:t>
    </dgm:pt>
    <dgm:pt modelId="{1A45CA92-E564-42ED-81BE-AF37F754A43A}" type="parTrans" cxnId="{DEEA2950-7FC9-40AC-A937-7FA9CFC794C3}">
      <dgm:prSet/>
      <dgm:spPr/>
      <dgm:t>
        <a:bodyPr/>
        <a:lstStyle/>
        <a:p>
          <a:endParaRPr lang="en-US"/>
        </a:p>
      </dgm:t>
    </dgm:pt>
    <dgm:pt modelId="{1E227877-71D4-4058-85BD-F461949F0E09}" type="sibTrans" cxnId="{DEEA2950-7FC9-40AC-A937-7FA9CFC794C3}">
      <dgm:prSet/>
      <dgm:spPr/>
      <dgm:t>
        <a:bodyPr/>
        <a:lstStyle/>
        <a:p>
          <a:endParaRPr lang="en-US"/>
        </a:p>
      </dgm:t>
    </dgm:pt>
    <dgm:pt modelId="{53DD1EA5-E884-4CCC-AD63-019AF6E3A036}">
      <dgm:prSet/>
      <dgm:spPr/>
      <dgm:t>
        <a:bodyPr/>
        <a:lstStyle/>
        <a:p>
          <a:r>
            <a:rPr lang="en-US" b="1" dirty="0"/>
            <a:t>Barrier remediation</a:t>
          </a:r>
        </a:p>
      </dgm:t>
    </dgm:pt>
    <dgm:pt modelId="{0BAB26C1-4BC3-4D09-9795-50F520ABE933}" type="parTrans" cxnId="{F4B2580F-81AB-42E7-9EED-26E909180F5B}">
      <dgm:prSet/>
      <dgm:spPr/>
      <dgm:t>
        <a:bodyPr/>
        <a:lstStyle/>
        <a:p>
          <a:endParaRPr lang="en-US"/>
        </a:p>
      </dgm:t>
    </dgm:pt>
    <dgm:pt modelId="{040A3516-C30D-451F-831A-58A07C3B4BC3}" type="sibTrans" cxnId="{F4B2580F-81AB-42E7-9EED-26E909180F5B}">
      <dgm:prSet/>
      <dgm:spPr/>
      <dgm:t>
        <a:bodyPr/>
        <a:lstStyle/>
        <a:p>
          <a:endParaRPr lang="en-US"/>
        </a:p>
      </dgm:t>
    </dgm:pt>
    <dgm:pt modelId="{17E7A18E-7B87-4CCE-9119-F668389155D9}">
      <dgm:prSet/>
      <dgm:spPr/>
      <dgm:t>
        <a:bodyPr/>
        <a:lstStyle/>
        <a:p>
          <a:r>
            <a:rPr lang="en-US" b="1" dirty="0"/>
            <a:t>Addressing workforce shortages in critical industries</a:t>
          </a:r>
        </a:p>
      </dgm:t>
    </dgm:pt>
    <dgm:pt modelId="{55FFBB6E-FB9B-4477-9C50-A35E7D0F0C55}" type="parTrans" cxnId="{5A86239B-99EC-4EB9-9294-81FF0C44FC23}">
      <dgm:prSet/>
      <dgm:spPr/>
      <dgm:t>
        <a:bodyPr/>
        <a:lstStyle/>
        <a:p>
          <a:endParaRPr lang="en-US"/>
        </a:p>
      </dgm:t>
    </dgm:pt>
    <dgm:pt modelId="{ACBC4C39-7109-4435-8592-4E4A43473C68}" type="sibTrans" cxnId="{5A86239B-99EC-4EB9-9294-81FF0C44FC23}">
      <dgm:prSet/>
      <dgm:spPr/>
      <dgm:t>
        <a:bodyPr/>
        <a:lstStyle/>
        <a:p>
          <a:endParaRPr lang="en-US"/>
        </a:p>
      </dgm:t>
    </dgm:pt>
    <dgm:pt modelId="{F7E2A48E-6595-4B18-87DA-459052FC6A7D}" type="pres">
      <dgm:prSet presAssocID="{6B718226-2A87-4DF4-93AF-0B4FB2E265F7}" presName="linear" presStyleCnt="0">
        <dgm:presLayoutVars>
          <dgm:animLvl val="lvl"/>
          <dgm:resizeHandles val="exact"/>
        </dgm:presLayoutVars>
      </dgm:prSet>
      <dgm:spPr/>
    </dgm:pt>
    <dgm:pt modelId="{90352667-9A94-434C-B9AA-277C10EB7E43}" type="pres">
      <dgm:prSet presAssocID="{745B0436-C6A6-4E91-83D3-3D71BE558D8C}" presName="parentText" presStyleLbl="node1" presStyleIdx="0" presStyleCnt="6">
        <dgm:presLayoutVars>
          <dgm:chMax val="0"/>
          <dgm:bulletEnabled val="1"/>
        </dgm:presLayoutVars>
      </dgm:prSet>
      <dgm:spPr/>
    </dgm:pt>
    <dgm:pt modelId="{FA64556D-AA80-454B-927A-52FEA723CE5E}" type="pres">
      <dgm:prSet presAssocID="{6F10D52C-1FBA-40BF-8EA0-7323F2A85306}" presName="spacer" presStyleCnt="0"/>
      <dgm:spPr/>
    </dgm:pt>
    <dgm:pt modelId="{1B0D20BF-BC2E-4AF7-AA4C-02208B305307}" type="pres">
      <dgm:prSet presAssocID="{F1908BB1-AEB9-49DC-A758-7902FA2C15C8}" presName="parentText" presStyleLbl="node1" presStyleIdx="1" presStyleCnt="6">
        <dgm:presLayoutVars>
          <dgm:chMax val="0"/>
          <dgm:bulletEnabled val="1"/>
        </dgm:presLayoutVars>
      </dgm:prSet>
      <dgm:spPr/>
    </dgm:pt>
    <dgm:pt modelId="{0418E6FB-5E55-48DC-B4FB-298BE573D0D0}" type="pres">
      <dgm:prSet presAssocID="{AA6673E7-3707-4890-9881-4B60BECCB037}" presName="spacer" presStyleCnt="0"/>
      <dgm:spPr/>
    </dgm:pt>
    <dgm:pt modelId="{49ABC824-FB6A-4D71-AB94-D44231604DBE}" type="pres">
      <dgm:prSet presAssocID="{10ACCBA8-E588-4D51-91BD-2571D85C4587}" presName="parentText" presStyleLbl="node1" presStyleIdx="2" presStyleCnt="6">
        <dgm:presLayoutVars>
          <dgm:chMax val="0"/>
          <dgm:bulletEnabled val="1"/>
        </dgm:presLayoutVars>
      </dgm:prSet>
      <dgm:spPr/>
    </dgm:pt>
    <dgm:pt modelId="{8A70F8D8-BCA3-423F-A659-9BCC00CA55D4}" type="pres">
      <dgm:prSet presAssocID="{BB023013-3765-41B0-A9FB-BA9DB6DF0C06}" presName="spacer" presStyleCnt="0"/>
      <dgm:spPr/>
    </dgm:pt>
    <dgm:pt modelId="{83B040DF-77F8-49E5-B12B-E41E94E3AE86}" type="pres">
      <dgm:prSet presAssocID="{0EC1CD1A-F412-4349-BEFD-299869A9FBFA}" presName="parentText" presStyleLbl="node1" presStyleIdx="3" presStyleCnt="6">
        <dgm:presLayoutVars>
          <dgm:chMax val="0"/>
          <dgm:bulletEnabled val="1"/>
        </dgm:presLayoutVars>
      </dgm:prSet>
      <dgm:spPr/>
    </dgm:pt>
    <dgm:pt modelId="{3C9C0886-CFDB-459E-A52B-D35398536EBC}" type="pres">
      <dgm:prSet presAssocID="{1E227877-71D4-4058-85BD-F461949F0E09}" presName="spacer" presStyleCnt="0"/>
      <dgm:spPr/>
    </dgm:pt>
    <dgm:pt modelId="{86F8C466-2B24-4417-ACD2-44180B99C73C}" type="pres">
      <dgm:prSet presAssocID="{53DD1EA5-E884-4CCC-AD63-019AF6E3A036}" presName="parentText" presStyleLbl="node1" presStyleIdx="4" presStyleCnt="6">
        <dgm:presLayoutVars>
          <dgm:chMax val="0"/>
          <dgm:bulletEnabled val="1"/>
        </dgm:presLayoutVars>
      </dgm:prSet>
      <dgm:spPr/>
    </dgm:pt>
    <dgm:pt modelId="{A640C9AA-895E-4C8E-A7B7-2ADD93140898}" type="pres">
      <dgm:prSet presAssocID="{040A3516-C30D-451F-831A-58A07C3B4BC3}" presName="spacer" presStyleCnt="0"/>
      <dgm:spPr/>
    </dgm:pt>
    <dgm:pt modelId="{09235BFF-0F6A-4B77-A130-ECE64B064DE0}" type="pres">
      <dgm:prSet presAssocID="{17E7A18E-7B87-4CCE-9119-F668389155D9}" presName="parentText" presStyleLbl="node1" presStyleIdx="5" presStyleCnt="6">
        <dgm:presLayoutVars>
          <dgm:chMax val="0"/>
          <dgm:bulletEnabled val="1"/>
        </dgm:presLayoutVars>
      </dgm:prSet>
      <dgm:spPr/>
    </dgm:pt>
  </dgm:ptLst>
  <dgm:cxnLst>
    <dgm:cxn modelId="{F4B2580F-81AB-42E7-9EED-26E909180F5B}" srcId="{6B718226-2A87-4DF4-93AF-0B4FB2E265F7}" destId="{53DD1EA5-E884-4CCC-AD63-019AF6E3A036}" srcOrd="4" destOrd="0" parTransId="{0BAB26C1-4BC3-4D09-9795-50F520ABE933}" sibTransId="{040A3516-C30D-451F-831A-58A07C3B4BC3}"/>
    <dgm:cxn modelId="{0F811C16-DF86-4997-B518-FC041B5CB1C9}" type="presOf" srcId="{745B0436-C6A6-4E91-83D3-3D71BE558D8C}" destId="{90352667-9A94-434C-B9AA-277C10EB7E43}" srcOrd="0" destOrd="0" presId="urn:microsoft.com/office/officeart/2005/8/layout/vList2"/>
    <dgm:cxn modelId="{4A8C1824-5172-4994-9FA8-F012D15279A5}" type="presOf" srcId="{6B718226-2A87-4DF4-93AF-0B4FB2E265F7}" destId="{F7E2A48E-6595-4B18-87DA-459052FC6A7D}" srcOrd="0" destOrd="0" presId="urn:microsoft.com/office/officeart/2005/8/layout/vList2"/>
    <dgm:cxn modelId="{8005A925-BEF8-4EED-A3E6-14D0C2F0FB93}" type="presOf" srcId="{17E7A18E-7B87-4CCE-9119-F668389155D9}" destId="{09235BFF-0F6A-4B77-A130-ECE64B064DE0}" srcOrd="0" destOrd="0" presId="urn:microsoft.com/office/officeart/2005/8/layout/vList2"/>
    <dgm:cxn modelId="{6BCAD839-00A5-4EE1-83E2-1A439933DC6C}" type="presOf" srcId="{0EC1CD1A-F412-4349-BEFD-299869A9FBFA}" destId="{83B040DF-77F8-49E5-B12B-E41E94E3AE86}" srcOrd="0" destOrd="0" presId="urn:microsoft.com/office/officeart/2005/8/layout/vList2"/>
    <dgm:cxn modelId="{3756E15C-6B45-4B6A-8CB1-98BCFF4E9B29}" srcId="{6B718226-2A87-4DF4-93AF-0B4FB2E265F7}" destId="{10ACCBA8-E588-4D51-91BD-2571D85C4587}" srcOrd="2" destOrd="0" parTransId="{6ECE6F0D-2A50-4C02-9A06-24989AC81CA6}" sibTransId="{BB023013-3765-41B0-A9FB-BA9DB6DF0C06}"/>
    <dgm:cxn modelId="{DEEA2950-7FC9-40AC-A937-7FA9CFC794C3}" srcId="{6B718226-2A87-4DF4-93AF-0B4FB2E265F7}" destId="{0EC1CD1A-F412-4349-BEFD-299869A9FBFA}" srcOrd="3" destOrd="0" parTransId="{1A45CA92-E564-42ED-81BE-AF37F754A43A}" sibTransId="{1E227877-71D4-4058-85BD-F461949F0E09}"/>
    <dgm:cxn modelId="{44493694-93C6-49AB-BA42-7419C28B5755}" type="presOf" srcId="{53DD1EA5-E884-4CCC-AD63-019AF6E3A036}" destId="{86F8C466-2B24-4417-ACD2-44180B99C73C}" srcOrd="0" destOrd="0" presId="urn:microsoft.com/office/officeart/2005/8/layout/vList2"/>
    <dgm:cxn modelId="{5A86239B-99EC-4EB9-9294-81FF0C44FC23}" srcId="{6B718226-2A87-4DF4-93AF-0B4FB2E265F7}" destId="{17E7A18E-7B87-4CCE-9119-F668389155D9}" srcOrd="5" destOrd="0" parTransId="{55FFBB6E-FB9B-4477-9C50-A35E7D0F0C55}" sibTransId="{ACBC4C39-7109-4435-8592-4E4A43473C68}"/>
    <dgm:cxn modelId="{D5EF54A4-6656-43AA-98A1-87119D0ACECF}" srcId="{6B718226-2A87-4DF4-93AF-0B4FB2E265F7}" destId="{F1908BB1-AEB9-49DC-A758-7902FA2C15C8}" srcOrd="1" destOrd="0" parTransId="{A01C7530-05D6-4241-A1C3-637070D05D9D}" sibTransId="{AA6673E7-3707-4890-9881-4B60BECCB037}"/>
    <dgm:cxn modelId="{1F1FADD9-1686-45DC-94B2-38D52176C643}" type="presOf" srcId="{F1908BB1-AEB9-49DC-A758-7902FA2C15C8}" destId="{1B0D20BF-BC2E-4AF7-AA4C-02208B305307}" srcOrd="0" destOrd="0" presId="urn:microsoft.com/office/officeart/2005/8/layout/vList2"/>
    <dgm:cxn modelId="{46E5A4E1-037E-4463-86E2-5EAEB0049976}" srcId="{6B718226-2A87-4DF4-93AF-0B4FB2E265F7}" destId="{745B0436-C6A6-4E91-83D3-3D71BE558D8C}" srcOrd="0" destOrd="0" parTransId="{BD67B7E4-EA82-4DC7-ADC2-01EFC4FDCF9A}" sibTransId="{6F10D52C-1FBA-40BF-8EA0-7323F2A85306}"/>
    <dgm:cxn modelId="{D0D046F0-A7C9-4AD6-B4F2-982B951B0A29}" type="presOf" srcId="{10ACCBA8-E588-4D51-91BD-2571D85C4587}" destId="{49ABC824-FB6A-4D71-AB94-D44231604DBE}" srcOrd="0" destOrd="0" presId="urn:microsoft.com/office/officeart/2005/8/layout/vList2"/>
    <dgm:cxn modelId="{3A6D7627-D3B1-41AE-A1B2-18E693D16482}" type="presParOf" srcId="{F7E2A48E-6595-4B18-87DA-459052FC6A7D}" destId="{90352667-9A94-434C-B9AA-277C10EB7E43}" srcOrd="0" destOrd="0" presId="urn:microsoft.com/office/officeart/2005/8/layout/vList2"/>
    <dgm:cxn modelId="{D7FCECBA-2154-4A1A-B931-B6B20729A989}" type="presParOf" srcId="{F7E2A48E-6595-4B18-87DA-459052FC6A7D}" destId="{FA64556D-AA80-454B-927A-52FEA723CE5E}" srcOrd="1" destOrd="0" presId="urn:microsoft.com/office/officeart/2005/8/layout/vList2"/>
    <dgm:cxn modelId="{33E94186-C93A-4E18-B208-D8D408626081}" type="presParOf" srcId="{F7E2A48E-6595-4B18-87DA-459052FC6A7D}" destId="{1B0D20BF-BC2E-4AF7-AA4C-02208B305307}" srcOrd="2" destOrd="0" presId="urn:microsoft.com/office/officeart/2005/8/layout/vList2"/>
    <dgm:cxn modelId="{EC6A0486-1098-4948-A593-6A4F0FF053E8}" type="presParOf" srcId="{F7E2A48E-6595-4B18-87DA-459052FC6A7D}" destId="{0418E6FB-5E55-48DC-B4FB-298BE573D0D0}" srcOrd="3" destOrd="0" presId="urn:microsoft.com/office/officeart/2005/8/layout/vList2"/>
    <dgm:cxn modelId="{E011DC58-EFCB-450F-930C-5C8679412B07}" type="presParOf" srcId="{F7E2A48E-6595-4B18-87DA-459052FC6A7D}" destId="{49ABC824-FB6A-4D71-AB94-D44231604DBE}" srcOrd="4" destOrd="0" presId="urn:microsoft.com/office/officeart/2005/8/layout/vList2"/>
    <dgm:cxn modelId="{151EADBB-2C03-4A2C-9F71-DB1A7D082100}" type="presParOf" srcId="{F7E2A48E-6595-4B18-87DA-459052FC6A7D}" destId="{8A70F8D8-BCA3-423F-A659-9BCC00CA55D4}" srcOrd="5" destOrd="0" presId="urn:microsoft.com/office/officeart/2005/8/layout/vList2"/>
    <dgm:cxn modelId="{770D7C19-D432-434B-93EF-77231D5491AA}" type="presParOf" srcId="{F7E2A48E-6595-4B18-87DA-459052FC6A7D}" destId="{83B040DF-77F8-49E5-B12B-E41E94E3AE86}" srcOrd="6" destOrd="0" presId="urn:microsoft.com/office/officeart/2005/8/layout/vList2"/>
    <dgm:cxn modelId="{677101C2-6340-4ED1-8D95-E4AEA93FF624}" type="presParOf" srcId="{F7E2A48E-6595-4B18-87DA-459052FC6A7D}" destId="{3C9C0886-CFDB-459E-A52B-D35398536EBC}" srcOrd="7" destOrd="0" presId="urn:microsoft.com/office/officeart/2005/8/layout/vList2"/>
    <dgm:cxn modelId="{A669CB64-86B4-4725-8C20-6CCE091FD3AE}" type="presParOf" srcId="{F7E2A48E-6595-4B18-87DA-459052FC6A7D}" destId="{86F8C466-2B24-4417-ACD2-44180B99C73C}" srcOrd="8" destOrd="0" presId="urn:microsoft.com/office/officeart/2005/8/layout/vList2"/>
    <dgm:cxn modelId="{E8DDC766-74C9-4637-858F-E1FEB52EE2C2}" type="presParOf" srcId="{F7E2A48E-6595-4B18-87DA-459052FC6A7D}" destId="{A640C9AA-895E-4C8E-A7B7-2ADD93140898}" srcOrd="9" destOrd="0" presId="urn:microsoft.com/office/officeart/2005/8/layout/vList2"/>
    <dgm:cxn modelId="{812FB499-32B6-45A2-A6EF-0B39283D02ED}" type="presParOf" srcId="{F7E2A48E-6595-4B18-87DA-459052FC6A7D}" destId="{09235BFF-0F6A-4B77-A130-ECE64B064DE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D19E01-072F-454B-AB1A-11284F99622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EBE678E0-2E66-4B56-8B0E-6F158CEF4024}">
      <dgm:prSet custT="1"/>
      <dgm:spPr/>
      <dgm:t>
        <a:bodyPr/>
        <a:lstStyle/>
        <a:p>
          <a:r>
            <a:rPr lang="en-US" sz="3200" b="0" i="0" dirty="0"/>
            <a:t>Regular communication and information-sharing</a:t>
          </a:r>
          <a:endParaRPr lang="en-US" sz="3200" dirty="0"/>
        </a:p>
      </dgm:t>
    </dgm:pt>
    <dgm:pt modelId="{0F1F56DC-802A-410B-A050-E88992602810}" type="parTrans" cxnId="{108E2870-E16D-4E61-AC73-9946A411A8F2}">
      <dgm:prSet/>
      <dgm:spPr/>
      <dgm:t>
        <a:bodyPr/>
        <a:lstStyle/>
        <a:p>
          <a:endParaRPr lang="en-US" sz="2400"/>
        </a:p>
      </dgm:t>
    </dgm:pt>
    <dgm:pt modelId="{B97F582D-A8B4-4D9D-9D59-AF21D41EB6B1}" type="sibTrans" cxnId="{108E2870-E16D-4E61-AC73-9946A411A8F2}">
      <dgm:prSet/>
      <dgm:spPr/>
      <dgm:t>
        <a:bodyPr/>
        <a:lstStyle/>
        <a:p>
          <a:endParaRPr lang="en-US" sz="2400"/>
        </a:p>
      </dgm:t>
    </dgm:pt>
    <dgm:pt modelId="{9E6933A5-D190-4749-BB69-F6943BAE2892}">
      <dgm:prSet custT="1"/>
      <dgm:spPr/>
      <dgm:t>
        <a:bodyPr/>
        <a:lstStyle/>
        <a:p>
          <a:r>
            <a:rPr lang="en-US" sz="3200" b="0" i="0" dirty="0"/>
            <a:t>Collaborative service planning for adult learners</a:t>
          </a:r>
          <a:endParaRPr lang="en-US" sz="3200" dirty="0"/>
        </a:p>
      </dgm:t>
    </dgm:pt>
    <dgm:pt modelId="{30E7EEDC-B56D-4300-BE22-CC24928B0FFF}" type="parTrans" cxnId="{B0CF4B2B-1280-419D-AA7C-370802C95D6B}">
      <dgm:prSet/>
      <dgm:spPr/>
      <dgm:t>
        <a:bodyPr/>
        <a:lstStyle/>
        <a:p>
          <a:endParaRPr lang="en-US" sz="2400"/>
        </a:p>
      </dgm:t>
    </dgm:pt>
    <dgm:pt modelId="{C0849F1D-5B14-4953-B0EF-FD57BB9D4BBD}" type="sibTrans" cxnId="{B0CF4B2B-1280-419D-AA7C-370802C95D6B}">
      <dgm:prSet/>
      <dgm:spPr/>
      <dgm:t>
        <a:bodyPr/>
        <a:lstStyle/>
        <a:p>
          <a:endParaRPr lang="en-US" sz="2400"/>
        </a:p>
      </dgm:t>
    </dgm:pt>
    <dgm:pt modelId="{7CD7C51A-B2D5-41AE-BC04-C865DD54BDF8}">
      <dgm:prSet custT="1"/>
      <dgm:spPr/>
      <dgm:t>
        <a:bodyPr/>
        <a:lstStyle/>
        <a:p>
          <a:r>
            <a:rPr lang="en-US" sz="3200" b="0" i="0" dirty="0"/>
            <a:t>Joint workshops, events, and referral systems</a:t>
          </a:r>
          <a:endParaRPr lang="en-US" sz="3200" dirty="0"/>
        </a:p>
      </dgm:t>
    </dgm:pt>
    <dgm:pt modelId="{799A4622-C4F2-435A-A4AC-8C2E8CE5370F}" type="parTrans" cxnId="{70960094-A665-438C-A069-7373CA33DA63}">
      <dgm:prSet/>
      <dgm:spPr/>
      <dgm:t>
        <a:bodyPr/>
        <a:lstStyle/>
        <a:p>
          <a:endParaRPr lang="en-US" sz="2400"/>
        </a:p>
      </dgm:t>
    </dgm:pt>
    <dgm:pt modelId="{2F6AF712-596C-4104-A269-D4ED5A185065}" type="sibTrans" cxnId="{70960094-A665-438C-A069-7373CA33DA63}">
      <dgm:prSet/>
      <dgm:spPr/>
      <dgm:t>
        <a:bodyPr/>
        <a:lstStyle/>
        <a:p>
          <a:endParaRPr lang="en-US" sz="2400"/>
        </a:p>
      </dgm:t>
    </dgm:pt>
    <dgm:pt modelId="{577E6CD1-398C-45D0-9E52-9493860A6B55}" type="pres">
      <dgm:prSet presAssocID="{14D19E01-072F-454B-AB1A-11284F996220}" presName="root" presStyleCnt="0">
        <dgm:presLayoutVars>
          <dgm:dir/>
          <dgm:resizeHandles val="exact"/>
        </dgm:presLayoutVars>
      </dgm:prSet>
      <dgm:spPr/>
    </dgm:pt>
    <dgm:pt modelId="{14EBCBF7-6D85-4527-836A-C820C8829F9C}" type="pres">
      <dgm:prSet presAssocID="{EBE678E0-2E66-4B56-8B0E-6F158CEF4024}" presName="compNode" presStyleCnt="0"/>
      <dgm:spPr/>
    </dgm:pt>
    <dgm:pt modelId="{8C9C90BE-42BA-4A66-BD23-B6F7E2D7F456}" type="pres">
      <dgm:prSet presAssocID="{EBE678E0-2E66-4B56-8B0E-6F158CEF4024}" presName="bgRect" presStyleLbl="bgShp" presStyleIdx="0" presStyleCnt="3"/>
      <dgm:spPr/>
    </dgm:pt>
    <dgm:pt modelId="{723E3C26-5673-4AAE-87C9-F62FB4D2C3EB}" type="pres">
      <dgm:prSet presAssocID="{EBE678E0-2E66-4B56-8B0E-6F158CEF40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82349B95-27E7-4DB6-B34E-2184B7147900}" type="pres">
      <dgm:prSet presAssocID="{EBE678E0-2E66-4B56-8B0E-6F158CEF4024}" presName="spaceRect" presStyleCnt="0"/>
      <dgm:spPr/>
    </dgm:pt>
    <dgm:pt modelId="{26986D9A-89F2-4695-8E02-25C175468156}" type="pres">
      <dgm:prSet presAssocID="{EBE678E0-2E66-4B56-8B0E-6F158CEF4024}" presName="parTx" presStyleLbl="revTx" presStyleIdx="0" presStyleCnt="3">
        <dgm:presLayoutVars>
          <dgm:chMax val="0"/>
          <dgm:chPref val="0"/>
        </dgm:presLayoutVars>
      </dgm:prSet>
      <dgm:spPr/>
    </dgm:pt>
    <dgm:pt modelId="{085BCCD4-11C7-46D2-AA38-EA71BFD06197}" type="pres">
      <dgm:prSet presAssocID="{B97F582D-A8B4-4D9D-9D59-AF21D41EB6B1}" presName="sibTrans" presStyleCnt="0"/>
      <dgm:spPr/>
    </dgm:pt>
    <dgm:pt modelId="{F65AAB48-0E54-4BB2-AF94-FCE4969DFACB}" type="pres">
      <dgm:prSet presAssocID="{9E6933A5-D190-4749-BB69-F6943BAE2892}" presName="compNode" presStyleCnt="0"/>
      <dgm:spPr/>
    </dgm:pt>
    <dgm:pt modelId="{09F4020E-772A-4379-8FE1-DF22F6417BBA}" type="pres">
      <dgm:prSet presAssocID="{9E6933A5-D190-4749-BB69-F6943BAE2892}" presName="bgRect" presStyleLbl="bgShp" presStyleIdx="1" presStyleCnt="3"/>
      <dgm:spPr/>
    </dgm:pt>
    <dgm:pt modelId="{63A0DC1B-7DF4-4338-BDFC-0862DE0BDBAF}" type="pres">
      <dgm:prSet presAssocID="{9E6933A5-D190-4749-BB69-F6943BAE289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9448AA2D-D6B5-404B-9F55-E6BFB6752F45}" type="pres">
      <dgm:prSet presAssocID="{9E6933A5-D190-4749-BB69-F6943BAE2892}" presName="spaceRect" presStyleCnt="0"/>
      <dgm:spPr/>
    </dgm:pt>
    <dgm:pt modelId="{7A78B42B-07B9-49F6-8F34-0FFFD931371D}" type="pres">
      <dgm:prSet presAssocID="{9E6933A5-D190-4749-BB69-F6943BAE2892}" presName="parTx" presStyleLbl="revTx" presStyleIdx="1" presStyleCnt="3">
        <dgm:presLayoutVars>
          <dgm:chMax val="0"/>
          <dgm:chPref val="0"/>
        </dgm:presLayoutVars>
      </dgm:prSet>
      <dgm:spPr/>
    </dgm:pt>
    <dgm:pt modelId="{52578FB2-2318-4E73-BC97-1CE651E30F86}" type="pres">
      <dgm:prSet presAssocID="{C0849F1D-5B14-4953-B0EF-FD57BB9D4BBD}" presName="sibTrans" presStyleCnt="0"/>
      <dgm:spPr/>
    </dgm:pt>
    <dgm:pt modelId="{01230559-F415-408B-9E0D-ADD8AF5C0B45}" type="pres">
      <dgm:prSet presAssocID="{7CD7C51A-B2D5-41AE-BC04-C865DD54BDF8}" presName="compNode" presStyleCnt="0"/>
      <dgm:spPr/>
    </dgm:pt>
    <dgm:pt modelId="{2673861E-34B6-4B79-BEFC-C46E4B10EEAC}" type="pres">
      <dgm:prSet presAssocID="{7CD7C51A-B2D5-41AE-BC04-C865DD54BDF8}" presName="bgRect" presStyleLbl="bgShp" presStyleIdx="2" presStyleCnt="3"/>
      <dgm:spPr/>
    </dgm:pt>
    <dgm:pt modelId="{7695F4EE-5DD9-41E7-86DC-55BA2BD01B8D}" type="pres">
      <dgm:prSet presAssocID="{7CD7C51A-B2D5-41AE-BC04-C865DD54BDF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nections"/>
        </a:ext>
      </dgm:extLst>
    </dgm:pt>
    <dgm:pt modelId="{3AEDBDB8-9930-4573-AD13-07E1FD384B67}" type="pres">
      <dgm:prSet presAssocID="{7CD7C51A-B2D5-41AE-BC04-C865DD54BDF8}" presName="spaceRect" presStyleCnt="0"/>
      <dgm:spPr/>
    </dgm:pt>
    <dgm:pt modelId="{0DCDB9E6-367E-4935-A105-CCC7FE0C38C8}" type="pres">
      <dgm:prSet presAssocID="{7CD7C51A-B2D5-41AE-BC04-C865DD54BDF8}" presName="parTx" presStyleLbl="revTx" presStyleIdx="2" presStyleCnt="3">
        <dgm:presLayoutVars>
          <dgm:chMax val="0"/>
          <dgm:chPref val="0"/>
        </dgm:presLayoutVars>
      </dgm:prSet>
      <dgm:spPr/>
    </dgm:pt>
  </dgm:ptLst>
  <dgm:cxnLst>
    <dgm:cxn modelId="{DA98661A-8EE1-45F9-9354-19E364728B91}" type="presOf" srcId="{14D19E01-072F-454B-AB1A-11284F996220}" destId="{577E6CD1-398C-45D0-9E52-9493860A6B55}" srcOrd="0" destOrd="0" presId="urn:microsoft.com/office/officeart/2018/2/layout/IconVerticalSolidList"/>
    <dgm:cxn modelId="{B0CF4B2B-1280-419D-AA7C-370802C95D6B}" srcId="{14D19E01-072F-454B-AB1A-11284F996220}" destId="{9E6933A5-D190-4749-BB69-F6943BAE2892}" srcOrd="1" destOrd="0" parTransId="{30E7EEDC-B56D-4300-BE22-CC24928B0FFF}" sibTransId="{C0849F1D-5B14-4953-B0EF-FD57BB9D4BBD}"/>
    <dgm:cxn modelId="{108E2870-E16D-4E61-AC73-9946A411A8F2}" srcId="{14D19E01-072F-454B-AB1A-11284F996220}" destId="{EBE678E0-2E66-4B56-8B0E-6F158CEF4024}" srcOrd="0" destOrd="0" parTransId="{0F1F56DC-802A-410B-A050-E88992602810}" sibTransId="{B97F582D-A8B4-4D9D-9D59-AF21D41EB6B1}"/>
    <dgm:cxn modelId="{BCA27659-EE1D-4087-B7C8-4E728109DB3F}" type="presOf" srcId="{9E6933A5-D190-4749-BB69-F6943BAE2892}" destId="{7A78B42B-07B9-49F6-8F34-0FFFD931371D}" srcOrd="0" destOrd="0" presId="urn:microsoft.com/office/officeart/2018/2/layout/IconVerticalSolidList"/>
    <dgm:cxn modelId="{8455937F-BDC0-4A46-ACBA-212B0A83215B}" type="presOf" srcId="{EBE678E0-2E66-4B56-8B0E-6F158CEF4024}" destId="{26986D9A-89F2-4695-8E02-25C175468156}" srcOrd="0" destOrd="0" presId="urn:microsoft.com/office/officeart/2018/2/layout/IconVerticalSolidList"/>
    <dgm:cxn modelId="{70960094-A665-438C-A069-7373CA33DA63}" srcId="{14D19E01-072F-454B-AB1A-11284F996220}" destId="{7CD7C51A-B2D5-41AE-BC04-C865DD54BDF8}" srcOrd="2" destOrd="0" parTransId="{799A4622-C4F2-435A-A4AC-8C2E8CE5370F}" sibTransId="{2F6AF712-596C-4104-A269-D4ED5A185065}"/>
    <dgm:cxn modelId="{39CA83EB-9076-4F9C-8A25-7F5040BACAE6}" type="presOf" srcId="{7CD7C51A-B2D5-41AE-BC04-C865DD54BDF8}" destId="{0DCDB9E6-367E-4935-A105-CCC7FE0C38C8}" srcOrd="0" destOrd="0" presId="urn:microsoft.com/office/officeart/2018/2/layout/IconVerticalSolidList"/>
    <dgm:cxn modelId="{DABB9EA3-447B-4C6A-BB11-4BB5BF4D4D43}" type="presParOf" srcId="{577E6CD1-398C-45D0-9E52-9493860A6B55}" destId="{14EBCBF7-6D85-4527-836A-C820C8829F9C}" srcOrd="0" destOrd="0" presId="urn:microsoft.com/office/officeart/2018/2/layout/IconVerticalSolidList"/>
    <dgm:cxn modelId="{5F21BE38-2FC7-4A8B-B7D3-ADAC7F04356B}" type="presParOf" srcId="{14EBCBF7-6D85-4527-836A-C820C8829F9C}" destId="{8C9C90BE-42BA-4A66-BD23-B6F7E2D7F456}" srcOrd="0" destOrd="0" presId="urn:microsoft.com/office/officeart/2018/2/layout/IconVerticalSolidList"/>
    <dgm:cxn modelId="{638B30C2-B1DF-4676-BE5B-C633EAE26AC4}" type="presParOf" srcId="{14EBCBF7-6D85-4527-836A-C820C8829F9C}" destId="{723E3C26-5673-4AAE-87C9-F62FB4D2C3EB}" srcOrd="1" destOrd="0" presId="urn:microsoft.com/office/officeart/2018/2/layout/IconVerticalSolidList"/>
    <dgm:cxn modelId="{ACC3701C-6668-43A8-B77F-E293379F0E6D}" type="presParOf" srcId="{14EBCBF7-6D85-4527-836A-C820C8829F9C}" destId="{82349B95-27E7-4DB6-B34E-2184B7147900}" srcOrd="2" destOrd="0" presId="urn:microsoft.com/office/officeart/2018/2/layout/IconVerticalSolidList"/>
    <dgm:cxn modelId="{143627CC-5EC4-49E6-A256-1BB900449C77}" type="presParOf" srcId="{14EBCBF7-6D85-4527-836A-C820C8829F9C}" destId="{26986D9A-89F2-4695-8E02-25C175468156}" srcOrd="3" destOrd="0" presId="urn:microsoft.com/office/officeart/2018/2/layout/IconVerticalSolidList"/>
    <dgm:cxn modelId="{F8598092-0627-43DF-A5A1-A5BC1843D268}" type="presParOf" srcId="{577E6CD1-398C-45D0-9E52-9493860A6B55}" destId="{085BCCD4-11C7-46D2-AA38-EA71BFD06197}" srcOrd="1" destOrd="0" presId="urn:microsoft.com/office/officeart/2018/2/layout/IconVerticalSolidList"/>
    <dgm:cxn modelId="{34425724-4BEE-478B-B6C5-BBCC5CD68FEE}" type="presParOf" srcId="{577E6CD1-398C-45D0-9E52-9493860A6B55}" destId="{F65AAB48-0E54-4BB2-AF94-FCE4969DFACB}" srcOrd="2" destOrd="0" presId="urn:microsoft.com/office/officeart/2018/2/layout/IconVerticalSolidList"/>
    <dgm:cxn modelId="{B8169FF3-EFAB-4B67-B9CB-6D876A2A24F7}" type="presParOf" srcId="{F65AAB48-0E54-4BB2-AF94-FCE4969DFACB}" destId="{09F4020E-772A-4379-8FE1-DF22F6417BBA}" srcOrd="0" destOrd="0" presId="urn:microsoft.com/office/officeart/2018/2/layout/IconVerticalSolidList"/>
    <dgm:cxn modelId="{13205B53-1D3A-4397-B677-2DCB5CE1F105}" type="presParOf" srcId="{F65AAB48-0E54-4BB2-AF94-FCE4969DFACB}" destId="{63A0DC1B-7DF4-4338-BDFC-0862DE0BDBAF}" srcOrd="1" destOrd="0" presId="urn:microsoft.com/office/officeart/2018/2/layout/IconVerticalSolidList"/>
    <dgm:cxn modelId="{DF91266C-EE19-4999-AA24-E03D1BDC610F}" type="presParOf" srcId="{F65AAB48-0E54-4BB2-AF94-FCE4969DFACB}" destId="{9448AA2D-D6B5-404B-9F55-E6BFB6752F45}" srcOrd="2" destOrd="0" presId="urn:microsoft.com/office/officeart/2018/2/layout/IconVerticalSolidList"/>
    <dgm:cxn modelId="{AED5F14D-CAD5-43C3-8224-24A3840AF613}" type="presParOf" srcId="{F65AAB48-0E54-4BB2-AF94-FCE4969DFACB}" destId="{7A78B42B-07B9-49F6-8F34-0FFFD931371D}" srcOrd="3" destOrd="0" presId="urn:microsoft.com/office/officeart/2018/2/layout/IconVerticalSolidList"/>
    <dgm:cxn modelId="{6B842E0E-FEF7-4A14-B4C2-6DAFF22F9EE8}" type="presParOf" srcId="{577E6CD1-398C-45D0-9E52-9493860A6B55}" destId="{52578FB2-2318-4E73-BC97-1CE651E30F86}" srcOrd="3" destOrd="0" presId="urn:microsoft.com/office/officeart/2018/2/layout/IconVerticalSolidList"/>
    <dgm:cxn modelId="{BD9F2C04-D73A-431F-BA90-C4CFE49B3351}" type="presParOf" srcId="{577E6CD1-398C-45D0-9E52-9493860A6B55}" destId="{01230559-F415-408B-9E0D-ADD8AF5C0B45}" srcOrd="4" destOrd="0" presId="urn:microsoft.com/office/officeart/2018/2/layout/IconVerticalSolidList"/>
    <dgm:cxn modelId="{C642658A-20E5-4A8D-9EF9-23802A1911CF}" type="presParOf" srcId="{01230559-F415-408B-9E0D-ADD8AF5C0B45}" destId="{2673861E-34B6-4B79-BEFC-C46E4B10EEAC}" srcOrd="0" destOrd="0" presId="urn:microsoft.com/office/officeart/2018/2/layout/IconVerticalSolidList"/>
    <dgm:cxn modelId="{354BFED3-68FB-48B9-9D71-DD92B515817D}" type="presParOf" srcId="{01230559-F415-408B-9E0D-ADD8AF5C0B45}" destId="{7695F4EE-5DD9-41E7-86DC-55BA2BD01B8D}" srcOrd="1" destOrd="0" presId="urn:microsoft.com/office/officeart/2018/2/layout/IconVerticalSolidList"/>
    <dgm:cxn modelId="{DB7CDC58-69B7-44FD-9A86-503E4491B4F1}" type="presParOf" srcId="{01230559-F415-408B-9E0D-ADD8AF5C0B45}" destId="{3AEDBDB8-9930-4573-AD13-07E1FD384B67}" srcOrd="2" destOrd="0" presId="urn:microsoft.com/office/officeart/2018/2/layout/IconVerticalSolidList"/>
    <dgm:cxn modelId="{066F8ECE-329A-43ED-9363-B77E19A3AE9D}" type="presParOf" srcId="{01230559-F415-408B-9E0D-ADD8AF5C0B45}" destId="{0DCDB9E6-367E-4935-A105-CCC7FE0C38C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3795E2-7051-4E87-A3FE-AACC1F7CC1F5}">
      <dsp:nvSpPr>
        <dsp:cNvPr id="0" name=""/>
        <dsp:cNvSpPr/>
      </dsp:nvSpPr>
      <dsp:spPr>
        <a:xfrm>
          <a:off x="3218" y="1318703"/>
          <a:ext cx="2298141" cy="231791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0720B37-410C-4E2E-993E-C7AFC251BAAF}">
      <dsp:nvSpPr>
        <dsp:cNvPr id="0" name=""/>
        <dsp:cNvSpPr/>
      </dsp:nvSpPr>
      <dsp:spPr>
        <a:xfrm>
          <a:off x="258567" y="1561285"/>
          <a:ext cx="2298141" cy="231791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WIOA</a:t>
          </a:r>
        </a:p>
      </dsp:txBody>
      <dsp:txXfrm>
        <a:off x="325877" y="1628595"/>
        <a:ext cx="2163521" cy="2183291"/>
      </dsp:txXfrm>
    </dsp:sp>
    <dsp:sp modelId="{C52FB990-D671-46CB-9591-5706B5D64C36}">
      <dsp:nvSpPr>
        <dsp:cNvPr id="0" name=""/>
        <dsp:cNvSpPr/>
      </dsp:nvSpPr>
      <dsp:spPr>
        <a:xfrm>
          <a:off x="2812058" y="1318703"/>
          <a:ext cx="2298141" cy="231791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5AF86B7-4BA5-4A26-A538-E47F8FCE4344}">
      <dsp:nvSpPr>
        <dsp:cNvPr id="0" name=""/>
        <dsp:cNvSpPr/>
      </dsp:nvSpPr>
      <dsp:spPr>
        <a:xfrm>
          <a:off x="3067407" y="1561285"/>
          <a:ext cx="2298141" cy="231791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Pennsylvania WIOA Combined State </a:t>
          </a:r>
          <a:br>
            <a:rPr lang="en-US" sz="2400" b="1" kern="1200" dirty="0"/>
          </a:br>
          <a:r>
            <a:rPr lang="en-US" sz="2400" b="1" kern="1200" dirty="0"/>
            <a:t>Plan</a:t>
          </a:r>
        </a:p>
      </dsp:txBody>
      <dsp:txXfrm>
        <a:off x="3134717" y="1628595"/>
        <a:ext cx="2163521" cy="2183291"/>
      </dsp:txXfrm>
    </dsp:sp>
    <dsp:sp modelId="{8D42A183-D1B1-4CE8-BB58-110792505371}">
      <dsp:nvSpPr>
        <dsp:cNvPr id="0" name=""/>
        <dsp:cNvSpPr/>
      </dsp:nvSpPr>
      <dsp:spPr>
        <a:xfrm>
          <a:off x="5620899" y="1318703"/>
          <a:ext cx="2298141" cy="231791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7659F3-0C98-4431-B067-AFF1A494B49D}">
      <dsp:nvSpPr>
        <dsp:cNvPr id="0" name=""/>
        <dsp:cNvSpPr/>
      </dsp:nvSpPr>
      <dsp:spPr>
        <a:xfrm>
          <a:off x="5876248" y="1561285"/>
          <a:ext cx="2298141" cy="231791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Local Workforce Development Area (LWDA)</a:t>
          </a:r>
          <a:br>
            <a:rPr lang="en-US" sz="2400" b="1" kern="1200" dirty="0"/>
          </a:br>
          <a:r>
            <a:rPr lang="en-US" sz="2400" b="1" kern="1200" dirty="0"/>
            <a:t>Plan </a:t>
          </a:r>
        </a:p>
      </dsp:txBody>
      <dsp:txXfrm>
        <a:off x="5943558" y="1628595"/>
        <a:ext cx="2163521" cy="2183291"/>
      </dsp:txXfrm>
    </dsp:sp>
    <dsp:sp modelId="{EC79C47A-9BB4-4D96-8857-6D46448B8D39}">
      <dsp:nvSpPr>
        <dsp:cNvPr id="0" name=""/>
        <dsp:cNvSpPr/>
      </dsp:nvSpPr>
      <dsp:spPr>
        <a:xfrm>
          <a:off x="8429739" y="1318703"/>
          <a:ext cx="2298141" cy="231791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803130D-4700-4A16-BB44-91A3CC662C93}">
      <dsp:nvSpPr>
        <dsp:cNvPr id="0" name=""/>
        <dsp:cNvSpPr/>
      </dsp:nvSpPr>
      <dsp:spPr>
        <a:xfrm>
          <a:off x="8685088" y="1561285"/>
          <a:ext cx="2298141" cy="2317911"/>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Regional Workforce Development  Plan</a:t>
          </a:r>
        </a:p>
      </dsp:txBody>
      <dsp:txXfrm>
        <a:off x="8752398" y="1628595"/>
        <a:ext cx="2163521" cy="2183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5972A-B627-41AD-961A-0AF229EEE632}">
      <dsp:nvSpPr>
        <dsp:cNvPr id="0" name=""/>
        <dsp:cNvSpPr/>
      </dsp:nvSpPr>
      <dsp:spPr>
        <a:xfrm>
          <a:off x="664724" y="598559"/>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22BF17-B43C-40EB-A677-17EEC04A9365}">
      <dsp:nvSpPr>
        <dsp:cNvPr id="0" name=""/>
        <dsp:cNvSpPr/>
      </dsp:nvSpPr>
      <dsp:spPr>
        <a:xfrm>
          <a:off x="1088849" y="1022684"/>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5D130-CBDF-4AE1-892A-E30E51793799}">
      <dsp:nvSpPr>
        <dsp:cNvPr id="0" name=""/>
        <dsp:cNvSpPr/>
      </dsp:nvSpPr>
      <dsp:spPr>
        <a:xfrm>
          <a:off x="28536" y="3208559"/>
          <a:ext cx="3262500" cy="139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i="0" kern="1200" cap="none" dirty="0"/>
            <a:t>Integrate services across core WIOA programs</a:t>
          </a:r>
          <a:endParaRPr lang="en-US" sz="2400" b="1" kern="1200" cap="none" dirty="0"/>
        </a:p>
      </dsp:txBody>
      <dsp:txXfrm>
        <a:off x="28536" y="3208559"/>
        <a:ext cx="3262500" cy="1390781"/>
      </dsp:txXfrm>
    </dsp:sp>
    <dsp:sp modelId="{1A174D16-1582-4A7D-B844-07E8509D9191}">
      <dsp:nvSpPr>
        <dsp:cNvPr id="0" name=""/>
        <dsp:cNvSpPr/>
      </dsp:nvSpPr>
      <dsp:spPr>
        <a:xfrm>
          <a:off x="4498162" y="598559"/>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CE3C4-6A6A-4C79-A44E-76A2FAA8914E}">
      <dsp:nvSpPr>
        <dsp:cNvPr id="0" name=""/>
        <dsp:cNvSpPr/>
      </dsp:nvSpPr>
      <dsp:spPr>
        <a:xfrm>
          <a:off x="4922287" y="1022684"/>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E16F8-CF95-425E-94DC-77AE160C8C0D}">
      <dsp:nvSpPr>
        <dsp:cNvPr id="0" name=""/>
        <dsp:cNvSpPr/>
      </dsp:nvSpPr>
      <dsp:spPr>
        <a:xfrm>
          <a:off x="3861974" y="3208559"/>
          <a:ext cx="3262500" cy="139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i="0" kern="1200" cap="none" dirty="0"/>
            <a:t>Meet employer and jobseeker needs</a:t>
          </a:r>
          <a:endParaRPr lang="en-US" sz="2400" b="1" kern="1200" cap="none" dirty="0"/>
        </a:p>
      </dsp:txBody>
      <dsp:txXfrm>
        <a:off x="3861974" y="3208559"/>
        <a:ext cx="3262500" cy="1390781"/>
      </dsp:txXfrm>
    </dsp:sp>
    <dsp:sp modelId="{E11179D1-04A3-4D99-A02D-CDA0BCAAAC44}">
      <dsp:nvSpPr>
        <dsp:cNvPr id="0" name=""/>
        <dsp:cNvSpPr/>
      </dsp:nvSpPr>
      <dsp:spPr>
        <a:xfrm>
          <a:off x="8331599" y="598559"/>
          <a:ext cx="1990125" cy="1990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7CBD7-0850-482A-B182-C665D262B2DF}">
      <dsp:nvSpPr>
        <dsp:cNvPr id="0" name=""/>
        <dsp:cNvSpPr/>
      </dsp:nvSpPr>
      <dsp:spPr>
        <a:xfrm>
          <a:off x="8755724" y="1022684"/>
          <a:ext cx="1141875" cy="114187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07098E-67F6-4DA5-9B5F-3BCEF96503FF}">
      <dsp:nvSpPr>
        <dsp:cNvPr id="0" name=""/>
        <dsp:cNvSpPr/>
      </dsp:nvSpPr>
      <dsp:spPr>
        <a:xfrm>
          <a:off x="7695412" y="3208559"/>
          <a:ext cx="3262500" cy="1390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i="0" kern="1200" cap="none" dirty="0"/>
            <a:t>Promote access to career pathway opportunities and strengthen sector strategies</a:t>
          </a:r>
          <a:endParaRPr lang="en-US" sz="2400" b="1" kern="1200" cap="none" dirty="0"/>
        </a:p>
      </dsp:txBody>
      <dsp:txXfrm>
        <a:off x="7695412" y="3208559"/>
        <a:ext cx="3262500" cy="1390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52667-9A94-434C-B9AA-277C10EB7E43}">
      <dsp:nvSpPr>
        <dsp:cNvPr id="0" name=""/>
        <dsp:cNvSpPr/>
      </dsp:nvSpPr>
      <dsp:spPr>
        <a:xfrm>
          <a:off x="0" y="219855"/>
          <a:ext cx="9401223" cy="7370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Apprenticeship and career &amp; technical education</a:t>
          </a:r>
        </a:p>
      </dsp:txBody>
      <dsp:txXfrm>
        <a:off x="35982" y="255837"/>
        <a:ext cx="9329259" cy="665135"/>
      </dsp:txXfrm>
    </dsp:sp>
    <dsp:sp modelId="{1B0D20BF-BC2E-4AF7-AA4C-02208B305307}">
      <dsp:nvSpPr>
        <dsp:cNvPr id="0" name=""/>
        <dsp:cNvSpPr/>
      </dsp:nvSpPr>
      <dsp:spPr>
        <a:xfrm>
          <a:off x="0" y="1043356"/>
          <a:ext cx="9401223" cy="7370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Sector strategies and employer engagement</a:t>
          </a:r>
        </a:p>
      </dsp:txBody>
      <dsp:txXfrm>
        <a:off x="35982" y="1079338"/>
        <a:ext cx="9329259" cy="665135"/>
      </dsp:txXfrm>
    </dsp:sp>
    <dsp:sp modelId="{49ABC824-FB6A-4D71-AB94-D44231604DBE}">
      <dsp:nvSpPr>
        <dsp:cNvPr id="0" name=""/>
        <dsp:cNvSpPr/>
      </dsp:nvSpPr>
      <dsp:spPr>
        <a:xfrm>
          <a:off x="0" y="1866855"/>
          <a:ext cx="9401223" cy="7370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Youth</a:t>
          </a:r>
          <a:endParaRPr lang="en-US" sz="3000" b="1" kern="1200" dirty="0"/>
        </a:p>
      </dsp:txBody>
      <dsp:txXfrm>
        <a:off x="35982" y="1902837"/>
        <a:ext cx="9329259" cy="665135"/>
      </dsp:txXfrm>
    </dsp:sp>
    <dsp:sp modelId="{83B040DF-77F8-49E5-B12B-E41E94E3AE86}">
      <dsp:nvSpPr>
        <dsp:cNvPr id="0" name=""/>
        <dsp:cNvSpPr/>
      </dsp:nvSpPr>
      <dsp:spPr>
        <a:xfrm>
          <a:off x="0" y="2690356"/>
          <a:ext cx="9401223" cy="7370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Continuous improvement of the PA CareerLink</a:t>
          </a:r>
          <a:r>
            <a:rPr lang="en-US" sz="3000" b="1" kern="1200" dirty="0">
              <a:latin typeface="Avenir Next LT Pro Light" panose="020B0304020202020204" pitchFamily="34" charset="0"/>
            </a:rPr>
            <a:t>®</a:t>
          </a:r>
          <a:r>
            <a:rPr lang="en-US" sz="3000" b="1" kern="1200" dirty="0"/>
            <a:t> system</a:t>
          </a:r>
        </a:p>
      </dsp:txBody>
      <dsp:txXfrm>
        <a:off x="35982" y="2726338"/>
        <a:ext cx="9329259" cy="665135"/>
      </dsp:txXfrm>
    </dsp:sp>
    <dsp:sp modelId="{86F8C466-2B24-4417-ACD2-44180B99C73C}">
      <dsp:nvSpPr>
        <dsp:cNvPr id="0" name=""/>
        <dsp:cNvSpPr/>
      </dsp:nvSpPr>
      <dsp:spPr>
        <a:xfrm>
          <a:off x="0" y="3513856"/>
          <a:ext cx="9401223" cy="7370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Barrier remediation</a:t>
          </a:r>
        </a:p>
      </dsp:txBody>
      <dsp:txXfrm>
        <a:off x="35982" y="3549838"/>
        <a:ext cx="9329259" cy="665135"/>
      </dsp:txXfrm>
    </dsp:sp>
    <dsp:sp modelId="{09235BFF-0F6A-4B77-A130-ECE64B064DE0}">
      <dsp:nvSpPr>
        <dsp:cNvPr id="0" name=""/>
        <dsp:cNvSpPr/>
      </dsp:nvSpPr>
      <dsp:spPr>
        <a:xfrm>
          <a:off x="0" y="4337356"/>
          <a:ext cx="9401223" cy="73709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dirty="0"/>
            <a:t>Addressing workforce shortages in critical industries</a:t>
          </a:r>
        </a:p>
      </dsp:txBody>
      <dsp:txXfrm>
        <a:off x="35982" y="4373338"/>
        <a:ext cx="9329259" cy="6651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C90BE-42BA-4A66-BD23-B6F7E2D7F456}">
      <dsp:nvSpPr>
        <dsp:cNvPr id="0" name=""/>
        <dsp:cNvSpPr/>
      </dsp:nvSpPr>
      <dsp:spPr>
        <a:xfrm>
          <a:off x="0" y="634"/>
          <a:ext cx="10986449" cy="14847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E3C26-5673-4AAE-87C9-F62FB4D2C3EB}">
      <dsp:nvSpPr>
        <dsp:cNvPr id="0" name=""/>
        <dsp:cNvSpPr/>
      </dsp:nvSpPr>
      <dsp:spPr>
        <a:xfrm>
          <a:off x="449137" y="334703"/>
          <a:ext cx="816613" cy="816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86D9A-89F2-4695-8E02-25C175468156}">
      <dsp:nvSpPr>
        <dsp:cNvPr id="0" name=""/>
        <dsp:cNvSpPr/>
      </dsp:nvSpPr>
      <dsp:spPr>
        <a:xfrm>
          <a:off x="1714888" y="634"/>
          <a:ext cx="9271560" cy="148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36" tIns="157136" rIns="157136" bIns="157136" numCol="1" spcCol="1270" anchor="ctr" anchorCtr="0">
          <a:noAutofit/>
        </a:bodyPr>
        <a:lstStyle/>
        <a:p>
          <a:pPr marL="0" lvl="0" indent="0" algn="l" defTabSz="1422400">
            <a:lnSpc>
              <a:spcPct val="90000"/>
            </a:lnSpc>
            <a:spcBef>
              <a:spcPct val="0"/>
            </a:spcBef>
            <a:spcAft>
              <a:spcPct val="35000"/>
            </a:spcAft>
            <a:buNone/>
          </a:pPr>
          <a:r>
            <a:rPr lang="en-US" sz="3200" b="0" i="0" kern="1200" dirty="0"/>
            <a:t>Regular communication and information-sharing</a:t>
          </a:r>
          <a:endParaRPr lang="en-US" sz="3200" kern="1200" dirty="0"/>
        </a:p>
      </dsp:txBody>
      <dsp:txXfrm>
        <a:off x="1714888" y="634"/>
        <a:ext cx="9271560" cy="1484751"/>
      </dsp:txXfrm>
    </dsp:sp>
    <dsp:sp modelId="{09F4020E-772A-4379-8FE1-DF22F6417BBA}">
      <dsp:nvSpPr>
        <dsp:cNvPr id="0" name=""/>
        <dsp:cNvSpPr/>
      </dsp:nvSpPr>
      <dsp:spPr>
        <a:xfrm>
          <a:off x="0" y="1856574"/>
          <a:ext cx="10986449" cy="14847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A0DC1B-7DF4-4338-BDFC-0862DE0BDBAF}">
      <dsp:nvSpPr>
        <dsp:cNvPr id="0" name=""/>
        <dsp:cNvSpPr/>
      </dsp:nvSpPr>
      <dsp:spPr>
        <a:xfrm>
          <a:off x="449137" y="2190643"/>
          <a:ext cx="816613" cy="816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78B42B-07B9-49F6-8F34-0FFFD931371D}">
      <dsp:nvSpPr>
        <dsp:cNvPr id="0" name=""/>
        <dsp:cNvSpPr/>
      </dsp:nvSpPr>
      <dsp:spPr>
        <a:xfrm>
          <a:off x="1714888" y="1856574"/>
          <a:ext cx="9271560" cy="148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36" tIns="157136" rIns="157136" bIns="157136" numCol="1" spcCol="1270" anchor="ctr" anchorCtr="0">
          <a:noAutofit/>
        </a:bodyPr>
        <a:lstStyle/>
        <a:p>
          <a:pPr marL="0" lvl="0" indent="0" algn="l" defTabSz="1422400">
            <a:lnSpc>
              <a:spcPct val="90000"/>
            </a:lnSpc>
            <a:spcBef>
              <a:spcPct val="0"/>
            </a:spcBef>
            <a:spcAft>
              <a:spcPct val="35000"/>
            </a:spcAft>
            <a:buNone/>
          </a:pPr>
          <a:r>
            <a:rPr lang="en-US" sz="3200" b="0" i="0" kern="1200" dirty="0"/>
            <a:t>Collaborative service planning for adult learners</a:t>
          </a:r>
          <a:endParaRPr lang="en-US" sz="3200" kern="1200" dirty="0"/>
        </a:p>
      </dsp:txBody>
      <dsp:txXfrm>
        <a:off x="1714888" y="1856574"/>
        <a:ext cx="9271560" cy="1484751"/>
      </dsp:txXfrm>
    </dsp:sp>
    <dsp:sp modelId="{2673861E-34B6-4B79-BEFC-C46E4B10EEAC}">
      <dsp:nvSpPr>
        <dsp:cNvPr id="0" name=""/>
        <dsp:cNvSpPr/>
      </dsp:nvSpPr>
      <dsp:spPr>
        <a:xfrm>
          <a:off x="0" y="3712513"/>
          <a:ext cx="10986449" cy="14847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95F4EE-5DD9-41E7-86DC-55BA2BD01B8D}">
      <dsp:nvSpPr>
        <dsp:cNvPr id="0" name=""/>
        <dsp:cNvSpPr/>
      </dsp:nvSpPr>
      <dsp:spPr>
        <a:xfrm>
          <a:off x="449137" y="4046582"/>
          <a:ext cx="816613" cy="816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DB9E6-367E-4935-A105-CCC7FE0C38C8}">
      <dsp:nvSpPr>
        <dsp:cNvPr id="0" name=""/>
        <dsp:cNvSpPr/>
      </dsp:nvSpPr>
      <dsp:spPr>
        <a:xfrm>
          <a:off x="1714888" y="3712513"/>
          <a:ext cx="9271560" cy="14847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136" tIns="157136" rIns="157136" bIns="157136" numCol="1" spcCol="1270" anchor="ctr" anchorCtr="0">
          <a:noAutofit/>
        </a:bodyPr>
        <a:lstStyle/>
        <a:p>
          <a:pPr marL="0" lvl="0" indent="0" algn="l" defTabSz="1422400">
            <a:lnSpc>
              <a:spcPct val="90000"/>
            </a:lnSpc>
            <a:spcBef>
              <a:spcPct val="0"/>
            </a:spcBef>
            <a:spcAft>
              <a:spcPct val="35000"/>
            </a:spcAft>
            <a:buNone/>
          </a:pPr>
          <a:r>
            <a:rPr lang="en-US" sz="3200" b="0" i="0" kern="1200" dirty="0"/>
            <a:t>Joint workshops, events, and referral systems</a:t>
          </a:r>
          <a:endParaRPr lang="en-US" sz="3200" kern="1200" dirty="0"/>
        </a:p>
      </dsp:txBody>
      <dsp:txXfrm>
        <a:off x="1714888" y="3712513"/>
        <a:ext cx="9271560" cy="14847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79DBB9-521E-C1CD-6C4D-84E5751C3B4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Connecting Adult Learners to the PA Apprenticeship and Pre-Apprenticeship Pipeline</a:t>
            </a:r>
          </a:p>
        </p:txBody>
      </p:sp>
      <p:sp>
        <p:nvSpPr>
          <p:cNvPr id="3" name="Date Placeholder 2">
            <a:extLst>
              <a:ext uri="{FF2B5EF4-FFF2-40B4-BE49-F238E27FC236}">
                <a16:creationId xmlns:a16="http://schemas.microsoft.com/office/drawing/2014/main" id="{D68803A1-2349-89F0-624E-60F2474EC4D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12BCFF7A-E16A-4A78-8E31-7FA4D81B0C78}" type="datetimeFigureOut">
              <a:rPr lang="en-US" smtClean="0"/>
              <a:t>11/19/2024</a:t>
            </a:fld>
            <a:endParaRPr lang="en-US"/>
          </a:p>
        </p:txBody>
      </p:sp>
      <p:sp>
        <p:nvSpPr>
          <p:cNvPr id="4" name="Footer Placeholder 3">
            <a:extLst>
              <a:ext uri="{FF2B5EF4-FFF2-40B4-BE49-F238E27FC236}">
                <a16:creationId xmlns:a16="http://schemas.microsoft.com/office/drawing/2014/main" id="{506358BA-C6FC-9284-380C-BE83DF2E2768}"/>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a:t>5/10/24 Friday Lunchtime Webinar</a:t>
            </a:r>
          </a:p>
        </p:txBody>
      </p:sp>
      <p:sp>
        <p:nvSpPr>
          <p:cNvPr id="5" name="Slide Number Placeholder 4">
            <a:extLst>
              <a:ext uri="{FF2B5EF4-FFF2-40B4-BE49-F238E27FC236}">
                <a16:creationId xmlns:a16="http://schemas.microsoft.com/office/drawing/2014/main" id="{EFCC186C-0395-5138-A295-838E58AC461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D3185A5E-133C-480C-B9B8-EEAA24ACFB1F}" type="slidenum">
              <a:rPr lang="en-US" smtClean="0"/>
              <a:t>‹#›</a:t>
            </a:fld>
            <a:endParaRPr lang="en-US"/>
          </a:p>
        </p:txBody>
      </p:sp>
    </p:spTree>
    <p:extLst>
      <p:ext uri="{BB962C8B-B14F-4D97-AF65-F5344CB8AC3E}">
        <p14:creationId xmlns:p14="http://schemas.microsoft.com/office/powerpoint/2010/main" val="233041838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Connecting Adult Learners to the PA Apprenticeship and Pre-Apprenticeship Pipeline</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3727615-4E62-402B-9145-35BADCC49089}" type="datetimeFigureOut">
              <a:rPr lang="en-US" smtClean="0"/>
              <a:t>11/19/2024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5/10/24 Friday Lunchtime Webinar</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A961707-96E5-49A4-9236-4812EBF185EC}" type="slidenum">
              <a:rPr lang="en-US" smtClean="0"/>
              <a:t>‹#›</a:t>
            </a:fld>
            <a:endParaRPr lang="en-US"/>
          </a:p>
        </p:txBody>
      </p:sp>
    </p:spTree>
    <p:extLst>
      <p:ext uri="{BB962C8B-B14F-4D97-AF65-F5344CB8AC3E}">
        <p14:creationId xmlns:p14="http://schemas.microsoft.com/office/powerpoint/2010/main" val="221067766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r>
              <a:rPr lang="en-US" sz="1800" b="0" i="0" dirty="0">
                <a:solidFill>
                  <a:srgbClr val="242424"/>
                </a:solidFill>
                <a:effectLst/>
                <a:latin typeface="Aptos" panose="020B0004020202020204" pitchFamily="34" charset="0"/>
              </a:rPr>
              <a:t>Title: Aligning Programming to the Pennsylvania Workforce Innovation and Opportunity Act Combined State Plan and Local Workforce Development Area Plans</a:t>
            </a:r>
          </a:p>
          <a:p>
            <a:pPr marL="0" marR="0" algn="l"/>
            <a:r>
              <a:rPr lang="en-US" sz="1800" b="0" i="0" dirty="0">
                <a:solidFill>
                  <a:srgbClr val="242424"/>
                </a:solidFill>
                <a:effectLst/>
                <a:latin typeface="Aptos" panose="020B0004020202020204" pitchFamily="34" charset="0"/>
              </a:rPr>
              <a:t>Presenters: Chrissie Klinger and Loretta Lininger</a:t>
            </a:r>
          </a:p>
          <a:p>
            <a:pPr marL="0" marR="0" algn="l"/>
            <a:r>
              <a:rPr lang="en-US" sz="1800" b="0" i="0" dirty="0">
                <a:solidFill>
                  <a:srgbClr val="242424"/>
                </a:solidFill>
                <a:effectLst/>
                <a:latin typeface="Aptos" panose="020B0004020202020204" pitchFamily="34" charset="0"/>
              </a:rPr>
              <a:t>Description: During this session, we will provide updates on activities that are happening statewide to support Pennsylvania's Combined State Plan. We will also discuss ways adult education program administrators can be involved in the development of a local workforce development area plan. Participants will have time to share challenges and opportunities and learn from one another.  </a:t>
            </a:r>
          </a:p>
          <a:p>
            <a:pPr marL="0" marR="0" algn="l"/>
            <a:r>
              <a:rPr lang="en-US" sz="1800" b="0" i="0" dirty="0">
                <a:solidFill>
                  <a:srgbClr val="242424"/>
                </a:solidFill>
                <a:effectLst/>
                <a:latin typeface="Aptos" panose="020B0004020202020204" pitchFamily="34" charset="0"/>
              </a:rPr>
              <a:t> </a:t>
            </a:r>
          </a:p>
          <a:p>
            <a:pPr marL="0" marR="0" algn="l"/>
            <a:r>
              <a:rPr lang="en-US" sz="1800" b="0" i="0" dirty="0">
                <a:solidFill>
                  <a:srgbClr val="242424"/>
                </a:solidFill>
                <a:effectLst/>
                <a:latin typeface="Aptos" panose="020B0004020202020204" pitchFamily="34" charset="0"/>
              </a:rPr>
              <a:t>Outline:</a:t>
            </a:r>
          </a:p>
          <a:p>
            <a:pPr marL="0" marR="0" algn="l"/>
            <a:r>
              <a:rPr lang="en-US" sz="1800" b="0" i="0" dirty="0">
                <a:solidFill>
                  <a:srgbClr val="242424"/>
                </a:solidFill>
                <a:effectLst/>
                <a:latin typeface="Aptos" panose="020B0004020202020204" pitchFamily="34" charset="0"/>
              </a:rPr>
              <a:t>-Share 5 true or false statements about state plan on slide and have them take a moment to read and determine which ones are false. Go through them and share information about the state plan (example- Local WDA plans need to align to the PA WIOA Combined State Plan (TRUE) The PA WIOA Combined State Plan is updated every seven years (FALSE- every four years)</a:t>
            </a:r>
          </a:p>
          <a:p>
            <a:pPr marL="0" marR="0" algn="l"/>
            <a:r>
              <a:rPr lang="en-US" sz="1800" b="0" i="0" dirty="0">
                <a:solidFill>
                  <a:srgbClr val="242424"/>
                </a:solidFill>
                <a:effectLst/>
                <a:latin typeface="Aptos" panose="020B0004020202020204" pitchFamily="34" charset="0"/>
              </a:rPr>
              <a:t>-Ways to be involved in local plan- be on committee that supports the plan development, ask for draft prior to it being put out for public comment, gather learner (jobseeker) input to share with LWDA board, other ideas?</a:t>
            </a:r>
          </a:p>
          <a:p>
            <a:pPr marL="0" marR="0" algn="l"/>
            <a:r>
              <a:rPr lang="en-US" sz="1800" b="0" i="0" dirty="0">
                <a:solidFill>
                  <a:srgbClr val="242424"/>
                </a:solidFill>
                <a:effectLst/>
                <a:latin typeface="Aptos" panose="020B0004020202020204" pitchFamily="34" charset="0"/>
              </a:rPr>
              <a:t>-Share a sample verbiage from a plan and ask people to notice and wonder -what do they notice that they might change, what are they wondering about/what is not clear-how might they change the section? (include some wording about drop outs and GED)Maybe do two examples like this and one include verbiage about English language learners and need minimal edits?</a:t>
            </a:r>
          </a:p>
          <a:p>
            <a:pPr marL="0" marR="0" algn="l"/>
            <a:r>
              <a:rPr lang="en-US" sz="1800" b="0" i="0" dirty="0">
                <a:solidFill>
                  <a:srgbClr val="242424"/>
                </a:solidFill>
                <a:effectLst/>
                <a:latin typeface="Aptos" panose="020B0004020202020204" pitchFamily="34" charset="0"/>
              </a:rPr>
              <a:t>-Challenges to providing input to the local plan</a:t>
            </a:r>
          </a:p>
          <a:p>
            <a:pPr marL="0" marR="0" algn="l"/>
            <a:r>
              <a:rPr lang="en-US" sz="1800" b="0" i="0" dirty="0">
                <a:solidFill>
                  <a:srgbClr val="242424"/>
                </a:solidFill>
                <a:effectLst/>
                <a:latin typeface="Aptos" panose="020B0004020202020204" pitchFamily="34" charset="0"/>
              </a:rPr>
              <a:t>-Opportunities around apprenticeships, OSY, barriers, and supporting employers- what haven’t you done in the past that you want to do in the next four years?</a:t>
            </a:r>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1</a:t>
            </a:fld>
            <a:endParaRPr lang="en-US"/>
          </a:p>
        </p:txBody>
      </p:sp>
    </p:spTree>
    <p:extLst>
      <p:ext uri="{BB962C8B-B14F-4D97-AF65-F5344CB8AC3E}">
        <p14:creationId xmlns:p14="http://schemas.microsoft.com/office/powerpoint/2010/main" val="9665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7DB62-382A-B722-1B93-0FE2BEF4A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846AC4-C7EE-C414-4288-F62256D42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42349-F997-ECD4-F789-3701F85300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424"/>
                </a:solidFill>
                <a:effectLst/>
                <a:latin typeface="Aptos" panose="020B0004020202020204" pitchFamily="34" charset="0"/>
              </a:rPr>
              <a:t>Penne Watkins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424"/>
                </a:solidFill>
                <a:effectLst/>
                <a:latin typeface="Aptos" panose="020B0004020202020204" pitchFamily="34" charset="0"/>
              </a:rPr>
              <a:t>Sharon </a:t>
            </a:r>
            <a:r>
              <a:rPr lang="en-US" sz="1200" b="0" i="0" dirty="0" err="1">
                <a:solidFill>
                  <a:srgbClr val="242424"/>
                </a:solidFill>
                <a:effectLst/>
                <a:latin typeface="Aptos" panose="020B0004020202020204" pitchFamily="34" charset="0"/>
              </a:rPr>
              <a:t>Hagenberger</a:t>
            </a:r>
            <a:endParaRPr lang="en-US" sz="1200" b="0" i="0" dirty="0">
              <a:solidFill>
                <a:srgbClr val="242424"/>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42424"/>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42424"/>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42424"/>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424"/>
                </a:solidFill>
                <a:effectLst/>
                <a:latin typeface="Aptos" panose="020B0004020202020204" pitchFamily="34" charset="0"/>
              </a:rPr>
              <a:t>Challenges to providing input to the local plan</a:t>
            </a:r>
            <a:endParaRPr lang="en-US" dirty="0"/>
          </a:p>
          <a:p>
            <a:endParaRPr lang="en-US" dirty="0"/>
          </a:p>
          <a:p>
            <a:endParaRPr lang="en-US" dirty="0"/>
          </a:p>
        </p:txBody>
      </p:sp>
      <p:sp>
        <p:nvSpPr>
          <p:cNvPr id="4" name="Header Placeholder 3">
            <a:extLst>
              <a:ext uri="{FF2B5EF4-FFF2-40B4-BE49-F238E27FC236}">
                <a16:creationId xmlns:a16="http://schemas.microsoft.com/office/drawing/2014/main" id="{F613762D-ADEB-B29E-0D30-F640BB05D1B6}"/>
              </a:ext>
            </a:extLst>
          </p:cNvPr>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a:extLst>
              <a:ext uri="{FF2B5EF4-FFF2-40B4-BE49-F238E27FC236}">
                <a16:creationId xmlns:a16="http://schemas.microsoft.com/office/drawing/2014/main" id="{B5B9FB00-E130-722A-CA62-A70AB328714E}"/>
              </a:ext>
            </a:extLst>
          </p:cNvPr>
          <p:cNvSpPr>
            <a:spLocks noGrp="1"/>
          </p:cNvSpPr>
          <p:nvPr>
            <p:ph type="ftr" sz="quarter" idx="4"/>
          </p:nvPr>
        </p:nvSpPr>
        <p:spPr/>
        <p:txBody>
          <a:bodyPr/>
          <a:lstStyle/>
          <a:p>
            <a:r>
              <a:rPr lang="en-US"/>
              <a:t>5/10/24 Friday Lunchtime Webinar</a:t>
            </a:r>
          </a:p>
        </p:txBody>
      </p:sp>
      <p:sp>
        <p:nvSpPr>
          <p:cNvPr id="6" name="Slide Number Placeholder 5">
            <a:extLst>
              <a:ext uri="{FF2B5EF4-FFF2-40B4-BE49-F238E27FC236}">
                <a16:creationId xmlns:a16="http://schemas.microsoft.com/office/drawing/2014/main" id="{A64C2B5B-8EC8-86B4-F7AD-7DC024932BD8}"/>
              </a:ext>
            </a:extLst>
          </p:cNvPr>
          <p:cNvSpPr>
            <a:spLocks noGrp="1"/>
          </p:cNvSpPr>
          <p:nvPr>
            <p:ph type="sldNum" sz="quarter" idx="5"/>
          </p:nvPr>
        </p:nvSpPr>
        <p:spPr/>
        <p:txBody>
          <a:bodyPr/>
          <a:lstStyle/>
          <a:p>
            <a:fld id="{4A961707-96E5-49A4-9236-4812EBF185EC}" type="slidenum">
              <a:rPr lang="en-US" smtClean="0"/>
              <a:t>11</a:t>
            </a:fld>
            <a:endParaRPr lang="en-US"/>
          </a:p>
        </p:txBody>
      </p:sp>
    </p:spTree>
    <p:extLst>
      <p:ext uri="{BB962C8B-B14F-4D97-AF65-F5344CB8AC3E}">
        <p14:creationId xmlns:p14="http://schemas.microsoft.com/office/powerpoint/2010/main" val="221182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1" dirty="0"/>
              <a:t>Past, present, future with partners-which partners will continue to be maintained as they are, which ones might need strengthening, where do gaps exist where new partnerships could help?</a:t>
            </a:r>
          </a:p>
          <a:p>
            <a:pPr>
              <a:buFont typeface="Arial" panose="020B0604020202020204" pitchFamily="34" charset="0"/>
              <a:buNone/>
            </a:pPr>
            <a:r>
              <a:rPr lang="en-US" b="1" dirty="0"/>
              <a:t>Mention WST course- Collaborative Service Delivery</a:t>
            </a:r>
          </a:p>
          <a:p>
            <a:pPr>
              <a:buFont typeface="Arial" panose="020B0604020202020204" pitchFamily="34" charset="0"/>
              <a:buNone/>
            </a:pPr>
            <a:r>
              <a:rPr lang="en-US" b="1" dirty="0"/>
              <a:t>Ask participants to identify an area they have the ability to control and make elicit change and share how they might take one small step or action towards change.</a:t>
            </a:r>
          </a:p>
          <a:p>
            <a:pPr>
              <a:buFont typeface="Arial" panose="020B0604020202020204" pitchFamily="34" charset="0"/>
              <a:buNone/>
            </a:pPr>
            <a:r>
              <a:rPr lang="en-US" b="1" dirty="0"/>
              <a:t>Effective Partnership Strategies</a:t>
            </a:r>
            <a:r>
              <a:rPr lang="en-US" dirty="0"/>
              <a:t>: </a:t>
            </a:r>
          </a:p>
          <a:p>
            <a:pPr>
              <a:buFont typeface="Arial" panose="020B0604020202020204" pitchFamily="34" charset="0"/>
              <a:buChar char="•"/>
            </a:pPr>
            <a:r>
              <a:rPr lang="en-US" dirty="0"/>
              <a:t>Regular communication and information-sharing</a:t>
            </a:r>
          </a:p>
          <a:p>
            <a:pPr>
              <a:buFont typeface="Arial" panose="020B0604020202020204" pitchFamily="34" charset="0"/>
              <a:buChar char="•"/>
            </a:pPr>
            <a:r>
              <a:rPr lang="en-US" dirty="0"/>
              <a:t>Collaborative service planning for clients</a:t>
            </a:r>
          </a:p>
          <a:p>
            <a:pPr>
              <a:buFont typeface="Arial" panose="020B0604020202020204" pitchFamily="34" charset="0"/>
              <a:buChar char="•"/>
            </a:pPr>
            <a:r>
              <a:rPr lang="en-US" dirty="0"/>
              <a:t>Joint workshops, events, and referral systems</a:t>
            </a:r>
          </a:p>
          <a:p>
            <a:pPr>
              <a:buFont typeface="Arial" panose="020B0604020202020204" pitchFamily="34" charset="0"/>
              <a:buNone/>
            </a:pPr>
            <a:r>
              <a:rPr lang="en-US" b="1" dirty="0"/>
              <a:t>Ask participants to share some </a:t>
            </a:r>
          </a:p>
          <a:p>
            <a:pPr>
              <a:buFont typeface="Arial" panose="020B0604020202020204" pitchFamily="34" charset="0"/>
              <a:buNone/>
            </a:pPr>
            <a:r>
              <a:rPr lang="en-US" b="1" dirty="0"/>
              <a:t>Benefits of Collaboration</a:t>
            </a:r>
            <a:r>
              <a:rPr lang="en-US" dirty="0"/>
              <a:t>: </a:t>
            </a:r>
          </a:p>
          <a:p>
            <a:pPr>
              <a:buFont typeface="Arial" panose="020B0604020202020204" pitchFamily="34" charset="0"/>
              <a:buNone/>
            </a:pPr>
            <a:r>
              <a:rPr lang="en-US" dirty="0"/>
              <a:t>Increased co-enrollment and resource sharing</a:t>
            </a:r>
          </a:p>
          <a:p>
            <a:pPr>
              <a:buFont typeface="Arial" panose="020B0604020202020204" pitchFamily="34" charset="0"/>
              <a:buNone/>
            </a:pPr>
            <a:r>
              <a:rPr lang="en-US" dirty="0"/>
              <a:t>Smoother transitions for clients between programs</a:t>
            </a:r>
          </a:p>
          <a:p>
            <a:endParaRPr lang="en-US" dirty="0"/>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12</a:t>
            </a:fld>
            <a:endParaRPr lang="en-US"/>
          </a:p>
        </p:txBody>
      </p:sp>
    </p:spTree>
    <p:extLst>
      <p:ext uri="{BB962C8B-B14F-4D97-AF65-F5344CB8AC3E}">
        <p14:creationId xmlns:p14="http://schemas.microsoft.com/office/powerpoint/2010/main" val="389206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fld id="{4A961707-96E5-49A4-9236-4812EBF185EC}" type="slidenum">
              <a:rPr lang="en-US" smtClean="0"/>
              <a:t>13</a:t>
            </a:fld>
            <a:endParaRPr lang="en-US"/>
          </a:p>
        </p:txBody>
      </p:sp>
      <p:sp>
        <p:nvSpPr>
          <p:cNvPr id="5" name="Footer Placeholder 4">
            <a:extLst>
              <a:ext uri="{FF2B5EF4-FFF2-40B4-BE49-F238E27FC236}">
                <a16:creationId xmlns:a16="http://schemas.microsoft.com/office/drawing/2014/main" id="{82D83F99-5711-D190-7C23-32012F3220B8}"/>
              </a:ext>
            </a:extLst>
          </p:cNvPr>
          <p:cNvSpPr>
            <a:spLocks noGrp="1"/>
          </p:cNvSpPr>
          <p:nvPr>
            <p:ph type="ftr" sz="quarter" idx="4"/>
          </p:nvPr>
        </p:nvSpPr>
        <p:spPr/>
        <p:txBody>
          <a:bodyPr/>
          <a:lstStyle/>
          <a:p>
            <a:r>
              <a:rPr lang="en-US"/>
              <a:t>5/10/24 Friday Lunchtime Webinar</a:t>
            </a:r>
          </a:p>
        </p:txBody>
      </p:sp>
      <p:sp>
        <p:nvSpPr>
          <p:cNvPr id="6" name="Header Placeholder 5">
            <a:extLst>
              <a:ext uri="{FF2B5EF4-FFF2-40B4-BE49-F238E27FC236}">
                <a16:creationId xmlns:a16="http://schemas.microsoft.com/office/drawing/2014/main" id="{CB5BDBD3-9F47-188B-2296-82625CF6AB77}"/>
              </a:ext>
            </a:extLst>
          </p:cNvPr>
          <p:cNvSpPr>
            <a:spLocks noGrp="1"/>
          </p:cNvSpPr>
          <p:nvPr>
            <p:ph type="hdr" sz="quarter"/>
          </p:nvPr>
        </p:nvSpPr>
        <p:spPr/>
        <p:txBody>
          <a:bodyPr/>
          <a:lstStyle/>
          <a:p>
            <a:r>
              <a:rPr lang="en-US"/>
              <a:t>Connecting Adult Learners to the PA Apprenticeship and Pre-Apprenticeship Pipeline</a:t>
            </a:r>
          </a:p>
        </p:txBody>
      </p:sp>
    </p:spTree>
    <p:extLst>
      <p:ext uri="{BB962C8B-B14F-4D97-AF65-F5344CB8AC3E}">
        <p14:creationId xmlns:p14="http://schemas.microsoft.com/office/powerpoint/2010/main" val="3698357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66612">
              <a:defRPr/>
            </a:pPr>
            <a:endParaRPr lang="en-US" dirty="0"/>
          </a:p>
        </p:txBody>
      </p:sp>
      <p:sp>
        <p:nvSpPr>
          <p:cNvPr id="4" name="Slide Number Placeholder 3"/>
          <p:cNvSpPr>
            <a:spLocks noGrp="1"/>
          </p:cNvSpPr>
          <p:nvPr>
            <p:ph type="sldNum" sz="quarter" idx="5"/>
          </p:nvPr>
        </p:nvSpPr>
        <p:spPr/>
        <p:txBody>
          <a:bodyPr/>
          <a:lstStyle/>
          <a:p>
            <a:fld id="{4A961707-96E5-49A4-9236-4812EBF185EC}" type="slidenum">
              <a:rPr lang="en-US" smtClean="0"/>
              <a:t>14</a:t>
            </a:fld>
            <a:endParaRPr lang="en-US"/>
          </a:p>
        </p:txBody>
      </p:sp>
      <p:sp>
        <p:nvSpPr>
          <p:cNvPr id="5" name="Footer Placeholder 4">
            <a:extLst>
              <a:ext uri="{FF2B5EF4-FFF2-40B4-BE49-F238E27FC236}">
                <a16:creationId xmlns:a16="http://schemas.microsoft.com/office/drawing/2014/main" id="{F53E8CAB-E426-DFC0-FB25-7F7BDA7FFBB1}"/>
              </a:ext>
            </a:extLst>
          </p:cNvPr>
          <p:cNvSpPr>
            <a:spLocks noGrp="1"/>
          </p:cNvSpPr>
          <p:nvPr>
            <p:ph type="ftr" sz="quarter" idx="4"/>
          </p:nvPr>
        </p:nvSpPr>
        <p:spPr/>
        <p:txBody>
          <a:bodyPr/>
          <a:lstStyle/>
          <a:p>
            <a:r>
              <a:rPr lang="en-US"/>
              <a:t>5/10/24 Friday Lunchtime Webinar</a:t>
            </a:r>
          </a:p>
        </p:txBody>
      </p:sp>
      <p:sp>
        <p:nvSpPr>
          <p:cNvPr id="6" name="Header Placeholder 5">
            <a:extLst>
              <a:ext uri="{FF2B5EF4-FFF2-40B4-BE49-F238E27FC236}">
                <a16:creationId xmlns:a16="http://schemas.microsoft.com/office/drawing/2014/main" id="{232D778D-7B8F-9F8B-23B3-8B31EB6D4C27}"/>
              </a:ext>
            </a:extLst>
          </p:cNvPr>
          <p:cNvSpPr>
            <a:spLocks noGrp="1"/>
          </p:cNvSpPr>
          <p:nvPr>
            <p:ph type="hdr" sz="quarter"/>
          </p:nvPr>
        </p:nvSpPr>
        <p:spPr/>
        <p:txBody>
          <a:bodyPr/>
          <a:lstStyle/>
          <a:p>
            <a:r>
              <a:rPr lang="en-US"/>
              <a:t>Connecting Adult Learners to the PA Apprenticeship and Pre-Apprenticeship Pipeline</a:t>
            </a:r>
          </a:p>
        </p:txBody>
      </p:sp>
    </p:spTree>
    <p:extLst>
      <p:ext uri="{BB962C8B-B14F-4D97-AF65-F5344CB8AC3E}">
        <p14:creationId xmlns:p14="http://schemas.microsoft.com/office/powerpoint/2010/main" val="9350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endParaRPr lang="en-US" dirty="0"/>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2</a:t>
            </a:fld>
            <a:endParaRPr lang="en-US"/>
          </a:p>
        </p:txBody>
      </p:sp>
    </p:spTree>
    <p:extLst>
      <p:ext uri="{BB962C8B-B14F-4D97-AF65-F5344CB8AC3E}">
        <p14:creationId xmlns:p14="http://schemas.microsoft.com/office/powerpoint/2010/main" val="2003889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424"/>
                </a:solidFill>
                <a:effectLst/>
                <a:latin typeface="Aptos" panose="020B0004020202020204" pitchFamily="34" charset="0"/>
              </a:rPr>
              <a:t>-Share 5 true or false statements about state plan on slide and have them take a moment to read and determine which ones are false. Go through them and share information about the state plan (example- Local WDA plans need to align to the PA WIOA Combined State Plan (TRUE) The PA WIOA Combined State Plan is updated every seven years (FALSE- every four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42424"/>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424"/>
                </a:solidFill>
                <a:effectLst/>
                <a:latin typeface="Aptos" panose="020B0004020202020204" pitchFamily="34" charset="0"/>
              </a:rPr>
              <a:t>Pennsylvania’s Combined State Plan includes the six required core programs – Title I Adult, Dislocated Worker and Youth; Title II Adult Education and Family Literacy; Title III Wagner-Peyser Act; and Title IV Vocational Rehabilitation – as well as the following partner programs: • Career and technical education programs authorized under the Strengthening Career and Technical Education for the 21st Century Act (Perkins V)  • Temporary Assistance for Needy Families  • Trade Adjustment Assistance for Workers  • Jobs for Veterans State Grants  • Senior Community Service Employment • Community Services Block Grant • Reentry Employment Opportunities </a:t>
            </a:r>
          </a:p>
          <a:p>
            <a:r>
              <a:rPr lang="en-US" dirty="0"/>
              <a:t>  </a:t>
            </a:r>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3</a:t>
            </a:fld>
            <a:endParaRPr lang="en-US"/>
          </a:p>
        </p:txBody>
      </p:sp>
    </p:spTree>
    <p:extLst>
      <p:ext uri="{BB962C8B-B14F-4D97-AF65-F5344CB8AC3E}">
        <p14:creationId xmlns:p14="http://schemas.microsoft.com/office/powerpoint/2010/main" val="244443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Pennsylvania has prioritized six broad goals for the workforce development system: </a:t>
            </a:r>
          </a:p>
          <a:p>
            <a:pPr marL="228600" indent="-228600">
              <a:buFont typeface="Arial" panose="020B0604020202020204" pitchFamily="34" charset="0"/>
              <a:buAutoNum type="arabicPeriod"/>
            </a:pPr>
            <a:r>
              <a:rPr lang="en-US" dirty="0"/>
              <a:t>Apprenticeship and Career &amp; Technical Education: Expand opportunities for individuals to enter into Registered Apprenticeship and Registered pre-Apprenticeship programs, assist employers in building Registered  pre-Apprenticeship and Registered Apprenticeship programs, and increase the coordination with Career &amp; Technical Education in these efforts. </a:t>
            </a:r>
          </a:p>
          <a:p>
            <a:pPr marL="228600" indent="-228600">
              <a:buFont typeface="Arial" panose="020B0604020202020204" pitchFamily="34" charset="0"/>
              <a:buAutoNum type="arabicPeriod"/>
            </a:pPr>
            <a:r>
              <a:rPr lang="en-US"/>
              <a:t>Sector </a:t>
            </a:r>
            <a:r>
              <a:rPr lang="en-US" dirty="0"/>
              <a:t>Strategies and Employer Engagement: Engage employers and industry clusters through innovative strategies to improve the connection and responsiveness of workforce programs and services to labor market demand, including recruiting, training, and retaining talent. </a:t>
            </a:r>
          </a:p>
          <a:p>
            <a:pPr marL="228600" indent="-228600">
              <a:buFont typeface="Arial" panose="020B0604020202020204" pitchFamily="34" charset="0"/>
              <a:buAutoNum type="arabicPeriod"/>
            </a:pPr>
            <a:r>
              <a:rPr lang="en-US" dirty="0"/>
              <a:t>Youth: Increase opportunities for all youth to experience work-based learning through summer employment, pre-apprenticeship, Registered Apprenticeship, internships, job shadowing, mentoring, and other experiences in the workplace, including developing employability skills. </a:t>
            </a:r>
          </a:p>
          <a:p>
            <a:pPr marL="228600" indent="-228600">
              <a:buFont typeface="Arial" panose="020B0604020202020204" pitchFamily="34" charset="0"/>
              <a:buAutoNum type="arabicPeriod"/>
            </a:pPr>
            <a:r>
              <a:rPr lang="en-US" dirty="0"/>
              <a:t>Continuous Improvement of the PA CareerLink® System: Identify and enact system changes and improvements that enhance the collaboration and partnership between agencies and partners in the workforce development system. </a:t>
            </a:r>
          </a:p>
          <a:p>
            <a:pPr marL="228600" indent="-228600">
              <a:buFont typeface="Arial" panose="020B0604020202020204" pitchFamily="34" charset="0"/>
              <a:buAutoNum type="arabicPeriod"/>
            </a:pPr>
            <a:r>
              <a:rPr lang="en-US" dirty="0"/>
              <a:t>Barrier Remediation: Develop strategies to ensure the workforce development system is equipped to support individuals with barriers to employment in finding and maintaining self- and family-sustaining employment. </a:t>
            </a:r>
          </a:p>
          <a:p>
            <a:pPr marL="228600" indent="-228600">
              <a:buFont typeface="Arial" panose="020B0604020202020204" pitchFamily="34" charset="0"/>
              <a:buAutoNum type="arabicPeriod"/>
            </a:pPr>
            <a:r>
              <a:rPr lang="en-US" dirty="0"/>
              <a:t>Addressing Workforce Shortages in Critical Industries: Prioritizing investment in industries that are critical to the economic prosperity of the Commonwealth. </a:t>
            </a:r>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5</a:t>
            </a:fld>
            <a:endParaRPr lang="en-US"/>
          </a:p>
        </p:txBody>
      </p:sp>
    </p:spTree>
    <p:extLst>
      <p:ext uri="{BB962C8B-B14F-4D97-AF65-F5344CB8AC3E}">
        <p14:creationId xmlns:p14="http://schemas.microsoft.com/office/powerpoint/2010/main" val="3947597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Barrier Remediation new aspect of the state plan. This part of the state plan has many sub goals and Chrissie and Amanda serve on the barrier committee for the PA WDB. </a:t>
            </a:r>
          </a:p>
          <a:p>
            <a:pPr marL="0" indent="0">
              <a:buNone/>
            </a:pPr>
            <a:r>
              <a:rPr lang="en-US" dirty="0"/>
              <a:t>Common Barriers for Adult Learners:</a:t>
            </a:r>
          </a:p>
          <a:p>
            <a:pPr lvl="1"/>
            <a:r>
              <a:rPr lang="en-US" dirty="0"/>
              <a:t>Transportation</a:t>
            </a:r>
          </a:p>
          <a:p>
            <a:pPr lvl="1"/>
            <a:r>
              <a:rPr lang="en-US" dirty="0"/>
              <a:t>Childcare</a:t>
            </a:r>
          </a:p>
          <a:p>
            <a:pPr lvl="1"/>
            <a:r>
              <a:rPr lang="en-US" dirty="0"/>
              <a:t>Digital literacy</a:t>
            </a:r>
          </a:p>
          <a:p>
            <a:pPr lvl="1"/>
            <a:r>
              <a:rPr lang="en-US" dirty="0"/>
              <a:t>Access to resources</a:t>
            </a:r>
          </a:p>
          <a:p>
            <a:pPr marL="0" indent="0">
              <a:buNone/>
            </a:pPr>
            <a:r>
              <a:rPr lang="en-US" dirty="0"/>
              <a:t>Strategies to Address Barriers:</a:t>
            </a:r>
          </a:p>
          <a:p>
            <a:pPr lvl="1"/>
            <a:endParaRPr lang="en-US" dirty="0"/>
          </a:p>
          <a:p>
            <a:pPr lvl="1"/>
            <a:r>
              <a:rPr lang="en-US" dirty="0"/>
              <a:t>Partnering with community organizations</a:t>
            </a:r>
          </a:p>
          <a:p>
            <a:pPr lvl="1"/>
            <a:r>
              <a:rPr lang="en-US" dirty="0"/>
              <a:t>Leveraging supportive services under WIOA</a:t>
            </a:r>
          </a:p>
          <a:p>
            <a:pPr lvl="1"/>
            <a:r>
              <a:rPr lang="en-US" dirty="0"/>
              <a:t>Advocacy for systemic changes</a:t>
            </a:r>
          </a:p>
          <a:p>
            <a:endParaRPr lang="en-US" dirty="0"/>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6</a:t>
            </a:fld>
            <a:endParaRPr lang="en-US"/>
          </a:p>
        </p:txBody>
      </p:sp>
    </p:spTree>
    <p:extLst>
      <p:ext uri="{BB962C8B-B14F-4D97-AF65-F5344CB8AC3E}">
        <p14:creationId xmlns:p14="http://schemas.microsoft.com/office/powerpoint/2010/main" val="121507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Important Metrics</a:t>
            </a:r>
            <a:r>
              <a:rPr lang="en-US" dirty="0"/>
              <a:t>: Employment rates, credential attainment, earnings, measurable skills gains</a:t>
            </a:r>
          </a:p>
          <a:p>
            <a:pPr>
              <a:buFont typeface="Arial" panose="020B0604020202020204" pitchFamily="34" charset="0"/>
              <a:buChar char="•"/>
            </a:pPr>
            <a:r>
              <a:rPr lang="en-US" b="1" dirty="0"/>
              <a:t>Tracking Progress</a:t>
            </a:r>
            <a:r>
              <a:rPr lang="en-US" dirty="0"/>
              <a:t>: Regular data analysis and reporting to state agencies</a:t>
            </a:r>
          </a:p>
          <a:p>
            <a:pPr>
              <a:buFont typeface="Arial" panose="020B0604020202020204" pitchFamily="34" charset="0"/>
              <a:buChar char="•"/>
            </a:pPr>
            <a:r>
              <a:rPr lang="en-US" dirty="0"/>
              <a:t>Feedback loops for continuous improvement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7</a:t>
            </a:fld>
            <a:endParaRPr lang="en-US"/>
          </a:p>
        </p:txBody>
      </p:sp>
    </p:spTree>
    <p:extLst>
      <p:ext uri="{BB962C8B-B14F-4D97-AF65-F5344CB8AC3E}">
        <p14:creationId xmlns:p14="http://schemas.microsoft.com/office/powerpoint/2010/main" val="303173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b="1" dirty="0"/>
              <a:t>Purpose of LWDA Plans</a:t>
            </a:r>
            <a:r>
              <a:rPr lang="en-US" dirty="0"/>
              <a:t>:</a:t>
            </a:r>
          </a:p>
          <a:p>
            <a:pPr>
              <a:buFont typeface="Arial" panose="020B0604020202020204" pitchFamily="34" charset="0"/>
              <a:buChar char="•"/>
            </a:pPr>
            <a:r>
              <a:rPr lang="en-US" dirty="0"/>
              <a:t>Tailored to meet the unique needs of each region</a:t>
            </a:r>
          </a:p>
          <a:p>
            <a:pPr>
              <a:buFont typeface="Arial" panose="020B0604020202020204" pitchFamily="34" charset="0"/>
              <a:buChar char="•"/>
            </a:pPr>
            <a:r>
              <a:rPr lang="en-US" dirty="0"/>
              <a:t>Alignment with local labor market demands and workforce needs</a:t>
            </a:r>
          </a:p>
          <a:p>
            <a:pPr>
              <a:buFont typeface="Arial" panose="020B0604020202020204" pitchFamily="34" charset="0"/>
              <a:buChar char="•"/>
            </a:pPr>
            <a:r>
              <a:rPr lang="en-US" b="1" dirty="0"/>
              <a:t>How LWDA Plans Support the State Plan</a:t>
            </a:r>
            <a:r>
              <a:rPr lang="en-US" dirty="0"/>
              <a:t>:</a:t>
            </a:r>
          </a:p>
          <a:p>
            <a:pPr>
              <a:buFont typeface="Arial" panose="020B0604020202020204" pitchFamily="34" charset="0"/>
              <a:buChar char="•"/>
            </a:pPr>
            <a:r>
              <a:rPr lang="en-US" dirty="0"/>
              <a:t>Local flexibility within state guidelines</a:t>
            </a:r>
          </a:p>
          <a:p>
            <a:r>
              <a:rPr lang="en-US" dirty="0"/>
              <a:t>Cite from PWDA</a:t>
            </a:r>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8</a:t>
            </a:fld>
            <a:endParaRPr lang="en-US"/>
          </a:p>
        </p:txBody>
      </p:sp>
    </p:spTree>
    <p:extLst>
      <p:ext uri="{BB962C8B-B14F-4D97-AF65-F5344CB8AC3E}">
        <p14:creationId xmlns:p14="http://schemas.microsoft.com/office/powerpoint/2010/main" val="305733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Put in the chat:</a:t>
            </a:r>
          </a:p>
          <a:p>
            <a:pPr marL="285750" indent="-285750">
              <a:buFont typeface="Arial" panose="020B0604020202020204" pitchFamily="34" charset="0"/>
              <a:buChar char="•"/>
            </a:pPr>
            <a:r>
              <a:rPr lang="en-US" sz="1200" dirty="0"/>
              <a:t>What has worked over the last four years statewide, regionally, and locally that we want to see continue?</a:t>
            </a:r>
          </a:p>
          <a:p>
            <a:pPr marL="285750" indent="-285750">
              <a:buFont typeface="Arial" panose="020B0604020202020204" pitchFamily="34" charset="0"/>
              <a:buChar char="•"/>
            </a:pPr>
            <a:r>
              <a:rPr lang="en-US" sz="1200" dirty="0"/>
              <a:t>What is currently happening with local and regional planning?</a:t>
            </a:r>
          </a:p>
          <a:p>
            <a:pPr marL="285750" indent="-285750">
              <a:buFont typeface="Arial" panose="020B0604020202020204" pitchFamily="34" charset="0"/>
              <a:buChar char="•"/>
            </a:pPr>
            <a:r>
              <a:rPr lang="en-US" sz="1200" dirty="0"/>
              <a:t>What are some aspirations and opportunities for the next four years?</a:t>
            </a:r>
          </a:p>
          <a:p>
            <a:endParaRPr lang="en-US" sz="1200" b="0" i="0" dirty="0">
              <a:solidFill>
                <a:srgbClr val="242424"/>
              </a:solidFill>
              <a:effectLst/>
              <a:latin typeface="Aptos" panose="020B0004020202020204" pitchFamily="34" charset="0"/>
            </a:endParaRPr>
          </a:p>
          <a:p>
            <a:endParaRPr lang="en-US" sz="1200" b="0" i="0" dirty="0">
              <a:solidFill>
                <a:srgbClr val="242424"/>
              </a:solidFill>
              <a:effectLst/>
              <a:latin typeface="Aptos" panose="020B0004020202020204" pitchFamily="34" charset="0"/>
            </a:endParaRPr>
          </a:p>
          <a:p>
            <a:r>
              <a:rPr lang="en-US" sz="1200" b="0" i="0" dirty="0">
                <a:solidFill>
                  <a:srgbClr val="242424"/>
                </a:solidFill>
                <a:effectLst/>
                <a:latin typeface="Aptos" panose="020B0004020202020204" pitchFamily="34" charset="0"/>
              </a:rPr>
              <a:t>Opportunities around apprenticeships, OSY, barriers, and supporting employers.</a:t>
            </a:r>
          </a:p>
          <a:p>
            <a:pPr marL="0" marR="0" algn="l"/>
            <a:r>
              <a:rPr lang="en-US" sz="1200" b="0" i="0" dirty="0">
                <a:solidFill>
                  <a:srgbClr val="242424"/>
                </a:solidFill>
                <a:effectLst/>
                <a:latin typeface="Aptos" panose="020B0004020202020204" pitchFamily="34" charset="0"/>
              </a:rPr>
              <a:t>Share a sample verbiage from a plan and ask people to notice and wonder -what do they notice that they might change, what are they wondering about/what is not clear-how might they change the section? (include some wording about drop outs and GED)Maybe do two examples like this and one include verbiage about English language learners and need minimal edits?</a:t>
            </a: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As an example of how XXXX is building career pathways and helping to expand training services to those with barriers to employment, we are partnering with a number of Adult Basic Education partners to push incumbent worker training. XXXX is also working closely with our Title II partners to help build a stronger, more integrated system to serve job seekers and adult learners. A part of this strategy is investing time and resources into a more cohesive plan to bolster co-enrollment levels between Title I and II. Based on discussions with Title II providers across the region, we know many customers qualify for Title I and II services but are not appropriately identified, referred to, and captured in shared data/outcomes. Implementing an effective solution for co-enrollment between Title I and II will require significant buy-in from all relevant partners. It is a major part of our local strategy in the coming years. XXXX has published a directive to all vendors requiring every participant to be assessed for basic literacy levels. Upon completing the assessment, participants are made fully aware of any literacy shortcoming; a document has been created as a companion to the ISS/IEP required documentation outlining the exact literacy grade level for the individual. The participant will sign off acknowledging understanding of the testing information and affirming their willingness to seek additional intervention with Title II. An XXXX case manager will make a formal referral to Title II services, including making an appointment on behalf of the participant. </a:t>
            </a:r>
          </a:p>
          <a:p>
            <a:endParaRPr lang="en-US" dirty="0"/>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9</a:t>
            </a:fld>
            <a:endParaRPr lang="en-US"/>
          </a:p>
        </p:txBody>
      </p:sp>
    </p:spTree>
    <p:extLst>
      <p:ext uri="{BB962C8B-B14F-4D97-AF65-F5344CB8AC3E}">
        <p14:creationId xmlns:p14="http://schemas.microsoft.com/office/powerpoint/2010/main" val="74030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r>
              <a:rPr lang="en-US" sz="1200" b="0" i="0" dirty="0">
                <a:solidFill>
                  <a:srgbClr val="242424"/>
                </a:solidFill>
                <a:effectLst/>
                <a:latin typeface="Aptos" panose="020B0004020202020204" pitchFamily="34" charset="0"/>
              </a:rPr>
              <a:t>Ways to be involved in local plan- be on committee that supports the plan development, ask for draft prior to it being put out for public comment, gather learner (jobseeker) input to share with LWDA board, other ideas?</a:t>
            </a:r>
          </a:p>
          <a:p>
            <a:endParaRPr lang="en-US" dirty="0"/>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 Title II described correctly and are correct services listed?</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Does the terminology match state plan and other PDE guidelines? (high school equivalency, English language learner, GED® test, the HiSET®,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Title II is mentioned specifically, is it clear what you are expected to do?</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Title II is not mentioned but could be supporting something that is mentioned, are you able to explain your role clearly to someone that is not familiar with Title II?</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is Title II included in pre-apprenticeship and apprenticeship initiatives?</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is Title II included in out-of-school youth initiatives?</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is Title II included in reentry services?</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How are individuals with language barriers being supported in the local plan? Can you add additional recommendations?</a:t>
            </a:r>
          </a:p>
          <a:p>
            <a:endParaRPr lang="en-US" dirty="0"/>
          </a:p>
        </p:txBody>
      </p:sp>
      <p:sp>
        <p:nvSpPr>
          <p:cNvPr id="4" name="Header Placeholder 3"/>
          <p:cNvSpPr>
            <a:spLocks noGrp="1"/>
          </p:cNvSpPr>
          <p:nvPr>
            <p:ph type="hdr" sz="quarter"/>
          </p:nvPr>
        </p:nvSpPr>
        <p:spPr/>
        <p:txBody>
          <a:bodyPr/>
          <a:lstStyle/>
          <a:p>
            <a:r>
              <a:rPr lang="en-US"/>
              <a:t>Connecting Adult Learners to the PA Apprenticeship and Pre-Apprenticeship Pipeline</a:t>
            </a:r>
          </a:p>
        </p:txBody>
      </p:sp>
      <p:sp>
        <p:nvSpPr>
          <p:cNvPr id="5" name="Footer Placeholder 4"/>
          <p:cNvSpPr>
            <a:spLocks noGrp="1"/>
          </p:cNvSpPr>
          <p:nvPr>
            <p:ph type="ftr" sz="quarter" idx="4"/>
          </p:nvPr>
        </p:nvSpPr>
        <p:spPr/>
        <p:txBody>
          <a:bodyPr/>
          <a:lstStyle/>
          <a:p>
            <a:r>
              <a:rPr lang="en-US"/>
              <a:t>5/10/24 Friday Lunchtime Webinar</a:t>
            </a:r>
          </a:p>
        </p:txBody>
      </p:sp>
      <p:sp>
        <p:nvSpPr>
          <p:cNvPr id="6" name="Slide Number Placeholder 5"/>
          <p:cNvSpPr>
            <a:spLocks noGrp="1"/>
          </p:cNvSpPr>
          <p:nvPr>
            <p:ph type="sldNum" sz="quarter" idx="5"/>
          </p:nvPr>
        </p:nvSpPr>
        <p:spPr/>
        <p:txBody>
          <a:bodyPr/>
          <a:lstStyle/>
          <a:p>
            <a:fld id="{4A961707-96E5-49A4-9236-4812EBF185EC}" type="slidenum">
              <a:rPr lang="en-US" smtClean="0"/>
              <a:t>10</a:t>
            </a:fld>
            <a:endParaRPr lang="en-US"/>
          </a:p>
        </p:txBody>
      </p:sp>
    </p:spTree>
    <p:extLst>
      <p:ext uri="{BB962C8B-B14F-4D97-AF65-F5344CB8AC3E}">
        <p14:creationId xmlns:p14="http://schemas.microsoft.com/office/powerpoint/2010/main" val="254634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9.tiff"/></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46.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3762-68E7-2C55-A0D6-184DDB67C8BD}"/>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8" y="1228300"/>
            <a:ext cx="10986449" cy="51979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2B36413F-48D2-5507-BA7F-8D4F8E73351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25365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Photo Coll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7216877" y="-1"/>
            <a:ext cx="70792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7924800" y="2406445"/>
            <a:ext cx="4267200" cy="4185741"/>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7924800" y="0"/>
            <a:ext cx="2133600" cy="2406444"/>
          </a:xfrm>
          <a:solidFill>
            <a:schemeClr val="bg1"/>
          </a:solidFill>
        </p:spPr>
        <p:txBody>
          <a:bodyPr/>
          <a:lstStyle>
            <a:lvl1pPr marL="0" indent="0">
              <a:buNone/>
              <a:defRPr/>
            </a:lvl1pPr>
          </a:lstStyle>
          <a:p>
            <a:r>
              <a:rPr lang="en-US"/>
              <a:t>Click icon to add picture</a:t>
            </a:r>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10058400" y="-1"/>
            <a:ext cx="2133600" cy="2406445"/>
          </a:xfrm>
          <a:solidFill>
            <a:schemeClr val="bg1"/>
          </a:solidFill>
        </p:spPr>
        <p:txBody>
          <a:bodyPr/>
          <a:lstStyle>
            <a:lvl1pPr marL="0" indent="0">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62E22731-3403-9EA8-A49C-FF8A29AB94E0}"/>
              </a:ext>
            </a:extLst>
          </p:cNvPr>
          <p:cNvSpPr>
            <a:spLocks noGrp="1"/>
          </p:cNvSpPr>
          <p:nvPr>
            <p:ph type="title" hasCustomPrompt="1"/>
          </p:nvPr>
        </p:nvSpPr>
        <p:spPr>
          <a:xfrm>
            <a:off x="723014"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9B8F82E8-2AC4-DEF0-CF89-208A1D211AB6}"/>
              </a:ext>
            </a:extLst>
          </p:cNvPr>
          <p:cNvSpPr>
            <a:spLocks noGrp="1"/>
          </p:cNvSpPr>
          <p:nvPr>
            <p:ph type="body" sz="half" idx="2" hasCustomPrompt="1"/>
          </p:nvPr>
        </p:nvSpPr>
        <p:spPr>
          <a:xfrm>
            <a:off x="723014"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A15C14A9-B4F1-57EE-47DF-47CCCED67FD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7154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Photo full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3" y="2459"/>
            <a:ext cx="5403337" cy="6610992"/>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852ED28-984D-A115-5479-E68872E3702B}"/>
              </a:ext>
            </a:extLst>
          </p:cNvPr>
          <p:cNvSpPr>
            <a:spLocks noGrp="1"/>
          </p:cNvSpPr>
          <p:nvPr>
            <p:ph type="title" hasCustomPrompt="1"/>
          </p:nvPr>
        </p:nvSpPr>
        <p:spPr>
          <a:xfrm>
            <a:off x="414670" y="543068"/>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999E8304-29FA-632B-AA6F-7F19DCF508D1}"/>
              </a:ext>
            </a:extLst>
          </p:cNvPr>
          <p:cNvSpPr>
            <a:spLocks noGrp="1"/>
          </p:cNvSpPr>
          <p:nvPr>
            <p:ph type="body" sz="half" idx="2" hasCustomPrompt="1"/>
          </p:nvPr>
        </p:nvSpPr>
        <p:spPr>
          <a:xfrm>
            <a:off x="414670" y="1078154"/>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F9FF5ADD-6A5E-56F6-B92B-33BD3949B9E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32718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Photo full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2" y="0"/>
            <a:ext cx="5403337" cy="6581553"/>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38A9CEC-AE7C-8DAF-E6C4-1500275A0021}"/>
              </a:ext>
            </a:extLst>
          </p:cNvPr>
          <p:cNvSpPr>
            <a:spLocks noGrp="1"/>
          </p:cNvSpPr>
          <p:nvPr>
            <p:ph type="title" hasCustomPrompt="1"/>
          </p:nvPr>
        </p:nvSpPr>
        <p:spPr>
          <a:xfrm>
            <a:off x="6096000" y="583362"/>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FDC5F4F2-2019-38A4-71CF-A34C990CBADA}"/>
              </a:ext>
            </a:extLst>
          </p:cNvPr>
          <p:cNvSpPr>
            <a:spLocks noGrp="1"/>
          </p:cNvSpPr>
          <p:nvPr>
            <p:ph type="body" sz="half" idx="2" hasCustomPrompt="1"/>
          </p:nvPr>
        </p:nvSpPr>
        <p:spPr>
          <a:xfrm>
            <a:off x="6096000" y="1118448"/>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406B3D9B-B6D9-B436-EBBA-08B94EF8170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140019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Four Photo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200928" y="3463725"/>
            <a:ext cx="2352499" cy="2749232"/>
          </a:xfrm>
          <a:solidFill>
            <a:schemeClr val="bg1"/>
          </a:solidFill>
        </p:spPr>
        <p:txBody>
          <a:bodyPr/>
          <a:lstStyle>
            <a:lvl1pPr marL="0" indent="0">
              <a:buNone/>
              <a:defRPr/>
            </a:lvl1pPr>
          </a:lstStyle>
          <a:p>
            <a:r>
              <a:rPr lang="en-US"/>
              <a:t>Click icon to add picture</a:t>
            </a:r>
          </a:p>
        </p:txBody>
      </p:sp>
      <p:sp>
        <p:nvSpPr>
          <p:cNvPr id="14" name="Text Placeholder 3">
            <a:extLst>
              <a:ext uri="{FF2B5EF4-FFF2-40B4-BE49-F238E27FC236}">
                <a16:creationId xmlns:a16="http://schemas.microsoft.com/office/drawing/2014/main" id="{4F7A713D-B967-0494-E629-F84448381825}"/>
              </a:ext>
            </a:extLst>
          </p:cNvPr>
          <p:cNvSpPr>
            <a:spLocks noGrp="1"/>
          </p:cNvSpPr>
          <p:nvPr>
            <p:ph type="body" sz="half" idx="2" hasCustomPrompt="1"/>
          </p:nvPr>
        </p:nvSpPr>
        <p:spPr>
          <a:xfrm>
            <a:off x="614148" y="1134880"/>
            <a:ext cx="10986449" cy="1969827"/>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0">
            <a:extLst>
              <a:ext uri="{FF2B5EF4-FFF2-40B4-BE49-F238E27FC236}">
                <a16:creationId xmlns:a16="http://schemas.microsoft.com/office/drawing/2014/main" id="{4D408273-096A-17F7-85A8-1A3297736B51}"/>
              </a:ext>
            </a:extLst>
          </p:cNvPr>
          <p:cNvSpPr>
            <a:spLocks noGrp="1"/>
          </p:cNvSpPr>
          <p:nvPr>
            <p:ph type="pic" sz="quarter" idx="11"/>
          </p:nvPr>
        </p:nvSpPr>
        <p:spPr>
          <a:xfrm>
            <a:off x="3693536" y="3463725"/>
            <a:ext cx="2352499" cy="2749232"/>
          </a:xfrm>
          <a:solidFill>
            <a:schemeClr val="bg1"/>
          </a:solidFill>
        </p:spPr>
        <p:txBody>
          <a:bodyPr/>
          <a:lstStyle>
            <a:lvl1pPr marL="0" indent="0">
              <a:buNone/>
              <a:defRPr/>
            </a:lvl1pPr>
          </a:lstStyle>
          <a:p>
            <a:r>
              <a:rPr lang="en-US"/>
              <a:t>Click icon to add picture</a:t>
            </a:r>
          </a:p>
        </p:txBody>
      </p:sp>
      <p:sp>
        <p:nvSpPr>
          <p:cNvPr id="9" name="Picture Placeholder 10">
            <a:extLst>
              <a:ext uri="{FF2B5EF4-FFF2-40B4-BE49-F238E27FC236}">
                <a16:creationId xmlns:a16="http://schemas.microsoft.com/office/drawing/2014/main" id="{FA6F207B-C455-0B8A-1A6F-DDB9912BFD0D}"/>
              </a:ext>
            </a:extLst>
          </p:cNvPr>
          <p:cNvSpPr>
            <a:spLocks noGrp="1"/>
          </p:cNvSpPr>
          <p:nvPr>
            <p:ph type="pic" sz="quarter" idx="12"/>
          </p:nvPr>
        </p:nvSpPr>
        <p:spPr>
          <a:xfrm>
            <a:off x="6186144" y="3463725"/>
            <a:ext cx="2352499" cy="2749232"/>
          </a:xfrm>
          <a:solidFill>
            <a:schemeClr val="bg1"/>
          </a:solidFill>
        </p:spPr>
        <p:txBody>
          <a:bodyPr/>
          <a:lstStyle>
            <a:lvl1pPr marL="0" indent="0">
              <a:buNone/>
              <a:defRPr/>
            </a:lvl1pPr>
          </a:lstStyle>
          <a:p>
            <a:r>
              <a:rPr lang="en-US"/>
              <a:t>Click icon to add picture</a:t>
            </a:r>
          </a:p>
        </p:txBody>
      </p:sp>
      <p:sp>
        <p:nvSpPr>
          <p:cNvPr id="10" name="Picture Placeholder 10">
            <a:extLst>
              <a:ext uri="{FF2B5EF4-FFF2-40B4-BE49-F238E27FC236}">
                <a16:creationId xmlns:a16="http://schemas.microsoft.com/office/drawing/2014/main" id="{210BD73C-3E05-92FB-D170-76D53B9016B5}"/>
              </a:ext>
            </a:extLst>
          </p:cNvPr>
          <p:cNvSpPr>
            <a:spLocks noGrp="1"/>
          </p:cNvSpPr>
          <p:nvPr>
            <p:ph type="pic" sz="quarter" idx="13"/>
          </p:nvPr>
        </p:nvSpPr>
        <p:spPr>
          <a:xfrm>
            <a:off x="8678752" y="3463725"/>
            <a:ext cx="2352499" cy="2749232"/>
          </a:xfrm>
          <a:solidFill>
            <a:schemeClr val="bg1"/>
          </a:solidFill>
        </p:spPr>
        <p:txBody>
          <a:bodyPr/>
          <a:lstStyle>
            <a:lvl1pPr marL="0" indent="0">
              <a:buNone/>
              <a:defRPr/>
            </a:lvl1pPr>
          </a:lstStyle>
          <a:p>
            <a:r>
              <a:rPr lang="en-US"/>
              <a:t>Click icon to add picture</a:t>
            </a:r>
          </a:p>
        </p:txBody>
      </p:sp>
      <p:sp>
        <p:nvSpPr>
          <p:cNvPr id="5" name="Title 1">
            <a:extLst>
              <a:ext uri="{FF2B5EF4-FFF2-40B4-BE49-F238E27FC236}">
                <a16:creationId xmlns:a16="http://schemas.microsoft.com/office/drawing/2014/main" id="{239D3DFF-6564-3A85-0DA5-054198F6CA71}"/>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TextBox 5">
            <a:extLst>
              <a:ext uri="{FF2B5EF4-FFF2-40B4-BE49-F238E27FC236}">
                <a16:creationId xmlns:a16="http://schemas.microsoft.com/office/drawing/2014/main" id="{27220E0C-19F3-37B9-29D9-93C99AD3E4CF}"/>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701029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SmartArt Graphic [lef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6096000" y="0"/>
            <a:ext cx="6096000" cy="6603616"/>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artArt Placeholder 3">
            <a:extLst>
              <a:ext uri="{FF2B5EF4-FFF2-40B4-BE49-F238E27FC236}">
                <a16:creationId xmlns:a16="http://schemas.microsoft.com/office/drawing/2014/main" id="{6592DAD6-6EAE-8288-6680-2FE71D3D68DD}"/>
              </a:ext>
            </a:extLst>
          </p:cNvPr>
          <p:cNvSpPr>
            <a:spLocks noGrp="1"/>
          </p:cNvSpPr>
          <p:nvPr>
            <p:ph type="dgm" sz="quarter" idx="10"/>
          </p:nvPr>
        </p:nvSpPr>
        <p:spPr>
          <a:xfrm>
            <a:off x="578032" y="692150"/>
            <a:ext cx="4952770" cy="5473700"/>
          </a:xfrm>
        </p:spPr>
        <p:txBody>
          <a:bodyPr/>
          <a:lstStyle>
            <a:lvl1pPr marL="0" indent="0">
              <a:buNone/>
              <a:defRPr/>
            </a:lvl1pPr>
          </a:lstStyle>
          <a:p>
            <a:r>
              <a:rPr lang="en-US"/>
              <a:t>Click icon to add SmartArt graphic</a:t>
            </a:r>
            <a:endParaRPr lang="en-US" dirty="0"/>
          </a:p>
        </p:txBody>
      </p:sp>
      <p:sp>
        <p:nvSpPr>
          <p:cNvPr id="3" name="Text Placeholder 3">
            <a:extLst>
              <a:ext uri="{FF2B5EF4-FFF2-40B4-BE49-F238E27FC236}">
                <a16:creationId xmlns:a16="http://schemas.microsoft.com/office/drawing/2014/main" id="{251049DC-EECE-B1FD-B841-E11D1140D604}"/>
              </a:ext>
            </a:extLst>
          </p:cNvPr>
          <p:cNvSpPr>
            <a:spLocks noGrp="1"/>
          </p:cNvSpPr>
          <p:nvPr>
            <p:ph type="body" sz="half" idx="11" hasCustomPrompt="1"/>
          </p:nvPr>
        </p:nvSpPr>
        <p:spPr>
          <a:xfrm>
            <a:off x="6634715"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6" name="Title 1">
            <a:extLst>
              <a:ext uri="{FF2B5EF4-FFF2-40B4-BE49-F238E27FC236}">
                <a16:creationId xmlns:a16="http://schemas.microsoft.com/office/drawing/2014/main" id="{F3ECF311-E42D-BDD3-9796-D336A7BBE504}"/>
              </a:ext>
            </a:extLst>
          </p:cNvPr>
          <p:cNvSpPr>
            <a:spLocks noGrp="1"/>
          </p:cNvSpPr>
          <p:nvPr>
            <p:ph type="title" hasCustomPrompt="1"/>
          </p:nvPr>
        </p:nvSpPr>
        <p:spPr>
          <a:xfrm>
            <a:off x="6634715" y="355314"/>
            <a:ext cx="5064313" cy="673669"/>
          </a:xfrm>
        </p:spPr>
        <p:txBody>
          <a:bodyPr/>
          <a:lstStyle>
            <a:lvl1pPr>
              <a:defRPr sz="2800" u="none">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F7DDC14F-7517-C71C-5108-9D134A525C30}"/>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1119037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SmartArt Graphic [righ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artArt Placeholder 3">
            <a:extLst>
              <a:ext uri="{FF2B5EF4-FFF2-40B4-BE49-F238E27FC236}">
                <a16:creationId xmlns:a16="http://schemas.microsoft.com/office/drawing/2014/main" id="{F1892351-AACA-D994-8A3C-9E501C1862BE}"/>
              </a:ext>
            </a:extLst>
          </p:cNvPr>
          <p:cNvSpPr>
            <a:spLocks noGrp="1"/>
          </p:cNvSpPr>
          <p:nvPr>
            <p:ph type="dgm" sz="quarter" idx="10"/>
          </p:nvPr>
        </p:nvSpPr>
        <p:spPr>
          <a:xfrm>
            <a:off x="6758913" y="692150"/>
            <a:ext cx="4952770" cy="5473700"/>
          </a:xfrm>
        </p:spPr>
        <p:txBody>
          <a:bodyPr/>
          <a:lstStyle>
            <a:lvl1pPr marL="0" indent="0">
              <a:buNone/>
              <a:defRPr/>
            </a:lvl1pPr>
          </a:lstStyle>
          <a:p>
            <a:r>
              <a:rPr lang="en-US"/>
              <a:t>Click icon to add SmartArt graphic</a:t>
            </a:r>
            <a:endParaRPr lang="en-US" dirty="0"/>
          </a:p>
        </p:txBody>
      </p:sp>
      <p:sp>
        <p:nvSpPr>
          <p:cNvPr id="4" name="Text Placeholder 3">
            <a:extLst>
              <a:ext uri="{FF2B5EF4-FFF2-40B4-BE49-F238E27FC236}">
                <a16:creationId xmlns:a16="http://schemas.microsoft.com/office/drawing/2014/main" id="{69C488DA-39E4-31F6-FEB9-4F5DF832814D}"/>
              </a:ext>
            </a:extLst>
          </p:cNvPr>
          <p:cNvSpPr>
            <a:spLocks noGrp="1"/>
          </p:cNvSpPr>
          <p:nvPr>
            <p:ph type="body" sz="half" idx="11" hasCustomPrompt="1"/>
          </p:nvPr>
        </p:nvSpPr>
        <p:spPr>
          <a:xfrm>
            <a:off x="480317"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itle 1">
            <a:extLst>
              <a:ext uri="{FF2B5EF4-FFF2-40B4-BE49-F238E27FC236}">
                <a16:creationId xmlns:a16="http://schemas.microsoft.com/office/drawing/2014/main" id="{C5B9EE46-0525-DECB-7254-B6A1925BCDEC}"/>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3" name="TextBox 2">
            <a:extLst>
              <a:ext uri="{FF2B5EF4-FFF2-40B4-BE49-F238E27FC236}">
                <a16:creationId xmlns:a16="http://schemas.microsoft.com/office/drawing/2014/main" id="{61F6C536-52D1-D2B2-54CB-104283BB4B2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1312159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Bullete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891FAD0-8C81-47AC-CEAA-D18DA936674D}"/>
              </a:ext>
            </a:extLst>
          </p:cNvPr>
          <p:cNvSpPr/>
          <p:nvPr/>
        </p:nvSpPr>
        <p:spPr>
          <a:xfrm>
            <a:off x="5551990" y="278543"/>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454E669-D9EF-BD31-203C-1E8856A28C09}"/>
              </a:ext>
            </a:extLst>
          </p:cNvPr>
          <p:cNvSpPr/>
          <p:nvPr/>
        </p:nvSpPr>
        <p:spPr>
          <a:xfrm>
            <a:off x="5574851" y="1942417"/>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8362A6-9C80-B48E-3A42-166062A74865}"/>
              </a:ext>
            </a:extLst>
          </p:cNvPr>
          <p:cNvSpPr/>
          <p:nvPr/>
        </p:nvSpPr>
        <p:spPr>
          <a:xfrm>
            <a:off x="5574851" y="3606291"/>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8225529-5729-3E76-7FF7-77598B969C5D}"/>
              </a:ext>
            </a:extLst>
          </p:cNvPr>
          <p:cNvSpPr/>
          <p:nvPr/>
        </p:nvSpPr>
        <p:spPr>
          <a:xfrm>
            <a:off x="5534338" y="5270165"/>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69CE1E-D291-C83A-EEAA-BD57E873F599}"/>
              </a:ext>
            </a:extLst>
          </p:cNvPr>
          <p:cNvSpPr txBox="1"/>
          <p:nvPr/>
        </p:nvSpPr>
        <p:spPr>
          <a:xfrm>
            <a:off x="5574851" y="217411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2</a:t>
            </a:r>
          </a:p>
        </p:txBody>
      </p:sp>
      <p:sp>
        <p:nvSpPr>
          <p:cNvPr id="9" name="TextBox 8">
            <a:extLst>
              <a:ext uri="{FF2B5EF4-FFF2-40B4-BE49-F238E27FC236}">
                <a16:creationId xmlns:a16="http://schemas.microsoft.com/office/drawing/2014/main" id="{D315D7A3-4360-BE1D-6A7A-18792C993ABE}"/>
              </a:ext>
            </a:extLst>
          </p:cNvPr>
          <p:cNvSpPr txBox="1"/>
          <p:nvPr/>
        </p:nvSpPr>
        <p:spPr>
          <a:xfrm>
            <a:off x="5551990" y="51566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1</a:t>
            </a:r>
          </a:p>
        </p:txBody>
      </p:sp>
      <p:sp>
        <p:nvSpPr>
          <p:cNvPr id="10" name="TextBox 9">
            <a:extLst>
              <a:ext uri="{FF2B5EF4-FFF2-40B4-BE49-F238E27FC236}">
                <a16:creationId xmlns:a16="http://schemas.microsoft.com/office/drawing/2014/main" id="{1EC9D731-8DA2-9E30-1AA2-6F40B123D781}"/>
              </a:ext>
            </a:extLst>
          </p:cNvPr>
          <p:cNvSpPr txBox="1"/>
          <p:nvPr/>
        </p:nvSpPr>
        <p:spPr>
          <a:xfrm>
            <a:off x="5574851" y="3832560"/>
            <a:ext cx="1065159"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3</a:t>
            </a:r>
          </a:p>
        </p:txBody>
      </p:sp>
      <p:sp>
        <p:nvSpPr>
          <p:cNvPr id="11" name="TextBox 10">
            <a:extLst>
              <a:ext uri="{FF2B5EF4-FFF2-40B4-BE49-F238E27FC236}">
                <a16:creationId xmlns:a16="http://schemas.microsoft.com/office/drawing/2014/main" id="{2FE57BEB-A68C-11D4-6338-72F008102DFB}"/>
              </a:ext>
            </a:extLst>
          </p:cNvPr>
          <p:cNvSpPr txBox="1"/>
          <p:nvPr/>
        </p:nvSpPr>
        <p:spPr>
          <a:xfrm>
            <a:off x="5557198" y="5491009"/>
            <a:ext cx="1065159" cy="646331"/>
          </a:xfrm>
          <a:prstGeom prst="rect">
            <a:avLst/>
          </a:prstGeom>
          <a:noFill/>
        </p:spPr>
        <p:txBody>
          <a:bodyPr wrap="square" rtlCol="0">
            <a:spAutoFit/>
          </a:bodyPr>
          <a:lstStyle/>
          <a:p>
            <a:pPr algn="ctr"/>
            <a:r>
              <a:rPr lang="en-US" sz="3600" b="1" i="0">
                <a:solidFill>
                  <a:schemeClr val="bg1"/>
                </a:solidFill>
                <a:latin typeface="Roboto" panose="02000000000000000000" pitchFamily="2" charset="0"/>
                <a:ea typeface="Roboto" panose="02000000000000000000" pitchFamily="2" charset="0"/>
              </a:rPr>
              <a:t>4</a:t>
            </a:r>
            <a:endParaRPr lang="en-US" sz="3600" b="1" i="0" dirty="0">
              <a:solidFill>
                <a:schemeClr val="bg1"/>
              </a:solidFill>
              <a:latin typeface="Roboto" panose="02000000000000000000" pitchFamily="2" charset="0"/>
              <a:ea typeface="Roboto" panose="02000000000000000000" pitchFamily="2" charset="0"/>
            </a:endParaRPr>
          </a:p>
        </p:txBody>
      </p:sp>
      <p:sp>
        <p:nvSpPr>
          <p:cNvPr id="17" name="Text Placeholder 3">
            <a:extLst>
              <a:ext uri="{FF2B5EF4-FFF2-40B4-BE49-F238E27FC236}">
                <a16:creationId xmlns:a16="http://schemas.microsoft.com/office/drawing/2014/main" id="{1DA2DEC8-225B-79E5-E8B7-3B08AF6623B8}"/>
              </a:ext>
            </a:extLst>
          </p:cNvPr>
          <p:cNvSpPr>
            <a:spLocks noGrp="1"/>
          </p:cNvSpPr>
          <p:nvPr>
            <p:ph type="body" sz="half" idx="10" hasCustomPrompt="1"/>
          </p:nvPr>
        </p:nvSpPr>
        <p:spPr>
          <a:xfrm>
            <a:off x="6881407" y="278544"/>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1</a:t>
            </a:r>
          </a:p>
        </p:txBody>
      </p:sp>
      <p:sp>
        <p:nvSpPr>
          <p:cNvPr id="18" name="Text Placeholder 3">
            <a:extLst>
              <a:ext uri="{FF2B5EF4-FFF2-40B4-BE49-F238E27FC236}">
                <a16:creationId xmlns:a16="http://schemas.microsoft.com/office/drawing/2014/main" id="{3CCA55F2-E965-36DB-96C6-A21814F9E369}"/>
              </a:ext>
            </a:extLst>
          </p:cNvPr>
          <p:cNvSpPr>
            <a:spLocks noGrp="1"/>
          </p:cNvSpPr>
          <p:nvPr>
            <p:ph type="body" sz="half" idx="11" hasCustomPrompt="1"/>
          </p:nvPr>
        </p:nvSpPr>
        <p:spPr>
          <a:xfrm>
            <a:off x="6881407" y="780778"/>
            <a:ext cx="4789444" cy="585785"/>
          </a:xfrm>
        </p:spPr>
        <p:txBody>
          <a:bodyPr>
            <a:noAutofit/>
          </a:bodyPr>
          <a:lstStyle>
            <a:lvl1pPr marL="0" indent="0">
              <a:buNone/>
              <a:defRPr sz="2000" b="0" i="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1</a:t>
            </a:r>
          </a:p>
        </p:txBody>
      </p:sp>
      <p:sp>
        <p:nvSpPr>
          <p:cNvPr id="19" name="Text Placeholder 3">
            <a:extLst>
              <a:ext uri="{FF2B5EF4-FFF2-40B4-BE49-F238E27FC236}">
                <a16:creationId xmlns:a16="http://schemas.microsoft.com/office/drawing/2014/main" id="{0FF251C8-58D1-A6B3-EFA4-FF9753980DDF}"/>
              </a:ext>
            </a:extLst>
          </p:cNvPr>
          <p:cNvSpPr>
            <a:spLocks noGrp="1"/>
          </p:cNvSpPr>
          <p:nvPr>
            <p:ph type="body" sz="half" idx="12" hasCustomPrompt="1"/>
          </p:nvPr>
        </p:nvSpPr>
        <p:spPr>
          <a:xfrm>
            <a:off x="6904268" y="1941238"/>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2</a:t>
            </a:r>
          </a:p>
        </p:txBody>
      </p:sp>
      <p:sp>
        <p:nvSpPr>
          <p:cNvPr id="20" name="Text Placeholder 3">
            <a:extLst>
              <a:ext uri="{FF2B5EF4-FFF2-40B4-BE49-F238E27FC236}">
                <a16:creationId xmlns:a16="http://schemas.microsoft.com/office/drawing/2014/main" id="{0827945D-890E-61F2-EFBB-5E7298C59E3B}"/>
              </a:ext>
            </a:extLst>
          </p:cNvPr>
          <p:cNvSpPr>
            <a:spLocks noGrp="1"/>
          </p:cNvSpPr>
          <p:nvPr>
            <p:ph type="body" sz="half" idx="13" hasCustomPrompt="1"/>
          </p:nvPr>
        </p:nvSpPr>
        <p:spPr>
          <a:xfrm>
            <a:off x="6904268" y="2443472"/>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2</a:t>
            </a:r>
          </a:p>
        </p:txBody>
      </p:sp>
      <p:sp>
        <p:nvSpPr>
          <p:cNvPr id="21" name="Text Placeholder 3">
            <a:extLst>
              <a:ext uri="{FF2B5EF4-FFF2-40B4-BE49-F238E27FC236}">
                <a16:creationId xmlns:a16="http://schemas.microsoft.com/office/drawing/2014/main" id="{6071DE33-DECD-BD19-7FE0-6172E7EBB67E}"/>
              </a:ext>
            </a:extLst>
          </p:cNvPr>
          <p:cNvSpPr>
            <a:spLocks noGrp="1"/>
          </p:cNvSpPr>
          <p:nvPr>
            <p:ph type="body" sz="half" idx="14" hasCustomPrompt="1"/>
          </p:nvPr>
        </p:nvSpPr>
        <p:spPr>
          <a:xfrm>
            <a:off x="6904268" y="3606292"/>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3</a:t>
            </a:r>
          </a:p>
        </p:txBody>
      </p:sp>
      <p:sp>
        <p:nvSpPr>
          <p:cNvPr id="22" name="Text Placeholder 3">
            <a:extLst>
              <a:ext uri="{FF2B5EF4-FFF2-40B4-BE49-F238E27FC236}">
                <a16:creationId xmlns:a16="http://schemas.microsoft.com/office/drawing/2014/main" id="{A4483D93-1A49-28A3-2536-EEF732F28F2B}"/>
              </a:ext>
            </a:extLst>
          </p:cNvPr>
          <p:cNvSpPr>
            <a:spLocks noGrp="1"/>
          </p:cNvSpPr>
          <p:nvPr>
            <p:ph type="body" sz="half" idx="15" hasCustomPrompt="1"/>
          </p:nvPr>
        </p:nvSpPr>
        <p:spPr>
          <a:xfrm>
            <a:off x="6904268" y="4108526"/>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3</a:t>
            </a:r>
          </a:p>
        </p:txBody>
      </p:sp>
      <p:sp>
        <p:nvSpPr>
          <p:cNvPr id="23" name="Text Placeholder 3">
            <a:extLst>
              <a:ext uri="{FF2B5EF4-FFF2-40B4-BE49-F238E27FC236}">
                <a16:creationId xmlns:a16="http://schemas.microsoft.com/office/drawing/2014/main" id="{53846030-7824-AEAA-BBE8-E679BB051411}"/>
              </a:ext>
            </a:extLst>
          </p:cNvPr>
          <p:cNvSpPr>
            <a:spLocks noGrp="1"/>
          </p:cNvSpPr>
          <p:nvPr>
            <p:ph type="body" sz="half" idx="16" hasCustomPrompt="1"/>
          </p:nvPr>
        </p:nvSpPr>
        <p:spPr>
          <a:xfrm>
            <a:off x="6904268" y="5257741"/>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4</a:t>
            </a:r>
          </a:p>
        </p:txBody>
      </p:sp>
      <p:sp>
        <p:nvSpPr>
          <p:cNvPr id="24" name="Text Placeholder 3">
            <a:extLst>
              <a:ext uri="{FF2B5EF4-FFF2-40B4-BE49-F238E27FC236}">
                <a16:creationId xmlns:a16="http://schemas.microsoft.com/office/drawing/2014/main" id="{372826B7-A673-4929-BC32-60117B2254B2}"/>
              </a:ext>
            </a:extLst>
          </p:cNvPr>
          <p:cNvSpPr>
            <a:spLocks noGrp="1"/>
          </p:cNvSpPr>
          <p:nvPr>
            <p:ph type="body" sz="half" idx="17" hasCustomPrompt="1"/>
          </p:nvPr>
        </p:nvSpPr>
        <p:spPr>
          <a:xfrm>
            <a:off x="6904268" y="5759975"/>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4</a:t>
            </a:r>
          </a:p>
        </p:txBody>
      </p:sp>
      <p:sp>
        <p:nvSpPr>
          <p:cNvPr id="13" name="Text Placeholder 3">
            <a:extLst>
              <a:ext uri="{FF2B5EF4-FFF2-40B4-BE49-F238E27FC236}">
                <a16:creationId xmlns:a16="http://schemas.microsoft.com/office/drawing/2014/main" id="{E3BA2C47-2FD8-F0B2-96DF-951889B2A982}"/>
              </a:ext>
            </a:extLst>
          </p:cNvPr>
          <p:cNvSpPr>
            <a:spLocks noGrp="1"/>
          </p:cNvSpPr>
          <p:nvPr>
            <p:ph type="body" sz="half" idx="18" hasCustomPrompt="1"/>
          </p:nvPr>
        </p:nvSpPr>
        <p:spPr>
          <a:xfrm>
            <a:off x="521149" y="1194844"/>
            <a:ext cx="4681515"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12" name="Title 1">
            <a:extLst>
              <a:ext uri="{FF2B5EF4-FFF2-40B4-BE49-F238E27FC236}">
                <a16:creationId xmlns:a16="http://schemas.microsoft.com/office/drawing/2014/main" id="{A26E12E9-5C4C-D926-B92E-1326175F821F}"/>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2D14ECB3-35D5-8318-C6CF-5DC241B2B2D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605203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resentation Title-CC-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163645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esentation Title-CC-Not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23030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190798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07342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97630"/>
            <a:ext cx="646331" cy="646331"/>
          </a:xfrm>
          <a:prstGeom prst="rect">
            <a:avLst/>
          </a:prstGeom>
        </p:spPr>
      </p:pic>
      <p:sp>
        <p:nvSpPr>
          <p:cNvPr id="6" name="Title 1">
            <a:extLst>
              <a:ext uri="{FF2B5EF4-FFF2-40B4-BE49-F238E27FC236}">
                <a16:creationId xmlns:a16="http://schemas.microsoft.com/office/drawing/2014/main" id="{860CF42B-AEAE-D6C1-3343-5B9B2644C11E}"/>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8" name="Text Placeholder 20">
            <a:extLst>
              <a:ext uri="{FF2B5EF4-FFF2-40B4-BE49-F238E27FC236}">
                <a16:creationId xmlns:a16="http://schemas.microsoft.com/office/drawing/2014/main" id="{41C4C3C8-67F0-EB61-A5BB-BC74CAFE36A1}"/>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1" name="Text Placeholder 22">
            <a:extLst>
              <a:ext uri="{FF2B5EF4-FFF2-40B4-BE49-F238E27FC236}">
                <a16:creationId xmlns:a16="http://schemas.microsoft.com/office/drawing/2014/main" id="{8932E6D0-79E3-1C83-F099-CA05D8E13DC5}"/>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spTree>
    <p:custDataLst>
      <p:tags r:id="rId1"/>
    </p:custDataLst>
    <p:extLst>
      <p:ext uri="{BB962C8B-B14F-4D97-AF65-F5344CB8AC3E}">
        <p14:creationId xmlns:p14="http://schemas.microsoft.com/office/powerpoint/2010/main" val="1982718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resentation Title Slide-CC-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12040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7327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116992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7" y="1233488"/>
            <a:ext cx="5278651" cy="51927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CFD02A0E-C17E-135D-42DA-C4F30325EB5B}"/>
              </a:ext>
            </a:extLst>
          </p:cNvPr>
          <p:cNvSpPr>
            <a:spLocks noGrp="1"/>
          </p:cNvSpPr>
          <p:nvPr>
            <p:ph sz="quarter" idx="11"/>
          </p:nvPr>
        </p:nvSpPr>
        <p:spPr>
          <a:xfrm>
            <a:off x="6299202" y="1233488"/>
            <a:ext cx="5278651" cy="52943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E3F45B27-48C5-0BE9-3C6A-9D846C2008E5}"/>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59B36E8B-AC23-4F90-0C93-9B0DC9FA2997}"/>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636980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resentation Title Slide-CC-Not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9754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5041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endParaRPr lang="en-US" dirty="0"/>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20744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188512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05056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74770"/>
            <a:ext cx="646331" cy="646331"/>
          </a:xfrm>
          <a:prstGeom prst="rect">
            <a:avLst/>
          </a:prstGeom>
        </p:spPr>
      </p:pic>
    </p:spTree>
    <p:custDataLst>
      <p:tags r:id="rId1"/>
    </p:custDataLst>
    <p:extLst>
      <p:ext uri="{BB962C8B-B14F-4D97-AF65-F5344CB8AC3E}">
        <p14:creationId xmlns:p14="http://schemas.microsoft.com/office/powerpoint/2010/main" val="224850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290366" y="2216423"/>
            <a:ext cx="7640377" cy="461665"/>
          </a:xfrm>
        </p:spPr>
        <p:txBody>
          <a:bodyPr>
            <a:noAutofit/>
          </a:bodyPr>
          <a:lstStyle>
            <a:lvl1pPr>
              <a:defRPr sz="36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290366" y="2756581"/>
            <a:ext cx="4076700" cy="901700"/>
          </a:xfrm>
        </p:spPr>
        <p:txBody>
          <a:bodyPr>
            <a:noAutofit/>
          </a:bodyPr>
          <a:lstStyle>
            <a:lvl1pPr marL="0" indent="0">
              <a:buNone/>
              <a:defRPr sz="2800">
                <a:solidFill>
                  <a:srgbClr val="231E20"/>
                </a:solidFill>
                <a:latin typeface="Roboto" panose="02000000000000000000" pitchFamily="2" charset="0"/>
                <a:ea typeface="Roboto" panose="02000000000000000000" pitchFamily="2" charset="0"/>
              </a:defRPr>
            </a:lvl1pPr>
          </a:lstStyle>
          <a:p>
            <a:pPr lvl="0"/>
            <a:r>
              <a:rPr lang="en-US" dirty="0"/>
              <a:t>Add Subtitle Here</a:t>
            </a:r>
          </a:p>
          <a:p>
            <a:pPr lvl="0"/>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290366" y="3979095"/>
            <a:ext cx="5376862"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Tree>
    <p:custDataLst>
      <p:tags r:id="rId1"/>
    </p:custDataLst>
    <p:extLst>
      <p:ext uri="{BB962C8B-B14F-4D97-AF65-F5344CB8AC3E}">
        <p14:creationId xmlns:p14="http://schemas.microsoft.com/office/powerpoint/2010/main" val="3853869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Zoom">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078702-A7EC-D257-38D4-13A70780384E}"/>
              </a:ext>
            </a:extLst>
          </p:cNvPr>
          <p:cNvGrpSpPr/>
          <p:nvPr/>
        </p:nvGrpSpPr>
        <p:grpSpPr>
          <a:xfrm>
            <a:off x="106680" y="1039939"/>
            <a:ext cx="11978640" cy="5298853"/>
            <a:chOff x="59590" y="434149"/>
            <a:chExt cx="11978640" cy="5298853"/>
          </a:xfrm>
        </p:grpSpPr>
        <p:pic>
          <p:nvPicPr>
            <p:cNvPr id="15" name="Google Shape;67;p1" title="Zoom Lower Options Bar Image">
              <a:extLst>
                <a:ext uri="{FF2B5EF4-FFF2-40B4-BE49-F238E27FC236}">
                  <a16:creationId xmlns:a16="http://schemas.microsoft.com/office/drawing/2014/main" id="{ECBED101-F851-5581-01EE-B8F9C9171994}"/>
                </a:ext>
              </a:extLst>
            </p:cNvPr>
            <p:cNvPicPr preferRelativeResize="0">
              <a:picLocks/>
            </p:cNvPicPr>
            <p:nvPr/>
          </p:nvPicPr>
          <p:blipFill rotWithShape="1">
            <a:blip r:embed="rId3">
              <a:alphaModFix/>
            </a:blip>
            <a:srcRect/>
            <a:stretch/>
          </p:blipFill>
          <p:spPr>
            <a:xfrm>
              <a:off x="59590" y="5074182"/>
              <a:ext cx="11978640" cy="580821"/>
            </a:xfrm>
            <a:prstGeom prst="rect">
              <a:avLst/>
            </a:prstGeom>
            <a:noFill/>
            <a:ln>
              <a:noFill/>
            </a:ln>
          </p:spPr>
        </p:pic>
        <p:grpSp>
          <p:nvGrpSpPr>
            <p:cNvPr id="8" name="Group 7">
              <a:extLst>
                <a:ext uri="{FF2B5EF4-FFF2-40B4-BE49-F238E27FC236}">
                  <a16:creationId xmlns:a16="http://schemas.microsoft.com/office/drawing/2014/main" id="{AD7C703E-E3E0-288B-D235-CA495C0A1F61}"/>
                </a:ext>
              </a:extLst>
            </p:cNvPr>
            <p:cNvGrpSpPr/>
            <p:nvPr/>
          </p:nvGrpSpPr>
          <p:grpSpPr>
            <a:xfrm>
              <a:off x="4137544" y="5129321"/>
              <a:ext cx="4660487" cy="603681"/>
              <a:chOff x="3556463" y="5506015"/>
              <a:chExt cx="4660487" cy="603681"/>
            </a:xfrm>
          </p:grpSpPr>
          <p:pic>
            <p:nvPicPr>
              <p:cNvPr id="6" name="Picture 5">
                <a:extLst>
                  <a:ext uri="{FF2B5EF4-FFF2-40B4-BE49-F238E27FC236}">
                    <a16:creationId xmlns:a16="http://schemas.microsoft.com/office/drawing/2014/main" id="{846FFCC1-0EE2-D6EA-E74C-D94197330D8E}"/>
                  </a:ext>
                </a:extLst>
              </p:cNvPr>
              <p:cNvPicPr>
                <a:picLocks noChangeAspect="1"/>
              </p:cNvPicPr>
              <p:nvPr/>
            </p:nvPicPr>
            <p:blipFill rotWithShape="1">
              <a:blip r:embed="rId4"/>
              <a:srcRect l="27147" r="43166" b="-15038"/>
              <a:stretch/>
            </p:blipFill>
            <p:spPr>
              <a:xfrm>
                <a:off x="3556463" y="5528875"/>
                <a:ext cx="2912918" cy="580821"/>
              </a:xfrm>
              <a:prstGeom prst="rect">
                <a:avLst/>
              </a:prstGeom>
            </p:spPr>
          </p:pic>
          <p:pic>
            <p:nvPicPr>
              <p:cNvPr id="7" name="Picture 6">
                <a:extLst>
                  <a:ext uri="{FF2B5EF4-FFF2-40B4-BE49-F238E27FC236}">
                    <a16:creationId xmlns:a16="http://schemas.microsoft.com/office/drawing/2014/main" id="{4B48875D-EECC-2F16-23E3-D1A378A4023D}"/>
                  </a:ext>
                </a:extLst>
              </p:cNvPr>
              <p:cNvPicPr>
                <a:picLocks noChangeAspect="1"/>
              </p:cNvPicPr>
              <p:nvPr/>
            </p:nvPicPr>
            <p:blipFill rotWithShape="1">
              <a:blip r:embed="rId4"/>
              <a:srcRect l="82190" t="1" b="-16797"/>
              <a:stretch/>
            </p:blipFill>
            <p:spPr>
              <a:xfrm>
                <a:off x="6469381" y="5506015"/>
                <a:ext cx="1747569" cy="589703"/>
              </a:xfrm>
              <a:prstGeom prst="rect">
                <a:avLst/>
              </a:prstGeom>
            </p:spPr>
          </p:pic>
        </p:grpSp>
        <p:sp>
          <p:nvSpPr>
            <p:cNvPr id="16" name="Google Shape;70;p1" title="Highlight Circle">
              <a:extLst>
                <a:ext uri="{FF2B5EF4-FFF2-40B4-BE49-F238E27FC236}">
                  <a16:creationId xmlns:a16="http://schemas.microsoft.com/office/drawing/2014/main" id="{30B45200-094E-51AB-698B-CFF72EF1D8B0}"/>
                </a:ext>
              </a:extLst>
            </p:cNvPr>
            <p:cNvSpPr/>
            <p:nvPr/>
          </p:nvSpPr>
          <p:spPr>
            <a:xfrm>
              <a:off x="650832" y="5195562"/>
              <a:ext cx="274320" cy="27432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17" name="Google Shape;71;p1" title="Highlight Box">
              <a:extLst>
                <a:ext uri="{FF2B5EF4-FFF2-40B4-BE49-F238E27FC236}">
                  <a16:creationId xmlns:a16="http://schemas.microsoft.com/office/drawing/2014/main" id="{7495F394-39A1-C3A8-2141-B4D6AE0F2EC4}"/>
                </a:ext>
              </a:extLst>
            </p:cNvPr>
            <p:cNvSpPr/>
            <p:nvPr/>
          </p:nvSpPr>
          <p:spPr>
            <a:xfrm>
              <a:off x="122912" y="5131332"/>
              <a:ext cx="1751608" cy="500811"/>
            </a:xfrm>
            <a:prstGeom prst="rect">
              <a:avLst/>
            </a:prstGeom>
            <a:noFill/>
            <a:ln w="57150" cap="flat" cmpd="sng">
              <a:solidFill>
                <a:srgbClr val="39BB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8" name="Google Shape;74;p1">
              <a:extLst>
                <a:ext uri="{FF2B5EF4-FFF2-40B4-BE49-F238E27FC236}">
                  <a16:creationId xmlns:a16="http://schemas.microsoft.com/office/drawing/2014/main" id="{AD657C86-39CA-61C2-540F-52EC6918C9E4}"/>
                </a:ext>
              </a:extLst>
            </p:cNvPr>
            <p:cNvSpPr txBox="1"/>
            <p:nvPr/>
          </p:nvSpPr>
          <p:spPr>
            <a:xfrm>
              <a:off x="2765945" y="3146914"/>
              <a:ext cx="2743199"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Open Sans"/>
                  <a:ea typeface="Open Sans"/>
                  <a:cs typeface="Open Sans"/>
                  <a:sym typeface="Open Sans"/>
                </a:rPr>
                <a:t>Click the </a:t>
              </a:r>
              <a:r>
                <a:rPr lang="en-US" sz="1400" b="1" i="0" u="none" strike="noStrike" cap="none" dirty="0">
                  <a:solidFill>
                    <a:srgbClr val="39B54A"/>
                  </a:solidFill>
                  <a:latin typeface="Open Sans"/>
                  <a:ea typeface="Open Sans"/>
                  <a:cs typeface="Open Sans"/>
                  <a:sym typeface="Open Sans"/>
                </a:rPr>
                <a:t>microphone icon </a:t>
              </a:r>
              <a:r>
                <a:rPr lang="en-US" sz="1400" b="0" i="0" u="none" strike="noStrike" cap="none" dirty="0">
                  <a:solidFill>
                    <a:schemeClr val="dk1"/>
                  </a:solidFill>
                  <a:latin typeface="Open Sans"/>
                  <a:ea typeface="Open Sans"/>
                  <a:cs typeface="Open Sans"/>
                  <a:sym typeface="Open Sans"/>
                </a:rPr>
                <a:t>near the bottom of your screen to mute or unmute yourself.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rgbClr val="F75A22"/>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39BB4A"/>
                  </a:solidFill>
                  <a:latin typeface="Open Sans"/>
                  <a:ea typeface="Open Sans"/>
                  <a:cs typeface="Open Sans"/>
                  <a:sym typeface="Open Sans"/>
                </a:rPr>
                <a:t>camera </a:t>
              </a:r>
              <a:r>
                <a:rPr lang="en-US" sz="1400" dirty="0">
                  <a:solidFill>
                    <a:schemeClr val="dk1"/>
                  </a:solidFill>
                  <a:latin typeface="Open Sans"/>
                  <a:ea typeface="Open Sans"/>
                  <a:cs typeface="Open Sans"/>
                  <a:sym typeface="Open Sans"/>
                </a:rPr>
                <a:t>icon to turn on or turn off your camera.</a:t>
              </a:r>
              <a:endParaRPr sz="1400" dirty="0">
                <a:solidFill>
                  <a:srgbClr val="F75A22"/>
                </a:solidFill>
                <a:latin typeface="Open Sans"/>
                <a:ea typeface="Open Sans"/>
                <a:cs typeface="Open Sans"/>
                <a:sym typeface="Open Sans"/>
              </a:endParaRPr>
            </a:p>
            <a:p>
              <a:pPr marL="171450" marR="0" lvl="0" indent="-82550" algn="l" rtl="0">
                <a:spcBef>
                  <a:spcPts val="0"/>
                </a:spcBef>
                <a:spcAft>
                  <a:spcPts val="0"/>
                </a:spcAft>
                <a:buClr>
                  <a:schemeClr val="dk1"/>
                </a:buClr>
                <a:buSzPts val="1400"/>
                <a:buFont typeface="Arial"/>
                <a:buNone/>
              </a:pPr>
              <a:endParaRPr sz="1400" dirty="0">
                <a:solidFill>
                  <a:schemeClr val="dk1"/>
                </a:solidFill>
                <a:latin typeface="Open Sans"/>
                <a:ea typeface="Open Sans"/>
                <a:cs typeface="Open Sans"/>
                <a:sym typeface="Open Sans"/>
              </a:endParaRPr>
            </a:p>
          </p:txBody>
        </p:sp>
        <p:sp>
          <p:nvSpPr>
            <p:cNvPr id="19" name="Google Shape;75;p1" title="Use or Mute Your Microphone">
              <a:extLst>
                <a:ext uri="{FF2B5EF4-FFF2-40B4-BE49-F238E27FC236}">
                  <a16:creationId xmlns:a16="http://schemas.microsoft.com/office/drawing/2014/main" id="{A79A0B1D-740C-FDF8-F22F-5A3B18E2DC41}"/>
                </a:ext>
              </a:extLst>
            </p:cNvPr>
            <p:cNvSpPr txBox="1"/>
            <p:nvPr/>
          </p:nvSpPr>
          <p:spPr>
            <a:xfrm>
              <a:off x="2751175" y="275365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Microphone &amp; Camera</a:t>
              </a:r>
              <a:endParaRPr dirty="0">
                <a:sym typeface="Open Sans"/>
              </a:endParaRPr>
            </a:p>
          </p:txBody>
        </p:sp>
        <p:pic>
          <p:nvPicPr>
            <p:cNvPr id="20" name="Google Shape;77;p1" title="Microphone Menu Image">
              <a:extLst>
                <a:ext uri="{FF2B5EF4-FFF2-40B4-BE49-F238E27FC236}">
                  <a16:creationId xmlns:a16="http://schemas.microsoft.com/office/drawing/2014/main" id="{BE2D2B12-A7D6-C963-89BD-D8C8E68822FE}"/>
                </a:ext>
              </a:extLst>
            </p:cNvPr>
            <p:cNvPicPr preferRelativeResize="0"/>
            <p:nvPr/>
          </p:nvPicPr>
          <p:blipFill rotWithShape="1">
            <a:blip r:embed="rId5">
              <a:alphaModFix/>
            </a:blip>
            <a:srcRect/>
            <a:stretch/>
          </p:blipFill>
          <p:spPr>
            <a:xfrm>
              <a:off x="185609" y="2685064"/>
              <a:ext cx="2133299" cy="2433493"/>
            </a:xfrm>
            <a:prstGeom prst="rect">
              <a:avLst/>
            </a:prstGeom>
            <a:noFill/>
            <a:ln>
              <a:noFill/>
            </a:ln>
          </p:spPr>
        </p:pic>
        <p:sp>
          <p:nvSpPr>
            <p:cNvPr id="21" name="Google Shape;78;p1" title="Text Border Box">
              <a:extLst>
                <a:ext uri="{FF2B5EF4-FFF2-40B4-BE49-F238E27FC236}">
                  <a16:creationId xmlns:a16="http://schemas.microsoft.com/office/drawing/2014/main" id="{B11DA436-904C-44DB-26D9-53A8C56131F3}"/>
                </a:ext>
              </a:extLst>
            </p:cNvPr>
            <p:cNvSpPr/>
            <p:nvPr/>
          </p:nvSpPr>
          <p:spPr>
            <a:xfrm>
              <a:off x="9026942" y="772703"/>
              <a:ext cx="2743200" cy="4019109"/>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 name="Google Shape;79;p1">
              <a:extLst>
                <a:ext uri="{FF2B5EF4-FFF2-40B4-BE49-F238E27FC236}">
                  <a16:creationId xmlns:a16="http://schemas.microsoft.com/office/drawing/2014/main" id="{DE737E42-350A-ACC0-7886-38633C551B4D}"/>
                </a:ext>
              </a:extLst>
            </p:cNvPr>
            <p:cNvSpPr txBox="1"/>
            <p:nvPr/>
          </p:nvSpPr>
          <p:spPr>
            <a:xfrm>
              <a:off x="9029875" y="867543"/>
              <a:ext cx="27432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Send a message for technology questions.</a:t>
              </a:r>
              <a:endParaRPr dirty="0"/>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on the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at the bottom of your screen to open the chat. Type in your question and press Enter for assistance. Click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window.</a:t>
              </a:r>
              <a:endParaRPr dirty="0"/>
            </a:p>
          </p:txBody>
        </p:sp>
        <p:sp>
          <p:nvSpPr>
            <p:cNvPr id="23" name="Google Shape;80;p1">
              <a:extLst>
                <a:ext uri="{FF2B5EF4-FFF2-40B4-BE49-F238E27FC236}">
                  <a16:creationId xmlns:a16="http://schemas.microsoft.com/office/drawing/2014/main" id="{B0F3D419-0C9A-C244-B1B8-4409F3189148}"/>
                </a:ext>
              </a:extLst>
            </p:cNvPr>
            <p:cNvSpPr txBox="1"/>
            <p:nvPr/>
          </p:nvSpPr>
          <p:spPr>
            <a:xfrm>
              <a:off x="9029875" y="45514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Tech Support</a:t>
              </a:r>
              <a:endParaRPr dirty="0"/>
            </a:p>
          </p:txBody>
        </p:sp>
        <p:sp>
          <p:nvSpPr>
            <p:cNvPr id="26" name="Google Shape;83;p1">
              <a:extLst>
                <a:ext uri="{FF2B5EF4-FFF2-40B4-BE49-F238E27FC236}">
                  <a16:creationId xmlns:a16="http://schemas.microsoft.com/office/drawing/2014/main" id="{459571E8-8BC2-698D-10B5-2A0DC8FD9F28}"/>
                </a:ext>
              </a:extLst>
            </p:cNvPr>
            <p:cNvSpPr txBox="1"/>
            <p:nvPr/>
          </p:nvSpPr>
          <p:spPr>
            <a:xfrm>
              <a:off x="5892521" y="867543"/>
              <a:ext cx="2743200"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004E89"/>
                  </a:solidFill>
                  <a:latin typeface="Open Sans"/>
                  <a:ea typeface="Open Sans"/>
                  <a:cs typeface="Open Sans"/>
                  <a:sym typeface="Open Sans"/>
                </a:rPr>
                <a:t>Participants </a:t>
              </a:r>
              <a:r>
                <a:rPr lang="en-US" sz="1400" dirty="0">
                  <a:solidFill>
                    <a:schemeClr val="dk1"/>
                  </a:solidFill>
                  <a:latin typeface="Open Sans"/>
                  <a:ea typeface="Open Sans"/>
                  <a:cs typeface="Open Sans"/>
                  <a:sym typeface="Open Sans"/>
                </a:rPr>
                <a:t>icon. Hover over your name, click </a:t>
              </a:r>
              <a:r>
                <a:rPr lang="en-US" sz="1400" b="1" dirty="0">
                  <a:solidFill>
                    <a:schemeClr val="dk1"/>
                  </a:solidFill>
                  <a:latin typeface="Open Sans"/>
                  <a:ea typeface="Open Sans"/>
                  <a:cs typeface="Open Sans"/>
                  <a:sym typeface="Open Sans"/>
                </a:rPr>
                <a:t>More</a:t>
              </a:r>
              <a:r>
                <a:rPr lang="en-US" sz="1400" dirty="0">
                  <a:solidFill>
                    <a:schemeClr val="dk1"/>
                  </a:solidFill>
                  <a:latin typeface="Open Sans"/>
                  <a:ea typeface="Open Sans"/>
                  <a:cs typeface="Open Sans"/>
                  <a:sym typeface="Open Sans"/>
                </a:rPr>
                <a:t>, click </a:t>
              </a:r>
              <a:r>
                <a:rPr lang="en-US" sz="1400" b="1" dirty="0">
                  <a:solidFill>
                    <a:schemeClr val="dk1"/>
                  </a:solidFill>
                  <a:latin typeface="Open Sans"/>
                  <a:ea typeface="Open Sans"/>
                  <a:cs typeface="Open Sans"/>
                  <a:sym typeface="Open Sans"/>
                </a:rPr>
                <a:t>Rename</a:t>
              </a:r>
              <a:r>
                <a:rPr lang="en-US" sz="1400" dirty="0">
                  <a:solidFill>
                    <a:schemeClr val="dk1"/>
                  </a:solidFill>
                  <a:latin typeface="Open Sans"/>
                  <a:ea typeface="Open Sans"/>
                  <a:cs typeface="Open Sans"/>
                  <a:sym typeface="Open Sans"/>
                </a:rPr>
                <a:t>, then enter your full name.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If multiple people from your agency are sharing your login, please enter everyone’s names so we can take attendance. Click </a:t>
              </a:r>
              <a:r>
                <a:rPr lang="en-US" sz="1400" b="1" dirty="0">
                  <a:solidFill>
                    <a:srgbClr val="004E89"/>
                  </a:solidFill>
                  <a:latin typeface="Open Sans"/>
                  <a:ea typeface="Open Sans"/>
                  <a:cs typeface="Open Sans"/>
                  <a:sym typeface="Open Sans"/>
                </a:rPr>
                <a:t>Participants</a:t>
              </a:r>
              <a:r>
                <a:rPr lang="en-US" sz="1400"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Participants window.</a:t>
              </a:r>
              <a:endParaRPr dirty="0"/>
            </a:p>
          </p:txBody>
        </p:sp>
        <p:sp>
          <p:nvSpPr>
            <p:cNvPr id="27" name="Google Shape;84;p1" title="Edit Your Name">
              <a:extLst>
                <a:ext uri="{FF2B5EF4-FFF2-40B4-BE49-F238E27FC236}">
                  <a16:creationId xmlns:a16="http://schemas.microsoft.com/office/drawing/2014/main" id="{48059E92-908A-5DDE-316C-14BE49AF1E04}"/>
                </a:ext>
              </a:extLst>
            </p:cNvPr>
            <p:cNvSpPr txBox="1"/>
            <p:nvPr/>
          </p:nvSpPr>
          <p:spPr>
            <a:xfrm>
              <a:off x="5892521" y="434149"/>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Edit Your Name</a:t>
              </a:r>
              <a:endParaRPr dirty="0"/>
            </a:p>
          </p:txBody>
        </p:sp>
        <p:sp>
          <p:nvSpPr>
            <p:cNvPr id="28" name="Google Shape;86;p1">
              <a:extLst>
                <a:ext uri="{FF2B5EF4-FFF2-40B4-BE49-F238E27FC236}">
                  <a16:creationId xmlns:a16="http://schemas.microsoft.com/office/drawing/2014/main" id="{D6E48CFD-F0E7-74E3-06FD-274E76C0D757}"/>
                </a:ext>
              </a:extLst>
            </p:cNvPr>
            <p:cNvSpPr txBox="1"/>
            <p:nvPr/>
          </p:nvSpPr>
          <p:spPr>
            <a:xfrm>
              <a:off x="272481" y="867543"/>
              <a:ext cx="5238225"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C00000"/>
                  </a:solidFill>
                  <a:latin typeface="Open Sans"/>
                  <a:ea typeface="Open Sans"/>
                  <a:cs typeface="Open Sans"/>
                  <a:sym typeface="Open Sans"/>
                </a:rPr>
                <a:t>arrow</a:t>
              </a:r>
              <a:r>
                <a:rPr lang="en-US" sz="1400" dirty="0">
                  <a:solidFill>
                    <a:schemeClr val="accent4"/>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next to the </a:t>
              </a:r>
              <a:r>
                <a:rPr lang="en-US" sz="1400" b="1" dirty="0">
                  <a:solidFill>
                    <a:srgbClr val="39BB4A"/>
                  </a:solidFill>
                  <a:latin typeface="Open Sans"/>
                  <a:ea typeface="Open Sans"/>
                  <a:cs typeface="Open Sans"/>
                  <a:sym typeface="Open Sans"/>
                </a:rPr>
                <a:t>microphone</a:t>
              </a:r>
              <a:r>
                <a:rPr lang="en-US" sz="1400" dirty="0">
                  <a:solidFill>
                    <a:srgbClr val="39BB4A"/>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to open audio controls. Select options to: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Test or select your microphone and speakers.</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Use your phone if you don’t have a working microphone. Click </a:t>
              </a:r>
              <a:r>
                <a:rPr lang="en-US" sz="1400" b="1" dirty="0">
                  <a:solidFill>
                    <a:schemeClr val="dk1"/>
                  </a:solidFill>
                  <a:latin typeface="Open Sans"/>
                  <a:ea typeface="Open Sans"/>
                  <a:cs typeface="Open Sans"/>
                  <a:sym typeface="Open Sans"/>
                </a:rPr>
                <a:t>Switch to Phone Audio</a:t>
              </a:r>
              <a:r>
                <a:rPr lang="en-US" sz="1400" dirty="0">
                  <a:solidFill>
                    <a:schemeClr val="dk1"/>
                  </a:solidFill>
                  <a:latin typeface="Open Sans"/>
                  <a:ea typeface="Open Sans"/>
                  <a:cs typeface="Open Sans"/>
                  <a:sym typeface="Open Sans"/>
                </a:rPr>
                <a:t>, call the number provided, and enter the meeting ID and participant ID provided when prompted. </a:t>
              </a:r>
              <a:endParaRPr dirty="0"/>
            </a:p>
          </p:txBody>
        </p:sp>
        <p:sp>
          <p:nvSpPr>
            <p:cNvPr id="29" name="Google Shape;87;p1" title="Audio Set Up Directions">
              <a:extLst>
                <a:ext uri="{FF2B5EF4-FFF2-40B4-BE49-F238E27FC236}">
                  <a16:creationId xmlns:a16="http://schemas.microsoft.com/office/drawing/2014/main" id="{5CF25919-EEF1-F9E7-9B04-31BFB7179FE6}"/>
                </a:ext>
              </a:extLst>
            </p:cNvPr>
            <p:cNvSpPr txBox="1"/>
            <p:nvPr/>
          </p:nvSpPr>
          <p:spPr>
            <a:xfrm>
              <a:off x="272481" y="465808"/>
              <a:ext cx="5221894"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latinLnBrk="0" hangingPunct="1">
                <a:spcBef>
                  <a:spcPts val="0"/>
                </a:spcBef>
                <a:spcAft>
                  <a:spcPts val="0"/>
                </a:spcAft>
                <a:buNone/>
              </a:pPr>
              <a:r>
                <a:rPr lang="en-US" sz="1600" b="1" kern="1200" dirty="0">
                  <a:solidFill>
                    <a:schemeClr val="lt1"/>
                  </a:solidFill>
                  <a:latin typeface="+mj-lt"/>
                  <a:ea typeface="Open Sans"/>
                  <a:cs typeface="Open Sans"/>
                  <a:sym typeface="Open Sans"/>
                </a:rPr>
                <a:t>Audio Controls</a:t>
              </a:r>
              <a:endParaRPr sz="1600" b="1" kern="1200" dirty="0">
                <a:solidFill>
                  <a:schemeClr val="lt1"/>
                </a:solidFill>
                <a:latin typeface="+mj-lt"/>
                <a:ea typeface="Open Sans"/>
                <a:cs typeface="Open Sans"/>
              </a:endParaRPr>
            </a:p>
          </p:txBody>
        </p:sp>
        <p:sp>
          <p:nvSpPr>
            <p:cNvPr id="10" name="Google Shape;84;p1" title="Edit Your Name">
              <a:extLst>
                <a:ext uri="{FF2B5EF4-FFF2-40B4-BE49-F238E27FC236}">
                  <a16:creationId xmlns:a16="http://schemas.microsoft.com/office/drawing/2014/main" id="{BE3284BC-0576-9250-340A-4A6D8B5E23DB}"/>
                </a:ext>
              </a:extLst>
            </p:cNvPr>
            <p:cNvSpPr txBox="1"/>
            <p:nvPr/>
          </p:nvSpPr>
          <p:spPr>
            <a:xfrm>
              <a:off x="5892521" y="3593873"/>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Closed Captions</a:t>
              </a:r>
              <a:endParaRPr dirty="0"/>
            </a:p>
          </p:txBody>
        </p:sp>
        <p:sp>
          <p:nvSpPr>
            <p:cNvPr id="11" name="Google Shape;83;p1">
              <a:extLst>
                <a:ext uri="{FF2B5EF4-FFF2-40B4-BE49-F238E27FC236}">
                  <a16:creationId xmlns:a16="http://schemas.microsoft.com/office/drawing/2014/main" id="{0AB37EFC-7F06-00E4-E140-641344B28EC4}"/>
                </a:ext>
              </a:extLst>
            </p:cNvPr>
            <p:cNvSpPr txBox="1"/>
            <p:nvPr/>
          </p:nvSpPr>
          <p:spPr>
            <a:xfrm>
              <a:off x="5878892" y="4043155"/>
              <a:ext cx="27432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chemeClr val="accent4"/>
                  </a:solidFill>
                  <a:latin typeface="Open Sans"/>
                  <a:ea typeface="Open Sans"/>
                  <a:cs typeface="Open Sans"/>
                  <a:sym typeface="Open Sans"/>
                </a:rPr>
                <a:t>Show Captions</a:t>
              </a:r>
              <a:r>
                <a:rPr lang="en-US" sz="1400" b="1"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Choose your language if prompted.</a:t>
              </a:r>
              <a:endParaRPr dirty="0"/>
            </a:p>
          </p:txBody>
        </p:sp>
        <p:sp>
          <p:nvSpPr>
            <p:cNvPr id="30" name="Google Shape;69;p1" title="Highlight Box">
              <a:extLst>
                <a:ext uri="{FF2B5EF4-FFF2-40B4-BE49-F238E27FC236}">
                  <a16:creationId xmlns:a16="http://schemas.microsoft.com/office/drawing/2014/main" id="{206F7373-FD7B-8B2E-C2D8-E9649BDC520D}"/>
                </a:ext>
              </a:extLst>
            </p:cNvPr>
            <p:cNvSpPr/>
            <p:nvPr/>
          </p:nvSpPr>
          <p:spPr>
            <a:xfrm>
              <a:off x="4318925" y="5108472"/>
              <a:ext cx="822614" cy="556062"/>
            </a:xfrm>
            <a:prstGeom prst="rect">
              <a:avLst/>
            </a:prstGeom>
            <a:noFill/>
            <a:ln w="57150" cap="flat" cmpd="sng">
              <a:solidFill>
                <a:srgbClr val="004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2" name="Google Shape;69;p1" title="Highlight Box">
              <a:extLst>
                <a:ext uri="{FF2B5EF4-FFF2-40B4-BE49-F238E27FC236}">
                  <a16:creationId xmlns:a16="http://schemas.microsoft.com/office/drawing/2014/main" id="{DA90B0BC-F761-6169-7BB2-9244D1301D48}"/>
                </a:ext>
              </a:extLst>
            </p:cNvPr>
            <p:cNvSpPr/>
            <p:nvPr/>
          </p:nvSpPr>
          <p:spPr>
            <a:xfrm>
              <a:off x="5355946" y="5108472"/>
              <a:ext cx="822614" cy="556062"/>
            </a:xfrm>
            <a:prstGeom prst="rect">
              <a:avLst/>
            </a:prstGeom>
            <a:noFill/>
            <a:ln w="571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3" name="Google Shape;69;p1" title="Highlight Box">
              <a:extLst>
                <a:ext uri="{FF2B5EF4-FFF2-40B4-BE49-F238E27FC236}">
                  <a16:creationId xmlns:a16="http://schemas.microsoft.com/office/drawing/2014/main" id="{5EA83807-C3FA-1E59-C259-73090D5AAAF1}"/>
                </a:ext>
              </a:extLst>
            </p:cNvPr>
            <p:cNvSpPr/>
            <p:nvPr/>
          </p:nvSpPr>
          <p:spPr>
            <a:xfrm>
              <a:off x="7050462" y="5108472"/>
              <a:ext cx="871902" cy="556062"/>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4" name="Google Shape;78;p1" title="Text Border Box">
              <a:extLst>
                <a:ext uri="{FF2B5EF4-FFF2-40B4-BE49-F238E27FC236}">
                  <a16:creationId xmlns:a16="http://schemas.microsoft.com/office/drawing/2014/main" id="{8D2592DC-C140-92C9-0B1D-3C703D27FEE9}"/>
                </a:ext>
              </a:extLst>
            </p:cNvPr>
            <p:cNvSpPr/>
            <p:nvPr/>
          </p:nvSpPr>
          <p:spPr>
            <a:xfrm>
              <a:off x="5899225" y="793552"/>
              <a:ext cx="2770617" cy="4169203"/>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 name="Google Shape;78;p1" title="Text Border Box">
              <a:extLst>
                <a:ext uri="{FF2B5EF4-FFF2-40B4-BE49-F238E27FC236}">
                  <a16:creationId xmlns:a16="http://schemas.microsoft.com/office/drawing/2014/main" id="{0FAA3D11-A11B-E136-B91D-D673F04200FE}"/>
                </a:ext>
              </a:extLst>
            </p:cNvPr>
            <p:cNvSpPr/>
            <p:nvPr/>
          </p:nvSpPr>
          <p:spPr>
            <a:xfrm>
              <a:off x="308993" y="772704"/>
              <a:ext cx="5192086" cy="1750100"/>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 name="Google Shape;78;p1" title="Text Border Box">
              <a:extLst>
                <a:ext uri="{FF2B5EF4-FFF2-40B4-BE49-F238E27FC236}">
                  <a16:creationId xmlns:a16="http://schemas.microsoft.com/office/drawing/2014/main" id="{4CB15D8E-D0F8-5531-4A2E-C2597C4F4E79}"/>
                </a:ext>
              </a:extLst>
            </p:cNvPr>
            <p:cNvSpPr/>
            <p:nvPr/>
          </p:nvSpPr>
          <p:spPr>
            <a:xfrm>
              <a:off x="2765945" y="2782257"/>
              <a:ext cx="2735134" cy="2074842"/>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2" name="TextBox 31">
            <a:extLst>
              <a:ext uri="{FF2B5EF4-FFF2-40B4-BE49-F238E27FC236}">
                <a16:creationId xmlns:a16="http://schemas.microsoft.com/office/drawing/2014/main" id="{735917CD-9BB4-5D59-097C-24D895AD8B89}"/>
              </a:ext>
            </a:extLst>
          </p:cNvPr>
          <p:cNvSpPr txBox="1"/>
          <p:nvPr/>
        </p:nvSpPr>
        <p:spPr>
          <a:xfrm>
            <a:off x="319571" y="255550"/>
            <a:ext cx="6926580" cy="646331"/>
          </a:xfrm>
          <a:prstGeom prst="rect">
            <a:avLst/>
          </a:prstGeom>
          <a:noFill/>
        </p:spPr>
        <p:txBody>
          <a:bodyPr wrap="square" rtlCol="0">
            <a:spAutoFit/>
          </a:bodyPr>
          <a:lstStyle/>
          <a:p>
            <a:r>
              <a:rPr lang="en-US" sz="3600" b="1" dirty="0">
                <a:solidFill>
                  <a:schemeClr val="accent1"/>
                </a:solidFill>
                <a:latin typeface="+mj-lt"/>
              </a:rPr>
              <a:t>Zoom Information</a:t>
            </a:r>
          </a:p>
        </p:txBody>
      </p:sp>
    </p:spTree>
    <p:custDataLst>
      <p:tags r:id="rId1"/>
    </p:custDataLst>
    <p:extLst>
      <p:ext uri="{BB962C8B-B14F-4D97-AF65-F5344CB8AC3E}">
        <p14:creationId xmlns:p14="http://schemas.microsoft.com/office/powerpoint/2010/main" val="343582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79" y="274675"/>
            <a:ext cx="11776892" cy="1484456"/>
          </a:xfrm>
        </p:spPr>
        <p:txBody>
          <a:bodyPr anchor="b">
            <a:normAutofit/>
          </a:bodyPr>
          <a:lstStyle>
            <a:lvl1pPr algn="l">
              <a:defRPr sz="3600"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p:cNvSpPr>
            <a:spLocks noGrp="1"/>
          </p:cNvSpPr>
          <p:nvPr>
            <p:ph type="subTitle" idx="1"/>
          </p:nvPr>
        </p:nvSpPr>
        <p:spPr>
          <a:xfrm>
            <a:off x="182879" y="1773238"/>
            <a:ext cx="9144000" cy="1655762"/>
          </a:xfrm>
        </p:spPr>
        <p:txBody>
          <a:bodyPr/>
          <a:lstStyle>
            <a:lvl1pPr marL="0" indent="0" algn="l">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79599" b="5637"/>
          <a:stretch/>
        </p:blipFill>
        <p:spPr>
          <a:xfrm>
            <a:off x="7933509" y="2841808"/>
            <a:ext cx="4258492" cy="38828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905" y="5517969"/>
            <a:ext cx="3051048" cy="960120"/>
          </a:xfrm>
          <a:prstGeom prst="rect">
            <a:avLst/>
          </a:prstGeom>
        </p:spPr>
      </p:pic>
    </p:spTree>
    <p:custDataLst>
      <p:tags r:id="rId1"/>
    </p:custDataLst>
    <p:extLst>
      <p:ext uri="{BB962C8B-B14F-4D97-AF65-F5344CB8AC3E}">
        <p14:creationId xmlns:p14="http://schemas.microsoft.com/office/powerpoint/2010/main" val="840700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73762-68E7-2C55-A0D6-184DDB67C8BD}"/>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8" y="1228300"/>
            <a:ext cx="10986449" cy="51979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2B36413F-48D2-5507-BA7F-8D4F8E73351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91927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p:nvPr>
        </p:nvSpPr>
        <p:spPr>
          <a:xfrm>
            <a:off x="614147" y="1233488"/>
            <a:ext cx="5278651" cy="51927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3">
            <a:extLst>
              <a:ext uri="{FF2B5EF4-FFF2-40B4-BE49-F238E27FC236}">
                <a16:creationId xmlns:a16="http://schemas.microsoft.com/office/drawing/2014/main" id="{CFD02A0E-C17E-135D-42DA-C4F30325EB5B}"/>
              </a:ext>
            </a:extLst>
          </p:cNvPr>
          <p:cNvSpPr>
            <a:spLocks noGrp="1"/>
          </p:cNvSpPr>
          <p:nvPr>
            <p:ph sz="quarter" idx="11"/>
          </p:nvPr>
        </p:nvSpPr>
        <p:spPr>
          <a:xfrm>
            <a:off x="6299202" y="1233488"/>
            <a:ext cx="5278651" cy="5294312"/>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E3F45B27-48C5-0BE9-3C6A-9D846C2008E5}"/>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59B36E8B-AC23-4F90-0C93-9B0DC9FA2997}"/>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586331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Smart Art Graphic">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A2B14AED-5E7B-5FB4-17FE-593153B911FC}"/>
              </a:ext>
            </a:extLst>
          </p:cNvPr>
          <p:cNvSpPr>
            <a:spLocks noGrp="1"/>
          </p:cNvSpPr>
          <p:nvPr>
            <p:ph type="dgm" sz="quarter" idx="11"/>
          </p:nvPr>
        </p:nvSpPr>
        <p:spPr>
          <a:xfrm>
            <a:off x="614148" y="1251284"/>
            <a:ext cx="10986449" cy="5174916"/>
          </a:xfrm>
        </p:spPr>
        <p:txBody>
          <a:bodyPr/>
          <a:lstStyle/>
          <a:p>
            <a:r>
              <a:rPr lang="en-US"/>
              <a:t>Click icon to add SmartArt graphic</a:t>
            </a:r>
            <a:endParaRPr lang="en-US" dirty="0"/>
          </a:p>
        </p:txBody>
      </p:sp>
      <p:sp>
        <p:nvSpPr>
          <p:cNvPr id="3" name="Title 1">
            <a:extLst>
              <a:ext uri="{FF2B5EF4-FFF2-40B4-BE49-F238E27FC236}">
                <a16:creationId xmlns:a16="http://schemas.microsoft.com/office/drawing/2014/main" id="{AB934576-44AB-A577-07B2-85B62BAD744F}"/>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3A48AC22-5794-F7B1-7403-7A23B912D54D}"/>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475384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o background graph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BF0A39-A21B-77A3-38CA-202DB030B4A2}"/>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Content Placeholder 5">
            <a:extLst>
              <a:ext uri="{FF2B5EF4-FFF2-40B4-BE49-F238E27FC236}">
                <a16:creationId xmlns:a16="http://schemas.microsoft.com/office/drawing/2014/main" id="{40127B12-B45C-7F19-1D8F-5E2A4DE229B4}"/>
              </a:ext>
            </a:extLst>
          </p:cNvPr>
          <p:cNvSpPr>
            <a:spLocks noGrp="1"/>
          </p:cNvSpPr>
          <p:nvPr>
            <p:ph sz="quarter" idx="12"/>
          </p:nvPr>
        </p:nvSpPr>
        <p:spPr>
          <a:xfrm>
            <a:off x="614363" y="1214438"/>
            <a:ext cx="11122025" cy="521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E48AC9B-0FEE-E253-F628-788C22B644F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576561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A76516-CD11-A9F5-2C1F-E6162FF48C70}"/>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A26FB0BE-C981-69C9-9413-70FF78CD1FC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676722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hasCustomPrompt="1"/>
          </p:nvPr>
        </p:nvSpPr>
        <p:spPr>
          <a:xfrm>
            <a:off x="304800" y="381000"/>
            <a:ext cx="11582400" cy="61468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dirty="0"/>
              <a:t>Insert Any Content Here</a:t>
            </a:r>
          </a:p>
        </p:txBody>
      </p:sp>
      <p:sp>
        <p:nvSpPr>
          <p:cNvPr id="2" name="TextBox 1">
            <a:extLst>
              <a:ext uri="{FF2B5EF4-FFF2-40B4-BE49-F238E27FC236}">
                <a16:creationId xmlns:a16="http://schemas.microsoft.com/office/drawing/2014/main" id="{40011F01-B689-A5AD-10AA-D911B4091601}"/>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82065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mart Art Graphic">
    <p:spTree>
      <p:nvGrpSpPr>
        <p:cNvPr id="1" name=""/>
        <p:cNvGrpSpPr/>
        <p:nvPr/>
      </p:nvGrpSpPr>
      <p:grpSpPr>
        <a:xfrm>
          <a:off x="0" y="0"/>
          <a:ext cx="0" cy="0"/>
          <a:chOff x="0" y="0"/>
          <a:chExt cx="0" cy="0"/>
        </a:xfrm>
      </p:grpSpPr>
      <p:sp>
        <p:nvSpPr>
          <p:cNvPr id="5" name="SmartArt Placeholder 4">
            <a:extLst>
              <a:ext uri="{FF2B5EF4-FFF2-40B4-BE49-F238E27FC236}">
                <a16:creationId xmlns:a16="http://schemas.microsoft.com/office/drawing/2014/main" id="{A2B14AED-5E7B-5FB4-17FE-593153B911FC}"/>
              </a:ext>
            </a:extLst>
          </p:cNvPr>
          <p:cNvSpPr>
            <a:spLocks noGrp="1"/>
          </p:cNvSpPr>
          <p:nvPr>
            <p:ph type="dgm" sz="quarter" idx="11"/>
          </p:nvPr>
        </p:nvSpPr>
        <p:spPr>
          <a:xfrm>
            <a:off x="614148" y="1251284"/>
            <a:ext cx="10986449" cy="5174916"/>
          </a:xfrm>
        </p:spPr>
        <p:txBody>
          <a:bodyPr/>
          <a:lstStyle/>
          <a:p>
            <a:r>
              <a:rPr lang="en-US"/>
              <a:t>Click icon to add SmartArt graphic</a:t>
            </a:r>
            <a:endParaRPr lang="en-US" dirty="0"/>
          </a:p>
        </p:txBody>
      </p:sp>
      <p:sp>
        <p:nvSpPr>
          <p:cNvPr id="3" name="Title 1">
            <a:extLst>
              <a:ext uri="{FF2B5EF4-FFF2-40B4-BE49-F238E27FC236}">
                <a16:creationId xmlns:a16="http://schemas.microsoft.com/office/drawing/2014/main" id="{AB934576-44AB-A577-07B2-85B62BAD744F}"/>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3A48AC22-5794-F7B1-7403-7A23B912D54D}"/>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656213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8652387" y="-1"/>
            <a:ext cx="353961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2"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AD0BEFF-8065-90A7-8E2C-F5238CAD3DA3}"/>
              </a:ext>
            </a:extLst>
          </p:cNvPr>
          <p:cNvSpPr>
            <a:spLocks noGrp="1"/>
          </p:cNvSpPr>
          <p:nvPr>
            <p:ph type="title" hasCustomPrompt="1"/>
          </p:nvPr>
        </p:nvSpPr>
        <p:spPr>
          <a:xfrm>
            <a:off x="414670" y="572730"/>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F19EBA0C-F72D-A837-0187-FFF6AE37F7FB}"/>
              </a:ext>
            </a:extLst>
          </p:cNvPr>
          <p:cNvSpPr>
            <a:spLocks noGrp="1"/>
          </p:cNvSpPr>
          <p:nvPr>
            <p:ph type="body" sz="half" idx="2" hasCustomPrompt="1"/>
          </p:nvPr>
        </p:nvSpPr>
        <p:spPr>
          <a:xfrm>
            <a:off x="414670" y="1107816"/>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B28A41F5-AFB8-30BD-6B66-F14AB4EE6305}"/>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710811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353961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150014"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6D521A4-AFAC-7BB6-F8A9-9067FB255F21}"/>
              </a:ext>
            </a:extLst>
          </p:cNvPr>
          <p:cNvSpPr>
            <a:spLocks noGrp="1"/>
          </p:cNvSpPr>
          <p:nvPr>
            <p:ph type="title" hasCustomPrompt="1"/>
          </p:nvPr>
        </p:nvSpPr>
        <p:spPr>
          <a:xfrm>
            <a:off x="6096000" y="572729"/>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69E9A81E-3132-B817-A671-DF0C87CD098A}"/>
              </a:ext>
            </a:extLst>
          </p:cNvPr>
          <p:cNvSpPr>
            <a:spLocks noGrp="1"/>
          </p:cNvSpPr>
          <p:nvPr>
            <p:ph type="body" sz="half" idx="2" hasCustomPrompt="1"/>
          </p:nvPr>
        </p:nvSpPr>
        <p:spPr>
          <a:xfrm>
            <a:off x="6096000" y="1107815"/>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63384F3B-6B66-8683-12A0-4835001EFAC6}"/>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868127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Collage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4267200" y="0"/>
            <a:ext cx="70792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0" y="2428568"/>
            <a:ext cx="4267200" cy="4184883"/>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0" y="-24580"/>
            <a:ext cx="2133600" cy="2453148"/>
          </a:xfrm>
          <a:solidFill>
            <a:schemeClr val="bg1"/>
          </a:solidFill>
        </p:spPr>
        <p:txBody>
          <a:bodyPr/>
          <a:lstStyle>
            <a:lvl1pPr marL="0" indent="0">
              <a:buNone/>
              <a:defRPr/>
            </a:lvl1pPr>
          </a:lstStyle>
          <a:p>
            <a:r>
              <a:rPr lang="en-US"/>
              <a:t>Click icon to add picture</a:t>
            </a:r>
            <a:endParaRPr lang="en-US" dirty="0"/>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2133600" y="-24580"/>
            <a:ext cx="2133600" cy="2453148"/>
          </a:xfrm>
          <a:solidFill>
            <a:schemeClr val="bg1"/>
          </a:solidFill>
        </p:spPr>
        <p:txBody>
          <a:bodyPr/>
          <a:lstStyle>
            <a:lvl1pPr marL="0" indent="0" algn="l">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817BC42F-3A72-E4E5-BEAB-5BC4F46D33F2}"/>
              </a:ext>
            </a:extLst>
          </p:cNvPr>
          <p:cNvSpPr>
            <a:spLocks noGrp="1"/>
          </p:cNvSpPr>
          <p:nvPr>
            <p:ph type="title" hasCustomPrompt="1"/>
          </p:nvPr>
        </p:nvSpPr>
        <p:spPr>
          <a:xfrm>
            <a:off x="5787656"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1E0E0C7D-4659-47B0-AA57-87CCC2861B64}"/>
              </a:ext>
            </a:extLst>
          </p:cNvPr>
          <p:cNvSpPr>
            <a:spLocks noGrp="1"/>
          </p:cNvSpPr>
          <p:nvPr>
            <p:ph type="body" sz="half" idx="2" hasCustomPrompt="1"/>
          </p:nvPr>
        </p:nvSpPr>
        <p:spPr>
          <a:xfrm>
            <a:off x="5787656"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819D347E-E361-AB49-2703-6B35AD35A8B9}"/>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192729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Coll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7216877" y="-1"/>
            <a:ext cx="70792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7924800" y="2406445"/>
            <a:ext cx="4267200" cy="4185741"/>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7924800" y="0"/>
            <a:ext cx="2133600" cy="2406444"/>
          </a:xfrm>
          <a:solidFill>
            <a:schemeClr val="bg1"/>
          </a:solidFill>
        </p:spPr>
        <p:txBody>
          <a:bodyPr/>
          <a:lstStyle>
            <a:lvl1pPr marL="0" indent="0">
              <a:buNone/>
              <a:defRPr/>
            </a:lvl1pPr>
          </a:lstStyle>
          <a:p>
            <a:r>
              <a:rPr lang="en-US"/>
              <a:t>Click icon to add picture</a:t>
            </a:r>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10058400" y="-1"/>
            <a:ext cx="2133600" cy="2406445"/>
          </a:xfrm>
          <a:solidFill>
            <a:schemeClr val="bg1"/>
          </a:solidFill>
        </p:spPr>
        <p:txBody>
          <a:bodyPr/>
          <a:lstStyle>
            <a:lvl1pPr marL="0" indent="0">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62E22731-3403-9EA8-A49C-FF8A29AB94E0}"/>
              </a:ext>
            </a:extLst>
          </p:cNvPr>
          <p:cNvSpPr>
            <a:spLocks noGrp="1"/>
          </p:cNvSpPr>
          <p:nvPr>
            <p:ph type="title" hasCustomPrompt="1"/>
          </p:nvPr>
        </p:nvSpPr>
        <p:spPr>
          <a:xfrm>
            <a:off x="723014"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9B8F82E8-2AC4-DEF0-CF89-208A1D211AB6}"/>
              </a:ext>
            </a:extLst>
          </p:cNvPr>
          <p:cNvSpPr>
            <a:spLocks noGrp="1"/>
          </p:cNvSpPr>
          <p:nvPr>
            <p:ph type="body" sz="half" idx="2" hasCustomPrompt="1"/>
          </p:nvPr>
        </p:nvSpPr>
        <p:spPr>
          <a:xfrm>
            <a:off x="723014"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A15C14A9-B4F1-57EE-47DF-47CCCED67FD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2794045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Photo full [righ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3" y="2459"/>
            <a:ext cx="5403337" cy="6610992"/>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7852ED28-984D-A115-5479-E68872E3702B}"/>
              </a:ext>
            </a:extLst>
          </p:cNvPr>
          <p:cNvSpPr>
            <a:spLocks noGrp="1"/>
          </p:cNvSpPr>
          <p:nvPr>
            <p:ph type="title" hasCustomPrompt="1"/>
          </p:nvPr>
        </p:nvSpPr>
        <p:spPr>
          <a:xfrm>
            <a:off x="414670" y="543068"/>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999E8304-29FA-632B-AA6F-7F19DCF508D1}"/>
              </a:ext>
            </a:extLst>
          </p:cNvPr>
          <p:cNvSpPr>
            <a:spLocks noGrp="1"/>
          </p:cNvSpPr>
          <p:nvPr>
            <p:ph type="body" sz="half" idx="2" hasCustomPrompt="1"/>
          </p:nvPr>
        </p:nvSpPr>
        <p:spPr>
          <a:xfrm>
            <a:off x="414670" y="1078154"/>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F9FF5ADD-6A5E-56F6-B92B-33BD3949B9E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197043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Photo full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2" y="0"/>
            <a:ext cx="5403337" cy="6581553"/>
          </a:xfrm>
          <a:solidFill>
            <a:schemeClr val="bg1"/>
          </a:solidFill>
        </p:spPr>
        <p:txBody>
          <a:bodyPr/>
          <a:lstStyle>
            <a:lvl1pPr marL="0" indent="0">
              <a:buNone/>
              <a:defRPr/>
            </a:lvl1pPr>
          </a:lstStyle>
          <a:p>
            <a:r>
              <a:rPr lang="en-US"/>
              <a:t>Click icon to add picture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A38A9CEC-AE7C-8DAF-E6C4-1500275A0021}"/>
              </a:ext>
            </a:extLst>
          </p:cNvPr>
          <p:cNvSpPr>
            <a:spLocks noGrp="1"/>
          </p:cNvSpPr>
          <p:nvPr>
            <p:ph type="title" hasCustomPrompt="1"/>
          </p:nvPr>
        </p:nvSpPr>
        <p:spPr>
          <a:xfrm>
            <a:off x="6096000" y="583362"/>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8" name="Text Placeholder 3">
            <a:extLst>
              <a:ext uri="{FF2B5EF4-FFF2-40B4-BE49-F238E27FC236}">
                <a16:creationId xmlns:a16="http://schemas.microsoft.com/office/drawing/2014/main" id="{FDC5F4F2-2019-38A4-71CF-A34C990CBADA}"/>
              </a:ext>
            </a:extLst>
          </p:cNvPr>
          <p:cNvSpPr>
            <a:spLocks noGrp="1"/>
          </p:cNvSpPr>
          <p:nvPr>
            <p:ph type="body" sz="half" idx="2" hasCustomPrompt="1"/>
          </p:nvPr>
        </p:nvSpPr>
        <p:spPr>
          <a:xfrm>
            <a:off x="6096000" y="1118448"/>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extBox 4">
            <a:extLst>
              <a:ext uri="{FF2B5EF4-FFF2-40B4-BE49-F238E27FC236}">
                <a16:creationId xmlns:a16="http://schemas.microsoft.com/office/drawing/2014/main" id="{406B3D9B-B6D9-B436-EBBA-08B94EF8170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628027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Four Photos">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200928" y="3463725"/>
            <a:ext cx="2352499" cy="2749232"/>
          </a:xfrm>
          <a:solidFill>
            <a:schemeClr val="bg1"/>
          </a:solidFill>
        </p:spPr>
        <p:txBody>
          <a:bodyPr/>
          <a:lstStyle>
            <a:lvl1pPr marL="0" indent="0">
              <a:buNone/>
              <a:defRPr/>
            </a:lvl1pPr>
          </a:lstStyle>
          <a:p>
            <a:r>
              <a:rPr lang="en-US"/>
              <a:t>Click icon to add picture</a:t>
            </a:r>
          </a:p>
        </p:txBody>
      </p:sp>
      <p:sp>
        <p:nvSpPr>
          <p:cNvPr id="14" name="Text Placeholder 3">
            <a:extLst>
              <a:ext uri="{FF2B5EF4-FFF2-40B4-BE49-F238E27FC236}">
                <a16:creationId xmlns:a16="http://schemas.microsoft.com/office/drawing/2014/main" id="{4F7A713D-B967-0494-E629-F84448381825}"/>
              </a:ext>
            </a:extLst>
          </p:cNvPr>
          <p:cNvSpPr>
            <a:spLocks noGrp="1"/>
          </p:cNvSpPr>
          <p:nvPr>
            <p:ph type="body" sz="half" idx="2" hasCustomPrompt="1"/>
          </p:nvPr>
        </p:nvSpPr>
        <p:spPr>
          <a:xfrm>
            <a:off x="614148" y="1134880"/>
            <a:ext cx="10986449" cy="1969827"/>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2" name="Rectangle 1">
            <a:extLst>
              <a:ext uri="{FF2B5EF4-FFF2-40B4-BE49-F238E27FC236}">
                <a16:creationId xmlns:a16="http://schemas.microsoft.com/office/drawing/2014/main" id="{500139D3-CF3D-17A4-DB87-1B07CF12CAFF}"/>
              </a:ext>
            </a:extLst>
          </p:cNvPr>
          <p:cNvSpPr/>
          <p:nvPr/>
        </p:nvSpPr>
        <p:spPr>
          <a:xfrm>
            <a:off x="-9374" y="6796217"/>
            <a:ext cx="4059936" cy="61783"/>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3" name="Rectangle 2">
            <a:extLst>
              <a:ext uri="{FF2B5EF4-FFF2-40B4-BE49-F238E27FC236}">
                <a16:creationId xmlns:a16="http://schemas.microsoft.com/office/drawing/2014/main" id="{A6CD8AFC-4BCA-55A7-A71A-0D1E0EA13368}"/>
              </a:ext>
            </a:extLst>
          </p:cNvPr>
          <p:cNvSpPr/>
          <p:nvPr/>
        </p:nvSpPr>
        <p:spPr>
          <a:xfrm>
            <a:off x="4049413" y="6796217"/>
            <a:ext cx="4093173" cy="61783"/>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536F92-B756-026C-5951-55D58C4D265F}"/>
              </a:ext>
            </a:extLst>
          </p:cNvPr>
          <p:cNvSpPr/>
          <p:nvPr/>
        </p:nvSpPr>
        <p:spPr>
          <a:xfrm>
            <a:off x="8141437" y="6796217"/>
            <a:ext cx="4059936" cy="61783"/>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10">
            <a:extLst>
              <a:ext uri="{FF2B5EF4-FFF2-40B4-BE49-F238E27FC236}">
                <a16:creationId xmlns:a16="http://schemas.microsoft.com/office/drawing/2014/main" id="{4D408273-096A-17F7-85A8-1A3297736B51}"/>
              </a:ext>
            </a:extLst>
          </p:cNvPr>
          <p:cNvSpPr>
            <a:spLocks noGrp="1"/>
          </p:cNvSpPr>
          <p:nvPr>
            <p:ph type="pic" sz="quarter" idx="11"/>
          </p:nvPr>
        </p:nvSpPr>
        <p:spPr>
          <a:xfrm>
            <a:off x="3693536" y="3463725"/>
            <a:ext cx="2352499" cy="2749232"/>
          </a:xfrm>
          <a:solidFill>
            <a:schemeClr val="bg1"/>
          </a:solidFill>
        </p:spPr>
        <p:txBody>
          <a:bodyPr/>
          <a:lstStyle>
            <a:lvl1pPr marL="0" indent="0">
              <a:buNone/>
              <a:defRPr/>
            </a:lvl1pPr>
          </a:lstStyle>
          <a:p>
            <a:r>
              <a:rPr lang="en-US"/>
              <a:t>Click icon to add picture</a:t>
            </a:r>
          </a:p>
        </p:txBody>
      </p:sp>
      <p:sp>
        <p:nvSpPr>
          <p:cNvPr id="9" name="Picture Placeholder 10">
            <a:extLst>
              <a:ext uri="{FF2B5EF4-FFF2-40B4-BE49-F238E27FC236}">
                <a16:creationId xmlns:a16="http://schemas.microsoft.com/office/drawing/2014/main" id="{FA6F207B-C455-0B8A-1A6F-DDB9912BFD0D}"/>
              </a:ext>
            </a:extLst>
          </p:cNvPr>
          <p:cNvSpPr>
            <a:spLocks noGrp="1"/>
          </p:cNvSpPr>
          <p:nvPr>
            <p:ph type="pic" sz="quarter" idx="12"/>
          </p:nvPr>
        </p:nvSpPr>
        <p:spPr>
          <a:xfrm>
            <a:off x="6186144" y="3463725"/>
            <a:ext cx="2352499" cy="2749232"/>
          </a:xfrm>
          <a:solidFill>
            <a:schemeClr val="bg1"/>
          </a:solidFill>
        </p:spPr>
        <p:txBody>
          <a:bodyPr/>
          <a:lstStyle>
            <a:lvl1pPr marL="0" indent="0">
              <a:buNone/>
              <a:defRPr/>
            </a:lvl1pPr>
          </a:lstStyle>
          <a:p>
            <a:r>
              <a:rPr lang="en-US"/>
              <a:t>Click icon to add picture</a:t>
            </a:r>
          </a:p>
        </p:txBody>
      </p:sp>
      <p:sp>
        <p:nvSpPr>
          <p:cNvPr id="10" name="Picture Placeholder 10">
            <a:extLst>
              <a:ext uri="{FF2B5EF4-FFF2-40B4-BE49-F238E27FC236}">
                <a16:creationId xmlns:a16="http://schemas.microsoft.com/office/drawing/2014/main" id="{210BD73C-3E05-92FB-D170-76D53B9016B5}"/>
              </a:ext>
            </a:extLst>
          </p:cNvPr>
          <p:cNvSpPr>
            <a:spLocks noGrp="1"/>
          </p:cNvSpPr>
          <p:nvPr>
            <p:ph type="pic" sz="quarter" idx="13"/>
          </p:nvPr>
        </p:nvSpPr>
        <p:spPr>
          <a:xfrm>
            <a:off x="8678752" y="3463725"/>
            <a:ext cx="2352499" cy="2749232"/>
          </a:xfrm>
          <a:solidFill>
            <a:schemeClr val="bg1"/>
          </a:solidFill>
        </p:spPr>
        <p:txBody>
          <a:bodyPr/>
          <a:lstStyle>
            <a:lvl1pPr marL="0" indent="0">
              <a:buNone/>
              <a:defRPr/>
            </a:lvl1pPr>
          </a:lstStyle>
          <a:p>
            <a:r>
              <a:rPr lang="en-US"/>
              <a:t>Click icon to add picture</a:t>
            </a:r>
          </a:p>
        </p:txBody>
      </p:sp>
      <p:sp>
        <p:nvSpPr>
          <p:cNvPr id="5" name="Title 1">
            <a:extLst>
              <a:ext uri="{FF2B5EF4-FFF2-40B4-BE49-F238E27FC236}">
                <a16:creationId xmlns:a16="http://schemas.microsoft.com/office/drawing/2014/main" id="{239D3DFF-6564-3A85-0DA5-054198F6CA71}"/>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TextBox 5">
            <a:extLst>
              <a:ext uri="{FF2B5EF4-FFF2-40B4-BE49-F238E27FC236}">
                <a16:creationId xmlns:a16="http://schemas.microsoft.com/office/drawing/2014/main" id="{27220E0C-19F3-37B9-29D9-93C99AD3E4CF}"/>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8073601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SmartArt Graphic [lef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6096000" y="0"/>
            <a:ext cx="6096000" cy="6603616"/>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artArt Placeholder 3">
            <a:extLst>
              <a:ext uri="{FF2B5EF4-FFF2-40B4-BE49-F238E27FC236}">
                <a16:creationId xmlns:a16="http://schemas.microsoft.com/office/drawing/2014/main" id="{6592DAD6-6EAE-8288-6680-2FE71D3D68DD}"/>
              </a:ext>
            </a:extLst>
          </p:cNvPr>
          <p:cNvSpPr>
            <a:spLocks noGrp="1"/>
          </p:cNvSpPr>
          <p:nvPr>
            <p:ph type="dgm" sz="quarter" idx="10"/>
          </p:nvPr>
        </p:nvSpPr>
        <p:spPr>
          <a:xfrm>
            <a:off x="578032" y="692150"/>
            <a:ext cx="4952770" cy="5473700"/>
          </a:xfrm>
        </p:spPr>
        <p:txBody>
          <a:bodyPr/>
          <a:lstStyle>
            <a:lvl1pPr marL="0" indent="0">
              <a:buNone/>
              <a:defRPr/>
            </a:lvl1pPr>
          </a:lstStyle>
          <a:p>
            <a:r>
              <a:rPr lang="en-US"/>
              <a:t>Click icon to add SmartArt graphic</a:t>
            </a:r>
            <a:endParaRPr lang="en-US" dirty="0"/>
          </a:p>
        </p:txBody>
      </p:sp>
      <p:sp>
        <p:nvSpPr>
          <p:cNvPr id="3" name="Text Placeholder 3">
            <a:extLst>
              <a:ext uri="{FF2B5EF4-FFF2-40B4-BE49-F238E27FC236}">
                <a16:creationId xmlns:a16="http://schemas.microsoft.com/office/drawing/2014/main" id="{251049DC-EECE-B1FD-B841-E11D1140D604}"/>
              </a:ext>
            </a:extLst>
          </p:cNvPr>
          <p:cNvSpPr>
            <a:spLocks noGrp="1"/>
          </p:cNvSpPr>
          <p:nvPr>
            <p:ph type="body" sz="half" idx="11" hasCustomPrompt="1"/>
          </p:nvPr>
        </p:nvSpPr>
        <p:spPr>
          <a:xfrm>
            <a:off x="6634715"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6" name="Title 1">
            <a:extLst>
              <a:ext uri="{FF2B5EF4-FFF2-40B4-BE49-F238E27FC236}">
                <a16:creationId xmlns:a16="http://schemas.microsoft.com/office/drawing/2014/main" id="{F3ECF311-E42D-BDD3-9796-D336A7BBE504}"/>
              </a:ext>
            </a:extLst>
          </p:cNvPr>
          <p:cNvSpPr>
            <a:spLocks noGrp="1"/>
          </p:cNvSpPr>
          <p:nvPr>
            <p:ph type="title" hasCustomPrompt="1"/>
          </p:nvPr>
        </p:nvSpPr>
        <p:spPr>
          <a:xfrm>
            <a:off x="6634715" y="355314"/>
            <a:ext cx="5064313" cy="673669"/>
          </a:xfrm>
        </p:spPr>
        <p:txBody>
          <a:bodyPr/>
          <a:lstStyle>
            <a:lvl1pPr>
              <a:defRPr sz="2800" u="none">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F7DDC14F-7517-C71C-5108-9D134A525C30}"/>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847127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SmartArt Graphic [righ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martArt Placeholder 3">
            <a:extLst>
              <a:ext uri="{FF2B5EF4-FFF2-40B4-BE49-F238E27FC236}">
                <a16:creationId xmlns:a16="http://schemas.microsoft.com/office/drawing/2014/main" id="{F1892351-AACA-D994-8A3C-9E501C1862BE}"/>
              </a:ext>
            </a:extLst>
          </p:cNvPr>
          <p:cNvSpPr>
            <a:spLocks noGrp="1"/>
          </p:cNvSpPr>
          <p:nvPr>
            <p:ph type="dgm" sz="quarter" idx="10"/>
          </p:nvPr>
        </p:nvSpPr>
        <p:spPr>
          <a:xfrm>
            <a:off x="6758913" y="692150"/>
            <a:ext cx="4952770" cy="5473700"/>
          </a:xfrm>
        </p:spPr>
        <p:txBody>
          <a:bodyPr/>
          <a:lstStyle>
            <a:lvl1pPr marL="0" indent="0">
              <a:buNone/>
              <a:defRPr/>
            </a:lvl1pPr>
          </a:lstStyle>
          <a:p>
            <a:r>
              <a:rPr lang="en-US"/>
              <a:t>Click icon to add SmartArt graphic</a:t>
            </a:r>
            <a:endParaRPr lang="en-US" dirty="0"/>
          </a:p>
        </p:txBody>
      </p:sp>
      <p:sp>
        <p:nvSpPr>
          <p:cNvPr id="4" name="Text Placeholder 3">
            <a:extLst>
              <a:ext uri="{FF2B5EF4-FFF2-40B4-BE49-F238E27FC236}">
                <a16:creationId xmlns:a16="http://schemas.microsoft.com/office/drawing/2014/main" id="{69C488DA-39E4-31F6-FEB9-4F5DF832814D}"/>
              </a:ext>
            </a:extLst>
          </p:cNvPr>
          <p:cNvSpPr>
            <a:spLocks noGrp="1"/>
          </p:cNvSpPr>
          <p:nvPr>
            <p:ph type="body" sz="half" idx="11" hasCustomPrompt="1"/>
          </p:nvPr>
        </p:nvSpPr>
        <p:spPr>
          <a:xfrm>
            <a:off x="480317" y="1227237"/>
            <a:ext cx="5064313"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5" name="Title 1">
            <a:extLst>
              <a:ext uri="{FF2B5EF4-FFF2-40B4-BE49-F238E27FC236}">
                <a16:creationId xmlns:a16="http://schemas.microsoft.com/office/drawing/2014/main" id="{C5B9EE46-0525-DECB-7254-B6A1925BCDEC}"/>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3" name="TextBox 2">
            <a:extLst>
              <a:ext uri="{FF2B5EF4-FFF2-40B4-BE49-F238E27FC236}">
                <a16:creationId xmlns:a16="http://schemas.microsoft.com/office/drawing/2014/main" id="{61F6C536-52D1-D2B2-54CB-104283BB4B2C}"/>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57623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Content, Bulleted Lis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6096000"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891FAD0-8C81-47AC-CEAA-D18DA936674D}"/>
              </a:ext>
            </a:extLst>
          </p:cNvPr>
          <p:cNvSpPr/>
          <p:nvPr/>
        </p:nvSpPr>
        <p:spPr>
          <a:xfrm>
            <a:off x="5551990" y="278543"/>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454E669-D9EF-BD31-203C-1E8856A28C09}"/>
              </a:ext>
            </a:extLst>
          </p:cNvPr>
          <p:cNvSpPr/>
          <p:nvPr/>
        </p:nvSpPr>
        <p:spPr>
          <a:xfrm>
            <a:off x="5574851" y="1942417"/>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A8362A6-9C80-B48E-3A42-166062A74865}"/>
              </a:ext>
            </a:extLst>
          </p:cNvPr>
          <p:cNvSpPr/>
          <p:nvPr/>
        </p:nvSpPr>
        <p:spPr>
          <a:xfrm>
            <a:off x="5574851" y="3606291"/>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8225529-5729-3E76-7FF7-77598B969C5D}"/>
              </a:ext>
            </a:extLst>
          </p:cNvPr>
          <p:cNvSpPr/>
          <p:nvPr/>
        </p:nvSpPr>
        <p:spPr>
          <a:xfrm>
            <a:off x="5534338" y="5270165"/>
            <a:ext cx="1088020" cy="1088020"/>
          </a:xfrm>
          <a:prstGeom prst="ellipse">
            <a:avLst/>
          </a:prstGeom>
          <a:solidFill>
            <a:srgbClr val="2634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69CE1E-D291-C83A-EEAA-BD57E873F599}"/>
              </a:ext>
            </a:extLst>
          </p:cNvPr>
          <p:cNvSpPr txBox="1"/>
          <p:nvPr/>
        </p:nvSpPr>
        <p:spPr>
          <a:xfrm>
            <a:off x="5574851" y="217411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2</a:t>
            </a:r>
          </a:p>
        </p:txBody>
      </p:sp>
      <p:sp>
        <p:nvSpPr>
          <p:cNvPr id="9" name="TextBox 8">
            <a:extLst>
              <a:ext uri="{FF2B5EF4-FFF2-40B4-BE49-F238E27FC236}">
                <a16:creationId xmlns:a16="http://schemas.microsoft.com/office/drawing/2014/main" id="{D315D7A3-4360-BE1D-6A7A-18792C993ABE}"/>
              </a:ext>
            </a:extLst>
          </p:cNvPr>
          <p:cNvSpPr txBox="1"/>
          <p:nvPr/>
        </p:nvSpPr>
        <p:spPr>
          <a:xfrm>
            <a:off x="5551990" y="515660"/>
            <a:ext cx="1088020"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1</a:t>
            </a:r>
          </a:p>
        </p:txBody>
      </p:sp>
      <p:sp>
        <p:nvSpPr>
          <p:cNvPr id="10" name="TextBox 9">
            <a:extLst>
              <a:ext uri="{FF2B5EF4-FFF2-40B4-BE49-F238E27FC236}">
                <a16:creationId xmlns:a16="http://schemas.microsoft.com/office/drawing/2014/main" id="{1EC9D731-8DA2-9E30-1AA2-6F40B123D781}"/>
              </a:ext>
            </a:extLst>
          </p:cNvPr>
          <p:cNvSpPr txBox="1"/>
          <p:nvPr/>
        </p:nvSpPr>
        <p:spPr>
          <a:xfrm>
            <a:off x="5574851" y="3832560"/>
            <a:ext cx="1065159" cy="646331"/>
          </a:xfrm>
          <a:prstGeom prst="rect">
            <a:avLst/>
          </a:prstGeom>
          <a:noFill/>
        </p:spPr>
        <p:txBody>
          <a:bodyPr wrap="square" rtlCol="0">
            <a:spAutoFit/>
          </a:bodyPr>
          <a:lstStyle/>
          <a:p>
            <a:pPr algn="ctr"/>
            <a:r>
              <a:rPr lang="en-US" sz="3600" b="1" i="0" dirty="0">
                <a:solidFill>
                  <a:schemeClr val="bg1"/>
                </a:solidFill>
                <a:latin typeface="Roboto" panose="02000000000000000000" pitchFamily="2" charset="0"/>
                <a:ea typeface="Roboto" panose="02000000000000000000" pitchFamily="2" charset="0"/>
              </a:rPr>
              <a:t>3</a:t>
            </a:r>
          </a:p>
        </p:txBody>
      </p:sp>
      <p:sp>
        <p:nvSpPr>
          <p:cNvPr id="11" name="TextBox 10">
            <a:extLst>
              <a:ext uri="{FF2B5EF4-FFF2-40B4-BE49-F238E27FC236}">
                <a16:creationId xmlns:a16="http://schemas.microsoft.com/office/drawing/2014/main" id="{2FE57BEB-A68C-11D4-6338-72F008102DFB}"/>
              </a:ext>
            </a:extLst>
          </p:cNvPr>
          <p:cNvSpPr txBox="1"/>
          <p:nvPr/>
        </p:nvSpPr>
        <p:spPr>
          <a:xfrm>
            <a:off x="5557198" y="5491009"/>
            <a:ext cx="1065159" cy="646331"/>
          </a:xfrm>
          <a:prstGeom prst="rect">
            <a:avLst/>
          </a:prstGeom>
          <a:noFill/>
        </p:spPr>
        <p:txBody>
          <a:bodyPr wrap="square" rtlCol="0">
            <a:spAutoFit/>
          </a:bodyPr>
          <a:lstStyle/>
          <a:p>
            <a:pPr algn="ctr"/>
            <a:r>
              <a:rPr lang="en-US" sz="3600" b="1" i="0">
                <a:solidFill>
                  <a:schemeClr val="bg1"/>
                </a:solidFill>
                <a:latin typeface="Roboto" panose="02000000000000000000" pitchFamily="2" charset="0"/>
                <a:ea typeface="Roboto" panose="02000000000000000000" pitchFamily="2" charset="0"/>
              </a:rPr>
              <a:t>4</a:t>
            </a:r>
            <a:endParaRPr lang="en-US" sz="3600" b="1" i="0" dirty="0">
              <a:solidFill>
                <a:schemeClr val="bg1"/>
              </a:solidFill>
              <a:latin typeface="Roboto" panose="02000000000000000000" pitchFamily="2" charset="0"/>
              <a:ea typeface="Roboto" panose="02000000000000000000" pitchFamily="2" charset="0"/>
            </a:endParaRPr>
          </a:p>
        </p:txBody>
      </p:sp>
      <p:sp>
        <p:nvSpPr>
          <p:cNvPr id="17" name="Text Placeholder 3">
            <a:extLst>
              <a:ext uri="{FF2B5EF4-FFF2-40B4-BE49-F238E27FC236}">
                <a16:creationId xmlns:a16="http://schemas.microsoft.com/office/drawing/2014/main" id="{1DA2DEC8-225B-79E5-E8B7-3B08AF6623B8}"/>
              </a:ext>
            </a:extLst>
          </p:cNvPr>
          <p:cNvSpPr>
            <a:spLocks noGrp="1"/>
          </p:cNvSpPr>
          <p:nvPr>
            <p:ph type="body" sz="half" idx="10" hasCustomPrompt="1"/>
          </p:nvPr>
        </p:nvSpPr>
        <p:spPr>
          <a:xfrm>
            <a:off x="6881407" y="278544"/>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1</a:t>
            </a:r>
          </a:p>
        </p:txBody>
      </p:sp>
      <p:sp>
        <p:nvSpPr>
          <p:cNvPr id="18" name="Text Placeholder 3">
            <a:extLst>
              <a:ext uri="{FF2B5EF4-FFF2-40B4-BE49-F238E27FC236}">
                <a16:creationId xmlns:a16="http://schemas.microsoft.com/office/drawing/2014/main" id="{3CCA55F2-E965-36DB-96C6-A21814F9E369}"/>
              </a:ext>
            </a:extLst>
          </p:cNvPr>
          <p:cNvSpPr>
            <a:spLocks noGrp="1"/>
          </p:cNvSpPr>
          <p:nvPr>
            <p:ph type="body" sz="half" idx="11" hasCustomPrompt="1"/>
          </p:nvPr>
        </p:nvSpPr>
        <p:spPr>
          <a:xfrm>
            <a:off x="6881407" y="780778"/>
            <a:ext cx="4789444" cy="585785"/>
          </a:xfrm>
        </p:spPr>
        <p:txBody>
          <a:bodyPr>
            <a:noAutofit/>
          </a:bodyPr>
          <a:lstStyle>
            <a:lvl1pPr marL="0" indent="0">
              <a:buNone/>
              <a:defRPr sz="2000" b="0" i="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1</a:t>
            </a:r>
          </a:p>
        </p:txBody>
      </p:sp>
      <p:sp>
        <p:nvSpPr>
          <p:cNvPr id="19" name="Text Placeholder 3">
            <a:extLst>
              <a:ext uri="{FF2B5EF4-FFF2-40B4-BE49-F238E27FC236}">
                <a16:creationId xmlns:a16="http://schemas.microsoft.com/office/drawing/2014/main" id="{0FF251C8-58D1-A6B3-EFA4-FF9753980DDF}"/>
              </a:ext>
            </a:extLst>
          </p:cNvPr>
          <p:cNvSpPr>
            <a:spLocks noGrp="1"/>
          </p:cNvSpPr>
          <p:nvPr>
            <p:ph type="body" sz="half" idx="12" hasCustomPrompt="1"/>
          </p:nvPr>
        </p:nvSpPr>
        <p:spPr>
          <a:xfrm>
            <a:off x="6904268" y="1941238"/>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2</a:t>
            </a:r>
          </a:p>
        </p:txBody>
      </p:sp>
      <p:sp>
        <p:nvSpPr>
          <p:cNvPr id="20" name="Text Placeholder 3">
            <a:extLst>
              <a:ext uri="{FF2B5EF4-FFF2-40B4-BE49-F238E27FC236}">
                <a16:creationId xmlns:a16="http://schemas.microsoft.com/office/drawing/2014/main" id="{0827945D-890E-61F2-EFBB-5E7298C59E3B}"/>
              </a:ext>
            </a:extLst>
          </p:cNvPr>
          <p:cNvSpPr>
            <a:spLocks noGrp="1"/>
          </p:cNvSpPr>
          <p:nvPr>
            <p:ph type="body" sz="half" idx="13" hasCustomPrompt="1"/>
          </p:nvPr>
        </p:nvSpPr>
        <p:spPr>
          <a:xfrm>
            <a:off x="6904268" y="2443472"/>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2</a:t>
            </a:r>
          </a:p>
        </p:txBody>
      </p:sp>
      <p:sp>
        <p:nvSpPr>
          <p:cNvPr id="21" name="Text Placeholder 3">
            <a:extLst>
              <a:ext uri="{FF2B5EF4-FFF2-40B4-BE49-F238E27FC236}">
                <a16:creationId xmlns:a16="http://schemas.microsoft.com/office/drawing/2014/main" id="{6071DE33-DECD-BD19-7FE0-6172E7EBB67E}"/>
              </a:ext>
            </a:extLst>
          </p:cNvPr>
          <p:cNvSpPr>
            <a:spLocks noGrp="1"/>
          </p:cNvSpPr>
          <p:nvPr>
            <p:ph type="body" sz="half" idx="14" hasCustomPrompt="1"/>
          </p:nvPr>
        </p:nvSpPr>
        <p:spPr>
          <a:xfrm>
            <a:off x="6904268" y="3606292"/>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3</a:t>
            </a:r>
          </a:p>
        </p:txBody>
      </p:sp>
      <p:sp>
        <p:nvSpPr>
          <p:cNvPr id="22" name="Text Placeholder 3">
            <a:extLst>
              <a:ext uri="{FF2B5EF4-FFF2-40B4-BE49-F238E27FC236}">
                <a16:creationId xmlns:a16="http://schemas.microsoft.com/office/drawing/2014/main" id="{A4483D93-1A49-28A3-2536-EEF732F28F2B}"/>
              </a:ext>
            </a:extLst>
          </p:cNvPr>
          <p:cNvSpPr>
            <a:spLocks noGrp="1"/>
          </p:cNvSpPr>
          <p:nvPr>
            <p:ph type="body" sz="half" idx="15" hasCustomPrompt="1"/>
          </p:nvPr>
        </p:nvSpPr>
        <p:spPr>
          <a:xfrm>
            <a:off x="6904268" y="4108526"/>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3</a:t>
            </a:r>
          </a:p>
        </p:txBody>
      </p:sp>
      <p:sp>
        <p:nvSpPr>
          <p:cNvPr id="23" name="Text Placeholder 3">
            <a:extLst>
              <a:ext uri="{FF2B5EF4-FFF2-40B4-BE49-F238E27FC236}">
                <a16:creationId xmlns:a16="http://schemas.microsoft.com/office/drawing/2014/main" id="{53846030-7824-AEAA-BBE8-E679BB051411}"/>
              </a:ext>
            </a:extLst>
          </p:cNvPr>
          <p:cNvSpPr>
            <a:spLocks noGrp="1"/>
          </p:cNvSpPr>
          <p:nvPr>
            <p:ph type="body" sz="half" idx="16" hasCustomPrompt="1"/>
          </p:nvPr>
        </p:nvSpPr>
        <p:spPr>
          <a:xfrm>
            <a:off x="6904268" y="5257741"/>
            <a:ext cx="4789444" cy="381213"/>
          </a:xfrm>
        </p:spPr>
        <p:txBody>
          <a:bodyPr>
            <a:noAutofit/>
          </a:bodyPr>
          <a:lstStyle>
            <a:lvl1pPr marL="0" indent="0">
              <a:buNone/>
              <a:defRPr sz="2400" b="1" i="0">
                <a:solidFill>
                  <a:srgbClr val="306EB6"/>
                </a:solidFill>
                <a:latin typeface="Roboto" panose="02000000000000000000" pitchFamily="2" charset="0"/>
                <a:ea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Bullet Title 4</a:t>
            </a:r>
          </a:p>
        </p:txBody>
      </p:sp>
      <p:sp>
        <p:nvSpPr>
          <p:cNvPr id="24" name="Text Placeholder 3">
            <a:extLst>
              <a:ext uri="{FF2B5EF4-FFF2-40B4-BE49-F238E27FC236}">
                <a16:creationId xmlns:a16="http://schemas.microsoft.com/office/drawing/2014/main" id="{372826B7-A673-4929-BC32-60117B2254B2}"/>
              </a:ext>
            </a:extLst>
          </p:cNvPr>
          <p:cNvSpPr>
            <a:spLocks noGrp="1"/>
          </p:cNvSpPr>
          <p:nvPr>
            <p:ph type="body" sz="half" idx="17" hasCustomPrompt="1"/>
          </p:nvPr>
        </p:nvSpPr>
        <p:spPr>
          <a:xfrm>
            <a:off x="6904268" y="5759975"/>
            <a:ext cx="4789444" cy="585785"/>
          </a:xfrm>
        </p:spPr>
        <p:txBody>
          <a:bodyPr>
            <a:noAutofit/>
          </a:bodyPr>
          <a:lstStyle>
            <a:lvl1pPr marL="0" indent="0">
              <a:buNone/>
              <a:defRPr lang="en-US" sz="2000" b="0" i="0" kern="1200" dirty="0">
                <a:solidFill>
                  <a:srgbClr val="272525"/>
                </a:solidFill>
                <a:latin typeface="Source Sans Pro" panose="020B0503030403020204" pitchFamily="34" charset="0"/>
                <a:ea typeface="Roboto" panose="02000000000000000000" pitchFamily="2"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Content 4</a:t>
            </a:r>
          </a:p>
        </p:txBody>
      </p:sp>
      <p:sp>
        <p:nvSpPr>
          <p:cNvPr id="13" name="Text Placeholder 3">
            <a:extLst>
              <a:ext uri="{FF2B5EF4-FFF2-40B4-BE49-F238E27FC236}">
                <a16:creationId xmlns:a16="http://schemas.microsoft.com/office/drawing/2014/main" id="{E3BA2C47-2FD8-F0B2-96DF-951889B2A982}"/>
              </a:ext>
            </a:extLst>
          </p:cNvPr>
          <p:cNvSpPr>
            <a:spLocks noGrp="1"/>
          </p:cNvSpPr>
          <p:nvPr>
            <p:ph type="body" sz="half" idx="18" hasCustomPrompt="1"/>
          </p:nvPr>
        </p:nvSpPr>
        <p:spPr>
          <a:xfrm>
            <a:off x="521149" y="1194844"/>
            <a:ext cx="4681515" cy="4938614"/>
          </a:xfrm>
        </p:spPr>
        <p:txBody>
          <a:bodyPr>
            <a:noAutofit/>
          </a:bodyPr>
          <a:lstStyle>
            <a:lvl1pPr marL="0" indent="0">
              <a:buNone/>
              <a:defRPr sz="2400">
                <a:solidFill>
                  <a:srgbClr val="F6F7F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12" name="Title 1">
            <a:extLst>
              <a:ext uri="{FF2B5EF4-FFF2-40B4-BE49-F238E27FC236}">
                <a16:creationId xmlns:a16="http://schemas.microsoft.com/office/drawing/2014/main" id="{A26E12E9-5C4C-D926-B92E-1326175F821F}"/>
              </a:ext>
            </a:extLst>
          </p:cNvPr>
          <p:cNvSpPr>
            <a:spLocks noGrp="1"/>
          </p:cNvSpPr>
          <p:nvPr>
            <p:ph type="title" hasCustomPrompt="1"/>
          </p:nvPr>
        </p:nvSpPr>
        <p:spPr>
          <a:xfrm>
            <a:off x="521149" y="299903"/>
            <a:ext cx="4681515" cy="673669"/>
          </a:xfrm>
        </p:spPr>
        <p:txBody>
          <a:bodyPr/>
          <a:lstStyle>
            <a:lvl1pPr>
              <a:defRPr sz="2800">
                <a:solidFill>
                  <a:schemeClr val="bg1"/>
                </a:solidFill>
                <a:effectLst/>
              </a:defRPr>
            </a:lvl1pPr>
          </a:lstStyle>
          <a:p>
            <a:r>
              <a:rPr lang="en-US" dirty="0"/>
              <a:t>Add Slide Title Here</a:t>
            </a:r>
          </a:p>
        </p:txBody>
      </p:sp>
      <p:sp>
        <p:nvSpPr>
          <p:cNvPr id="2" name="TextBox 1">
            <a:extLst>
              <a:ext uri="{FF2B5EF4-FFF2-40B4-BE49-F238E27FC236}">
                <a16:creationId xmlns:a16="http://schemas.microsoft.com/office/drawing/2014/main" id="{2D14ECB3-35D5-8318-C6CF-5DC241B2B2D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126735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No background graphic">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BF0A39-A21B-77A3-38CA-202DB030B4A2}"/>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6" name="Content Placeholder 5">
            <a:extLst>
              <a:ext uri="{FF2B5EF4-FFF2-40B4-BE49-F238E27FC236}">
                <a16:creationId xmlns:a16="http://schemas.microsoft.com/office/drawing/2014/main" id="{40127B12-B45C-7F19-1D8F-5E2A4DE229B4}"/>
              </a:ext>
            </a:extLst>
          </p:cNvPr>
          <p:cNvSpPr>
            <a:spLocks noGrp="1"/>
          </p:cNvSpPr>
          <p:nvPr>
            <p:ph sz="quarter" idx="12"/>
          </p:nvPr>
        </p:nvSpPr>
        <p:spPr>
          <a:xfrm>
            <a:off x="614363" y="1214438"/>
            <a:ext cx="11122025" cy="5211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9E48AC9B-0FEE-E253-F628-788C22B644FE}"/>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180268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resentation Title-CC-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3372130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resentation Title-CC-NotRecordi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6645" y="-46218"/>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id="{99C14E19-868D-BDC6-191A-0A2833C4118E}"/>
              </a:ext>
            </a:extLst>
          </p:cNvPr>
          <p:cNvSpPr txBox="1"/>
          <p:nvPr/>
        </p:nvSpPr>
        <p:spPr>
          <a:xfrm>
            <a:off x="4040658" y="2541564"/>
            <a:ext cx="8163316" cy="2859775"/>
          </a:xfrm>
          <a:prstGeom prst="rect">
            <a:avLst/>
          </a:prstGeom>
          <a:gradFill flip="none" rotWithShape="1">
            <a:gsLst>
              <a:gs pos="0">
                <a:srgbClr val="F1F7E5">
                  <a:alpha val="61961"/>
                </a:srgbClr>
              </a:gs>
              <a:gs pos="100000">
                <a:schemeClr val="accent2">
                  <a:alpha val="55000"/>
                </a:schemeClr>
              </a:gs>
            </a:gsLst>
            <a:lin ang="0" scaled="1"/>
            <a:tileRect/>
          </a:gradFill>
        </p:spPr>
        <p:txBody>
          <a:bodyPr wrap="square" rtlCol="0">
            <a:spAutoFit/>
          </a:bodyPr>
          <a:lstStyle/>
          <a:p>
            <a:endParaRPr lang="en-US" dirty="0"/>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
        <p:nvSpPr>
          <p:cNvPr id="5" name="Title 1">
            <a:extLst>
              <a:ext uri="{FF2B5EF4-FFF2-40B4-BE49-F238E27FC236}">
                <a16:creationId xmlns:a16="http://schemas.microsoft.com/office/drawing/2014/main" id="{9E6F74AF-6559-5F22-039C-02BAB1D54201}"/>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DCF4F56B-8A1C-3975-D84A-8B0885690E61}"/>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dirty="0"/>
              <a:t> </a:t>
            </a:r>
          </a:p>
        </p:txBody>
      </p:sp>
      <p:sp>
        <p:nvSpPr>
          <p:cNvPr id="13" name="TextBox 12">
            <a:extLst>
              <a:ext uri="{FF2B5EF4-FFF2-40B4-BE49-F238E27FC236}">
                <a16:creationId xmlns:a16="http://schemas.microsoft.com/office/drawing/2014/main" id="{40B53E8F-1B5C-0587-4740-190778BAB236}"/>
              </a:ext>
            </a:extLst>
          </p:cNvPr>
          <p:cNvSpPr txBox="1"/>
          <p:nvPr/>
        </p:nvSpPr>
        <p:spPr>
          <a:xfrm>
            <a:off x="872107" y="123030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5" name="TextBox 14">
            <a:extLst>
              <a:ext uri="{FF2B5EF4-FFF2-40B4-BE49-F238E27FC236}">
                <a16:creationId xmlns:a16="http://schemas.microsoft.com/office/drawing/2014/main" id="{A7A70310-8775-ACCE-2C3B-4807055B5300}"/>
              </a:ext>
            </a:extLst>
          </p:cNvPr>
          <p:cNvSpPr txBox="1"/>
          <p:nvPr/>
        </p:nvSpPr>
        <p:spPr>
          <a:xfrm>
            <a:off x="890033" y="190798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6" name="Rectangle 15">
            <a:extLst>
              <a:ext uri="{FF2B5EF4-FFF2-40B4-BE49-F238E27FC236}">
                <a16:creationId xmlns:a16="http://schemas.microsoft.com/office/drawing/2014/main" id="{47EE5DC3-81C5-A610-3D56-F7F0D5453D02}"/>
              </a:ext>
            </a:extLst>
          </p:cNvPr>
          <p:cNvSpPr/>
          <p:nvPr/>
        </p:nvSpPr>
        <p:spPr>
          <a:xfrm>
            <a:off x="283771" y="207342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27" name="Graphic 26" descr="Badge Question Mark outline">
            <a:extLst>
              <a:ext uri="{FF2B5EF4-FFF2-40B4-BE49-F238E27FC236}">
                <a16:creationId xmlns:a16="http://schemas.microsoft.com/office/drawing/2014/main" id="{22F497D7-91AD-F5B0-9B3E-7017F002D8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97630"/>
            <a:ext cx="646331" cy="646331"/>
          </a:xfrm>
          <a:prstGeom prst="rect">
            <a:avLst/>
          </a:prstGeom>
        </p:spPr>
      </p:pic>
      <p:sp>
        <p:nvSpPr>
          <p:cNvPr id="6" name="Title 1">
            <a:extLst>
              <a:ext uri="{FF2B5EF4-FFF2-40B4-BE49-F238E27FC236}">
                <a16:creationId xmlns:a16="http://schemas.microsoft.com/office/drawing/2014/main" id="{860CF42B-AEAE-D6C1-3343-5B9B2644C11E}"/>
              </a:ext>
            </a:extLst>
          </p:cNvPr>
          <p:cNvSpPr>
            <a:spLocks noGrp="1"/>
          </p:cNvSpPr>
          <p:nvPr>
            <p:ph type="title" hasCustomPrompt="1"/>
          </p:nvPr>
        </p:nvSpPr>
        <p:spPr>
          <a:xfrm>
            <a:off x="4313452" y="2848804"/>
            <a:ext cx="7722338" cy="461665"/>
          </a:xfrm>
        </p:spPr>
        <p:txBody>
          <a:bodyPr>
            <a:noAutofit/>
          </a:bodyPr>
          <a:lstStyle>
            <a:lvl1pPr>
              <a:defRPr sz="3200">
                <a:solidFill>
                  <a:srgbClr val="306EB6"/>
                </a:solidFill>
              </a:defRPr>
            </a:lvl1pPr>
          </a:lstStyle>
          <a:p>
            <a:r>
              <a:rPr lang="en-US" dirty="0"/>
              <a:t>Add Slide Title Here</a:t>
            </a:r>
          </a:p>
        </p:txBody>
      </p:sp>
      <p:sp>
        <p:nvSpPr>
          <p:cNvPr id="8" name="Text Placeholder 20">
            <a:extLst>
              <a:ext uri="{FF2B5EF4-FFF2-40B4-BE49-F238E27FC236}">
                <a16:creationId xmlns:a16="http://schemas.microsoft.com/office/drawing/2014/main" id="{41C4C3C8-67F0-EB61-A5BB-BC74CAFE36A1}"/>
              </a:ext>
            </a:extLst>
          </p:cNvPr>
          <p:cNvSpPr>
            <a:spLocks noGrp="1"/>
          </p:cNvSpPr>
          <p:nvPr>
            <p:ph type="body" sz="quarter" idx="11" hasCustomPrompt="1"/>
          </p:nvPr>
        </p:nvSpPr>
        <p:spPr>
          <a:xfrm>
            <a:off x="4313451" y="3388962"/>
            <a:ext cx="4200223" cy="901700"/>
          </a:xfrm>
        </p:spPr>
        <p:txBody>
          <a:bodyPr>
            <a:noAutofit/>
          </a:bodyPr>
          <a:lstStyle>
            <a:lvl1pPr marL="0" indent="0">
              <a:lnSpc>
                <a:spcPct val="100000"/>
              </a:lnSpc>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1" name="Text Placeholder 22">
            <a:extLst>
              <a:ext uri="{FF2B5EF4-FFF2-40B4-BE49-F238E27FC236}">
                <a16:creationId xmlns:a16="http://schemas.microsoft.com/office/drawing/2014/main" id="{8932E6D0-79E3-1C83-F099-CA05D8E13DC5}"/>
              </a:ext>
            </a:extLst>
          </p:cNvPr>
          <p:cNvSpPr>
            <a:spLocks noGrp="1"/>
          </p:cNvSpPr>
          <p:nvPr>
            <p:ph type="body" sz="quarter" idx="12" hasCustomPrompt="1"/>
          </p:nvPr>
        </p:nvSpPr>
        <p:spPr>
          <a:xfrm>
            <a:off x="4313452" y="4611476"/>
            <a:ext cx="7036538"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spTree>
    <p:custDataLst>
      <p:tags r:id="rId1"/>
    </p:custDataLst>
    <p:extLst>
      <p:ext uri="{BB962C8B-B14F-4D97-AF65-F5344CB8AC3E}">
        <p14:creationId xmlns:p14="http://schemas.microsoft.com/office/powerpoint/2010/main" val="2598149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resentation Title Slide-CC-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12040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7327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r>
              <a:rPr lang="en-US" b="1" dirty="0">
                <a:solidFill>
                  <a:schemeClr val="bg1"/>
                </a:solidFill>
              </a:rPr>
              <a:t>This webinar will be recorded.</a:t>
            </a:r>
            <a:r>
              <a:rPr lang="en-US" dirty="0"/>
              <a:t>  </a:t>
            </a:r>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51605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219373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35917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483380"/>
            <a:ext cx="646331" cy="646331"/>
          </a:xfrm>
          <a:prstGeom prst="rect">
            <a:avLst/>
          </a:prstGeom>
        </p:spPr>
      </p:pic>
    </p:spTree>
    <p:custDataLst>
      <p:tags r:id="rId1"/>
    </p:custDataLst>
    <p:extLst>
      <p:ext uri="{BB962C8B-B14F-4D97-AF65-F5344CB8AC3E}">
        <p14:creationId xmlns:p14="http://schemas.microsoft.com/office/powerpoint/2010/main" val="304387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resentation Title Slide-CC-NotRecording-Photo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94038" y="39323"/>
            <a:ext cx="3875625" cy="655286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55286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2A70F795-3A15-CD3D-2BBB-23F60142CA93}"/>
              </a:ext>
            </a:extLst>
          </p:cNvPr>
          <p:cNvSpPr txBox="1"/>
          <p:nvPr/>
        </p:nvSpPr>
        <p:spPr>
          <a:xfrm>
            <a:off x="4260320" y="3310824"/>
            <a:ext cx="6110416" cy="369332"/>
          </a:xfrm>
          <a:prstGeom prst="rect">
            <a:avLst/>
          </a:prstGeom>
          <a:noFill/>
        </p:spPr>
        <p:txBody>
          <a:bodyPr wrap="square">
            <a:spAutoFit/>
          </a:bodyPr>
          <a:lstStyle/>
          <a:p>
            <a:r>
              <a:rPr lang="en-US" b="1" dirty="0">
                <a:solidFill>
                  <a:srgbClr val="272525"/>
                </a:solidFill>
                <a:latin typeface="Roboto" panose="02000000000000000000" pitchFamily="2" charset="0"/>
                <a:ea typeface="Roboto" panose="02000000000000000000" pitchFamily="2" charset="0"/>
              </a:rPr>
              <a:t>Meet Today’s Presenters:</a:t>
            </a:r>
          </a:p>
        </p:txBody>
      </p:sp>
      <p:sp>
        <p:nvSpPr>
          <p:cNvPr id="8" name="Title 1">
            <a:extLst>
              <a:ext uri="{FF2B5EF4-FFF2-40B4-BE49-F238E27FC236}">
                <a16:creationId xmlns:a16="http://schemas.microsoft.com/office/drawing/2014/main" id="{6EBE8138-614A-926B-7209-6D4709AA380E}"/>
              </a:ext>
            </a:extLst>
          </p:cNvPr>
          <p:cNvSpPr>
            <a:spLocks noGrp="1"/>
          </p:cNvSpPr>
          <p:nvPr>
            <p:ph type="title" hasCustomPrompt="1"/>
          </p:nvPr>
        </p:nvSpPr>
        <p:spPr>
          <a:xfrm>
            <a:off x="4260320" y="975470"/>
            <a:ext cx="7743832" cy="405414"/>
          </a:xfrm>
        </p:spPr>
        <p:txBody>
          <a:bodyPr>
            <a:noAutofit/>
          </a:bodyPr>
          <a:lstStyle>
            <a:lvl1pPr>
              <a:defRPr sz="3200">
                <a:solidFill>
                  <a:schemeClr val="accent1"/>
                </a:solidFill>
              </a:defRPr>
            </a:lvl1pPr>
          </a:lstStyle>
          <a:p>
            <a:r>
              <a:rPr lang="en-US" dirty="0"/>
              <a:t>Add Slide Title Here</a:t>
            </a:r>
          </a:p>
        </p:txBody>
      </p:sp>
      <p:sp>
        <p:nvSpPr>
          <p:cNvPr id="12" name="Text Placeholder 20">
            <a:extLst>
              <a:ext uri="{FF2B5EF4-FFF2-40B4-BE49-F238E27FC236}">
                <a16:creationId xmlns:a16="http://schemas.microsoft.com/office/drawing/2014/main" id="{95ED8455-064A-1169-5417-9CCC79D99773}"/>
              </a:ext>
            </a:extLst>
          </p:cNvPr>
          <p:cNvSpPr>
            <a:spLocks noGrp="1"/>
          </p:cNvSpPr>
          <p:nvPr>
            <p:ph type="body" sz="quarter" idx="11" hasCustomPrompt="1"/>
          </p:nvPr>
        </p:nvSpPr>
        <p:spPr>
          <a:xfrm>
            <a:off x="4260320" y="1504171"/>
            <a:ext cx="4076700" cy="901700"/>
          </a:xfrm>
        </p:spPr>
        <p:txBody>
          <a:bodyPr>
            <a:noAutofit/>
          </a:bodyPr>
          <a:lstStyle>
            <a:lvl1pPr marL="0" indent="0">
              <a:buNone/>
              <a:defRPr sz="2400">
                <a:solidFill>
                  <a:srgbClr val="231E20"/>
                </a:solidFill>
                <a:latin typeface="Roboto" panose="02000000000000000000" pitchFamily="2" charset="0"/>
                <a:ea typeface="Roboto" panose="02000000000000000000" pitchFamily="2" charset="0"/>
              </a:defRPr>
            </a:lvl1pPr>
          </a:lstStyle>
          <a:p>
            <a:pPr lvl="0"/>
            <a:r>
              <a:rPr lang="en-US" dirty="0"/>
              <a:t>Add Subtitle Here</a:t>
            </a:r>
            <a:br>
              <a:rPr lang="en-US" dirty="0"/>
            </a:br>
            <a:r>
              <a:rPr lang="en-US" dirty="0"/>
              <a:t>Add Date Here</a:t>
            </a:r>
          </a:p>
        </p:txBody>
      </p:sp>
      <p:sp>
        <p:nvSpPr>
          <p:cNvPr id="15" name="Text Placeholder 22">
            <a:extLst>
              <a:ext uri="{FF2B5EF4-FFF2-40B4-BE49-F238E27FC236}">
                <a16:creationId xmlns:a16="http://schemas.microsoft.com/office/drawing/2014/main" id="{A6906DA4-8939-9AE6-2F82-D59E0C70E6DB}"/>
              </a:ext>
            </a:extLst>
          </p:cNvPr>
          <p:cNvSpPr>
            <a:spLocks noGrp="1"/>
          </p:cNvSpPr>
          <p:nvPr>
            <p:ph type="body" sz="quarter" idx="12" hasCustomPrompt="1"/>
          </p:nvPr>
        </p:nvSpPr>
        <p:spPr>
          <a:xfrm>
            <a:off x="4448168"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1</a:t>
            </a:r>
          </a:p>
        </p:txBody>
      </p:sp>
      <p:sp>
        <p:nvSpPr>
          <p:cNvPr id="16" name="Text Placeholder 22">
            <a:extLst>
              <a:ext uri="{FF2B5EF4-FFF2-40B4-BE49-F238E27FC236}">
                <a16:creationId xmlns:a16="http://schemas.microsoft.com/office/drawing/2014/main" id="{06472CD9-C703-06A8-B158-E8B3A52115DB}"/>
              </a:ext>
            </a:extLst>
          </p:cNvPr>
          <p:cNvSpPr>
            <a:spLocks noGrp="1"/>
          </p:cNvSpPr>
          <p:nvPr>
            <p:ph type="body" sz="quarter" idx="13" hasCustomPrompt="1"/>
          </p:nvPr>
        </p:nvSpPr>
        <p:spPr>
          <a:xfrm>
            <a:off x="6861261" y="5836015"/>
            <a:ext cx="1671573" cy="461665"/>
          </a:xfrm>
        </p:spPr>
        <p:txBody>
          <a:bodyPr>
            <a:noAutofit/>
          </a:bodyPr>
          <a:lstStyle>
            <a:lvl1pPr marL="0" indent="0" algn="ctr">
              <a:buNone/>
              <a:defRPr sz="2000" b="1">
                <a:solidFill>
                  <a:srgbClr val="231E20"/>
                </a:solidFill>
                <a:latin typeface="Roboto" panose="02000000000000000000" pitchFamily="2" charset="0"/>
                <a:ea typeface="Roboto" panose="02000000000000000000" pitchFamily="2" charset="0"/>
              </a:defRPr>
            </a:lvl1pPr>
          </a:lstStyle>
          <a:p>
            <a:pPr lvl="0"/>
            <a:r>
              <a:rPr lang="en-US" dirty="0"/>
              <a:t>Speaker 2</a:t>
            </a:r>
          </a:p>
        </p:txBody>
      </p:sp>
      <p:sp>
        <p:nvSpPr>
          <p:cNvPr id="18" name="Picture Placeholder 17">
            <a:extLst>
              <a:ext uri="{FF2B5EF4-FFF2-40B4-BE49-F238E27FC236}">
                <a16:creationId xmlns:a16="http://schemas.microsoft.com/office/drawing/2014/main" id="{572C8C3A-5913-0610-54E9-A86D8DB9D22F}"/>
              </a:ext>
            </a:extLst>
          </p:cNvPr>
          <p:cNvSpPr>
            <a:spLocks noGrp="1"/>
          </p:cNvSpPr>
          <p:nvPr>
            <p:ph type="pic" sz="quarter" idx="14" hasCustomPrompt="1"/>
          </p:nvPr>
        </p:nvSpPr>
        <p:spPr>
          <a:xfrm>
            <a:off x="4424498"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sp>
        <p:nvSpPr>
          <p:cNvPr id="20" name="Picture Placeholder 17">
            <a:extLst>
              <a:ext uri="{FF2B5EF4-FFF2-40B4-BE49-F238E27FC236}">
                <a16:creationId xmlns:a16="http://schemas.microsoft.com/office/drawing/2014/main" id="{949B3B04-EA2D-CD03-BCB7-2B5AEE76B4E9}"/>
              </a:ext>
            </a:extLst>
          </p:cNvPr>
          <p:cNvSpPr>
            <a:spLocks noGrp="1"/>
          </p:cNvSpPr>
          <p:nvPr>
            <p:ph type="pic" sz="quarter" idx="15" hasCustomPrompt="1"/>
          </p:nvPr>
        </p:nvSpPr>
        <p:spPr>
          <a:xfrm>
            <a:off x="6833447" y="3926730"/>
            <a:ext cx="1727200" cy="1727200"/>
          </a:xfrm>
          <a:prstGeom prst="ellipse">
            <a:avLst/>
          </a:prstGeom>
          <a:solidFill>
            <a:schemeClr val="bg2">
              <a:lumMod val="90000"/>
            </a:schemeClr>
          </a:solidFill>
        </p:spPr>
        <p:txBody>
          <a:bodyPr>
            <a:normAutofit/>
          </a:bodyPr>
          <a:lstStyle>
            <a:lvl1pPr marL="0" indent="0" algn="ctr">
              <a:buNone/>
              <a:defRPr sz="1600">
                <a:solidFill>
                  <a:schemeClr val="bg1"/>
                </a:solidFill>
              </a:defRPr>
            </a:lvl1pPr>
          </a:lstStyle>
          <a:p>
            <a:r>
              <a:rPr lang="en-US" dirty="0"/>
              <a:t>Add </a:t>
            </a:r>
          </a:p>
          <a:p>
            <a:r>
              <a:rPr lang="en-US" dirty="0"/>
              <a:t>Photo</a:t>
            </a:r>
          </a:p>
        </p:txBody>
      </p:sp>
      <p:pic>
        <p:nvPicPr>
          <p:cNvPr id="6" name="Picture 5">
            <a:extLst>
              <a:ext uri="{FF2B5EF4-FFF2-40B4-BE49-F238E27FC236}">
                <a16:creationId xmlns:a16="http://schemas.microsoft.com/office/drawing/2014/main" id="{74CF9593-0593-9D96-E77C-5F3A381273D4}"/>
              </a:ext>
            </a:extLst>
          </p:cNvPr>
          <p:cNvPicPr>
            <a:picLocks noChangeAspect="1"/>
          </p:cNvPicPr>
          <p:nvPr/>
        </p:nvPicPr>
        <p:blipFill>
          <a:blip r:embed="rId4"/>
          <a:stretch>
            <a:fillRect/>
          </a:stretch>
        </p:blipFill>
        <p:spPr>
          <a:xfrm>
            <a:off x="343960" y="5345927"/>
            <a:ext cx="3207849" cy="980176"/>
          </a:xfrm>
          <a:prstGeom prst="rect">
            <a:avLst/>
          </a:prstGeom>
        </p:spPr>
      </p:pic>
      <p:sp>
        <p:nvSpPr>
          <p:cNvPr id="5" name="Title 1">
            <a:extLst>
              <a:ext uri="{FF2B5EF4-FFF2-40B4-BE49-F238E27FC236}">
                <a16:creationId xmlns:a16="http://schemas.microsoft.com/office/drawing/2014/main" id="{0A3DBC73-FFF2-B31A-452A-49B17A4529FE}"/>
              </a:ext>
            </a:extLst>
          </p:cNvPr>
          <p:cNvSpPr txBox="1">
            <a:spLocks/>
          </p:cNvSpPr>
          <p:nvPr/>
        </p:nvSpPr>
        <p:spPr>
          <a:xfrm>
            <a:off x="253486" y="272565"/>
            <a:ext cx="2930377" cy="4616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a:lstStyle>
          <a:p>
            <a:r>
              <a:rPr lang="en-US" dirty="0">
                <a:solidFill>
                  <a:schemeClr val="accent2"/>
                </a:solidFill>
                <a:latin typeface="Roboto Black" panose="02000000000000000000" pitchFamily="2" charset="0"/>
                <a:ea typeface="Roboto Black" panose="02000000000000000000" pitchFamily="2" charset="0"/>
              </a:rPr>
              <a:t>Welcome!</a:t>
            </a:r>
          </a:p>
        </p:txBody>
      </p:sp>
      <p:sp>
        <p:nvSpPr>
          <p:cNvPr id="7" name="TextBox 6">
            <a:extLst>
              <a:ext uri="{FF2B5EF4-FFF2-40B4-BE49-F238E27FC236}">
                <a16:creationId xmlns:a16="http://schemas.microsoft.com/office/drawing/2014/main" id="{EDBF1433-719B-55AF-AB7E-A72A6344842D}"/>
              </a:ext>
            </a:extLst>
          </p:cNvPr>
          <p:cNvSpPr txBox="1"/>
          <p:nvPr/>
        </p:nvSpPr>
        <p:spPr>
          <a:xfrm>
            <a:off x="253487" y="764142"/>
            <a:ext cx="3569006" cy="646331"/>
          </a:xfrm>
          <a:prstGeom prst="rect">
            <a:avLst/>
          </a:prstGeom>
          <a:noFill/>
        </p:spPr>
        <p:txBody>
          <a:bodyPr wrap="square" rtlCol="0">
            <a:spAutoFit/>
          </a:bodyPr>
          <a:lstStyle/>
          <a:p>
            <a:r>
              <a:rPr lang="en-US" b="1" dirty="0">
                <a:solidFill>
                  <a:schemeClr val="bg1"/>
                </a:solidFill>
              </a:rPr>
              <a:t>We will begin shortly.</a:t>
            </a:r>
            <a:br>
              <a:rPr lang="en-US" b="1" dirty="0">
                <a:solidFill>
                  <a:schemeClr val="bg1"/>
                </a:solidFill>
              </a:rPr>
            </a:br>
            <a:endParaRPr lang="en-US" dirty="0"/>
          </a:p>
        </p:txBody>
      </p:sp>
      <p:sp>
        <p:nvSpPr>
          <p:cNvPr id="11" name="TextBox 10">
            <a:extLst>
              <a:ext uri="{FF2B5EF4-FFF2-40B4-BE49-F238E27FC236}">
                <a16:creationId xmlns:a16="http://schemas.microsoft.com/office/drawing/2014/main" id="{5A4C2BEB-0D7B-DBFB-4C94-2F956DDB0251}"/>
              </a:ext>
            </a:extLst>
          </p:cNvPr>
          <p:cNvSpPr txBox="1"/>
          <p:nvPr/>
        </p:nvSpPr>
        <p:spPr>
          <a:xfrm>
            <a:off x="872107" y="1207447"/>
            <a:ext cx="2927331" cy="584775"/>
          </a:xfrm>
          <a:prstGeom prst="rect">
            <a:avLst/>
          </a:prstGeom>
          <a:noFill/>
        </p:spPr>
        <p:txBody>
          <a:bodyPr wrap="square" rtlCol="0">
            <a:spAutoFit/>
          </a:bodyPr>
          <a:lstStyle/>
          <a:p>
            <a:r>
              <a:rPr lang="en-US" sz="1600" i="1" dirty="0">
                <a:solidFill>
                  <a:schemeClr val="bg1"/>
                </a:solidFill>
              </a:rPr>
              <a:t>Type a message in chat if you need tech support. </a:t>
            </a:r>
          </a:p>
        </p:txBody>
      </p:sp>
      <p:sp>
        <p:nvSpPr>
          <p:cNvPr id="13" name="TextBox 12">
            <a:extLst>
              <a:ext uri="{FF2B5EF4-FFF2-40B4-BE49-F238E27FC236}">
                <a16:creationId xmlns:a16="http://schemas.microsoft.com/office/drawing/2014/main" id="{00004477-64F8-A38F-612F-7CFB333CB06E}"/>
              </a:ext>
            </a:extLst>
          </p:cNvPr>
          <p:cNvSpPr txBox="1"/>
          <p:nvPr/>
        </p:nvSpPr>
        <p:spPr>
          <a:xfrm>
            <a:off x="890033" y="1885120"/>
            <a:ext cx="2927331" cy="830997"/>
          </a:xfrm>
          <a:prstGeom prst="rect">
            <a:avLst/>
          </a:prstGeom>
          <a:noFill/>
        </p:spPr>
        <p:txBody>
          <a:bodyPr wrap="square" rtlCol="0">
            <a:spAutoFit/>
          </a:bodyPr>
          <a:lstStyle/>
          <a:p>
            <a:r>
              <a:rPr lang="en-US" sz="1600" i="1" dirty="0">
                <a:solidFill>
                  <a:schemeClr val="bg1"/>
                </a:solidFill>
              </a:rPr>
              <a:t>Click on Show Captions to turn on the automatic closed captions.</a:t>
            </a:r>
          </a:p>
        </p:txBody>
      </p:sp>
      <p:sp>
        <p:nvSpPr>
          <p:cNvPr id="14" name="Rectangle 13">
            <a:extLst>
              <a:ext uri="{FF2B5EF4-FFF2-40B4-BE49-F238E27FC236}">
                <a16:creationId xmlns:a16="http://schemas.microsoft.com/office/drawing/2014/main" id="{D0222F03-785C-1142-BDE3-D12EB5CD7EB5}"/>
              </a:ext>
            </a:extLst>
          </p:cNvPr>
          <p:cNvSpPr/>
          <p:nvPr/>
        </p:nvSpPr>
        <p:spPr>
          <a:xfrm>
            <a:off x="283771" y="2050567"/>
            <a:ext cx="488689" cy="364775"/>
          </a:xfrm>
          <a:prstGeom prst="rect">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bg1"/>
                </a:solidFill>
              </a:rPr>
              <a:t>CC</a:t>
            </a:r>
          </a:p>
        </p:txBody>
      </p:sp>
      <p:pic>
        <p:nvPicPr>
          <p:cNvPr id="17" name="Graphic 16" descr="Badge Question Mark outline">
            <a:extLst>
              <a:ext uri="{FF2B5EF4-FFF2-40B4-BE49-F238E27FC236}">
                <a16:creationId xmlns:a16="http://schemas.microsoft.com/office/drawing/2014/main" id="{BCF93E86-A81A-41DE-8536-B5F4823CB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5776" y="1174770"/>
            <a:ext cx="646331" cy="646331"/>
          </a:xfrm>
          <a:prstGeom prst="rect">
            <a:avLst/>
          </a:prstGeom>
        </p:spPr>
      </p:pic>
    </p:spTree>
    <p:custDataLst>
      <p:tags r:id="rId1"/>
    </p:custDataLst>
    <p:extLst>
      <p:ext uri="{BB962C8B-B14F-4D97-AF65-F5344CB8AC3E}">
        <p14:creationId xmlns:p14="http://schemas.microsoft.com/office/powerpoint/2010/main" val="1462375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558F9B-471C-CC6C-6148-1FEBE5CF98D7}"/>
              </a:ext>
            </a:extLst>
          </p:cNvPr>
          <p:cNvSpPr/>
          <p:nvPr/>
        </p:nvSpPr>
        <p:spPr>
          <a:xfrm>
            <a:off x="0" y="0"/>
            <a:ext cx="4040658" cy="6606295"/>
          </a:xfrm>
          <a:prstGeom prst="rect">
            <a:avLst/>
          </a:prstGeom>
          <a:gradFill flip="none" rotWithShape="1">
            <a:gsLst>
              <a:gs pos="0">
                <a:srgbClr val="306EB6"/>
              </a:gs>
              <a:gs pos="100000">
                <a:srgbClr val="26346F"/>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24A46A-3BAB-CE99-D4CD-FA2296CAAB54}"/>
              </a:ext>
            </a:extLst>
          </p:cNvPr>
          <p:cNvPicPr>
            <a:picLocks noChangeAspect="1"/>
          </p:cNvPicPr>
          <p:nvPr/>
        </p:nvPicPr>
        <p:blipFill>
          <a:blip r:embed="rId3">
            <a:alphaModFix amt="35000"/>
          </a:blip>
          <a:stretch>
            <a:fillRect/>
          </a:stretch>
        </p:blipFill>
        <p:spPr>
          <a:xfrm>
            <a:off x="1244008" y="-24475"/>
            <a:ext cx="3925655" cy="6637456"/>
          </a:xfrm>
          <a:prstGeom prst="rect">
            <a:avLst/>
          </a:prstGeom>
        </p:spPr>
      </p:pic>
      <p:sp>
        <p:nvSpPr>
          <p:cNvPr id="10" name="Rectangle 9">
            <a:extLst>
              <a:ext uri="{FF2B5EF4-FFF2-40B4-BE49-F238E27FC236}">
                <a16:creationId xmlns:a16="http://schemas.microsoft.com/office/drawing/2014/main" id="{0CB30996-7D18-1C18-CA2B-F031E226B379}"/>
              </a:ext>
            </a:extLst>
          </p:cNvPr>
          <p:cNvSpPr/>
          <p:nvPr/>
        </p:nvSpPr>
        <p:spPr>
          <a:xfrm>
            <a:off x="4040658" y="-24475"/>
            <a:ext cx="8151342" cy="66307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itle 1">
            <a:extLst>
              <a:ext uri="{FF2B5EF4-FFF2-40B4-BE49-F238E27FC236}">
                <a16:creationId xmlns:a16="http://schemas.microsoft.com/office/drawing/2014/main" id="{1D165965-333B-5134-0DB3-A3ED7F6A23BC}"/>
              </a:ext>
            </a:extLst>
          </p:cNvPr>
          <p:cNvSpPr>
            <a:spLocks noGrp="1"/>
          </p:cNvSpPr>
          <p:nvPr>
            <p:ph type="title" hasCustomPrompt="1"/>
          </p:nvPr>
        </p:nvSpPr>
        <p:spPr>
          <a:xfrm>
            <a:off x="4290366" y="2216423"/>
            <a:ext cx="7640377" cy="461665"/>
          </a:xfrm>
        </p:spPr>
        <p:txBody>
          <a:bodyPr>
            <a:noAutofit/>
          </a:bodyPr>
          <a:lstStyle>
            <a:lvl1pPr>
              <a:defRPr sz="3600">
                <a:solidFill>
                  <a:srgbClr val="306EB6"/>
                </a:solidFill>
              </a:defRPr>
            </a:lvl1pPr>
          </a:lstStyle>
          <a:p>
            <a:r>
              <a:rPr lang="en-US" dirty="0"/>
              <a:t>Add Slide Title Here</a:t>
            </a:r>
          </a:p>
        </p:txBody>
      </p:sp>
      <p:sp>
        <p:nvSpPr>
          <p:cNvPr id="21" name="Text Placeholder 20">
            <a:extLst>
              <a:ext uri="{FF2B5EF4-FFF2-40B4-BE49-F238E27FC236}">
                <a16:creationId xmlns:a16="http://schemas.microsoft.com/office/drawing/2014/main" id="{10D4098A-80F3-3330-2C1E-989539363DFB}"/>
              </a:ext>
            </a:extLst>
          </p:cNvPr>
          <p:cNvSpPr>
            <a:spLocks noGrp="1"/>
          </p:cNvSpPr>
          <p:nvPr>
            <p:ph type="body" sz="quarter" idx="11" hasCustomPrompt="1"/>
          </p:nvPr>
        </p:nvSpPr>
        <p:spPr>
          <a:xfrm>
            <a:off x="4290366" y="2756581"/>
            <a:ext cx="4076700" cy="901700"/>
          </a:xfrm>
        </p:spPr>
        <p:txBody>
          <a:bodyPr>
            <a:noAutofit/>
          </a:bodyPr>
          <a:lstStyle>
            <a:lvl1pPr marL="0" indent="0">
              <a:buNone/>
              <a:defRPr sz="2800">
                <a:solidFill>
                  <a:srgbClr val="231E20"/>
                </a:solidFill>
                <a:latin typeface="Roboto" panose="02000000000000000000" pitchFamily="2" charset="0"/>
                <a:ea typeface="Roboto" panose="02000000000000000000" pitchFamily="2" charset="0"/>
              </a:defRPr>
            </a:lvl1pPr>
          </a:lstStyle>
          <a:p>
            <a:pPr lvl="0"/>
            <a:r>
              <a:rPr lang="en-US" dirty="0"/>
              <a:t>Add Subtitle Here</a:t>
            </a:r>
          </a:p>
          <a:p>
            <a:pPr lvl="0"/>
            <a:r>
              <a:rPr lang="en-US" dirty="0"/>
              <a:t>Add Date Here</a:t>
            </a:r>
          </a:p>
        </p:txBody>
      </p:sp>
      <p:sp>
        <p:nvSpPr>
          <p:cNvPr id="23" name="Text Placeholder 22">
            <a:extLst>
              <a:ext uri="{FF2B5EF4-FFF2-40B4-BE49-F238E27FC236}">
                <a16:creationId xmlns:a16="http://schemas.microsoft.com/office/drawing/2014/main" id="{61357CCD-A493-01E2-D447-05BE59C8434C}"/>
              </a:ext>
            </a:extLst>
          </p:cNvPr>
          <p:cNvSpPr>
            <a:spLocks noGrp="1"/>
          </p:cNvSpPr>
          <p:nvPr>
            <p:ph type="body" sz="quarter" idx="12" hasCustomPrompt="1"/>
          </p:nvPr>
        </p:nvSpPr>
        <p:spPr>
          <a:xfrm>
            <a:off x="4290366" y="3979095"/>
            <a:ext cx="5376862" cy="461665"/>
          </a:xfrm>
        </p:spPr>
        <p:txBody>
          <a:bodyPr>
            <a:noAutofit/>
          </a:bodyPr>
          <a:lstStyle>
            <a:lvl1pPr marL="0" indent="0">
              <a:buNone/>
              <a:defRPr sz="2400" b="1">
                <a:solidFill>
                  <a:srgbClr val="231E20"/>
                </a:solidFill>
                <a:latin typeface="Roboto" panose="02000000000000000000" pitchFamily="2" charset="0"/>
                <a:ea typeface="Roboto" panose="02000000000000000000" pitchFamily="2" charset="0"/>
              </a:defRPr>
            </a:lvl1pPr>
          </a:lstStyle>
          <a:p>
            <a:pPr lvl="0"/>
            <a:r>
              <a:rPr lang="en-US" dirty="0"/>
              <a:t>Add Speaker Names Here</a:t>
            </a:r>
          </a:p>
        </p:txBody>
      </p:sp>
      <p:pic>
        <p:nvPicPr>
          <p:cNvPr id="4" name="Picture 3">
            <a:extLst>
              <a:ext uri="{FF2B5EF4-FFF2-40B4-BE49-F238E27FC236}">
                <a16:creationId xmlns:a16="http://schemas.microsoft.com/office/drawing/2014/main" id="{51B51FF7-9A51-64A6-A50E-54521CDC6AB3}"/>
              </a:ext>
            </a:extLst>
          </p:cNvPr>
          <p:cNvPicPr>
            <a:picLocks noChangeAspect="1"/>
          </p:cNvPicPr>
          <p:nvPr/>
        </p:nvPicPr>
        <p:blipFill>
          <a:blip r:embed="rId4"/>
          <a:stretch>
            <a:fillRect/>
          </a:stretch>
        </p:blipFill>
        <p:spPr>
          <a:xfrm>
            <a:off x="356333" y="5401339"/>
            <a:ext cx="3207849" cy="980176"/>
          </a:xfrm>
          <a:prstGeom prst="rect">
            <a:avLst/>
          </a:prstGeom>
        </p:spPr>
      </p:pic>
    </p:spTree>
    <p:custDataLst>
      <p:tags r:id="rId1"/>
    </p:custDataLst>
    <p:extLst>
      <p:ext uri="{BB962C8B-B14F-4D97-AF65-F5344CB8AC3E}">
        <p14:creationId xmlns:p14="http://schemas.microsoft.com/office/powerpoint/2010/main" val="509663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Zoom">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D078702-A7EC-D257-38D4-13A70780384E}"/>
              </a:ext>
            </a:extLst>
          </p:cNvPr>
          <p:cNvGrpSpPr/>
          <p:nvPr/>
        </p:nvGrpSpPr>
        <p:grpSpPr>
          <a:xfrm>
            <a:off x="106680" y="1039939"/>
            <a:ext cx="11978640" cy="5298853"/>
            <a:chOff x="59590" y="434149"/>
            <a:chExt cx="11978640" cy="5298853"/>
          </a:xfrm>
        </p:grpSpPr>
        <p:pic>
          <p:nvPicPr>
            <p:cNvPr id="15" name="Google Shape;67;p1" title="Zoom Lower Options Bar Image">
              <a:extLst>
                <a:ext uri="{FF2B5EF4-FFF2-40B4-BE49-F238E27FC236}">
                  <a16:creationId xmlns:a16="http://schemas.microsoft.com/office/drawing/2014/main" id="{ECBED101-F851-5581-01EE-B8F9C9171994}"/>
                </a:ext>
              </a:extLst>
            </p:cNvPr>
            <p:cNvPicPr preferRelativeResize="0">
              <a:picLocks/>
            </p:cNvPicPr>
            <p:nvPr/>
          </p:nvPicPr>
          <p:blipFill rotWithShape="1">
            <a:blip r:embed="rId3">
              <a:alphaModFix/>
            </a:blip>
            <a:srcRect/>
            <a:stretch/>
          </p:blipFill>
          <p:spPr>
            <a:xfrm>
              <a:off x="59590" y="5074182"/>
              <a:ext cx="11978640" cy="580821"/>
            </a:xfrm>
            <a:prstGeom prst="rect">
              <a:avLst/>
            </a:prstGeom>
            <a:noFill/>
            <a:ln>
              <a:noFill/>
            </a:ln>
          </p:spPr>
        </p:pic>
        <p:grpSp>
          <p:nvGrpSpPr>
            <p:cNvPr id="8" name="Group 7">
              <a:extLst>
                <a:ext uri="{FF2B5EF4-FFF2-40B4-BE49-F238E27FC236}">
                  <a16:creationId xmlns:a16="http://schemas.microsoft.com/office/drawing/2014/main" id="{AD7C703E-E3E0-288B-D235-CA495C0A1F61}"/>
                </a:ext>
              </a:extLst>
            </p:cNvPr>
            <p:cNvGrpSpPr/>
            <p:nvPr/>
          </p:nvGrpSpPr>
          <p:grpSpPr>
            <a:xfrm>
              <a:off x="4137544" y="5129321"/>
              <a:ext cx="4660487" cy="603681"/>
              <a:chOff x="3556463" y="5506015"/>
              <a:chExt cx="4660487" cy="603681"/>
            </a:xfrm>
          </p:grpSpPr>
          <p:pic>
            <p:nvPicPr>
              <p:cNvPr id="6" name="Picture 5">
                <a:extLst>
                  <a:ext uri="{FF2B5EF4-FFF2-40B4-BE49-F238E27FC236}">
                    <a16:creationId xmlns:a16="http://schemas.microsoft.com/office/drawing/2014/main" id="{846FFCC1-0EE2-D6EA-E74C-D94197330D8E}"/>
                  </a:ext>
                </a:extLst>
              </p:cNvPr>
              <p:cNvPicPr>
                <a:picLocks noChangeAspect="1"/>
              </p:cNvPicPr>
              <p:nvPr/>
            </p:nvPicPr>
            <p:blipFill rotWithShape="1">
              <a:blip r:embed="rId4"/>
              <a:srcRect l="27147" r="43166" b="-15038"/>
              <a:stretch/>
            </p:blipFill>
            <p:spPr>
              <a:xfrm>
                <a:off x="3556463" y="5528875"/>
                <a:ext cx="2912918" cy="580821"/>
              </a:xfrm>
              <a:prstGeom prst="rect">
                <a:avLst/>
              </a:prstGeom>
            </p:spPr>
          </p:pic>
          <p:pic>
            <p:nvPicPr>
              <p:cNvPr id="7" name="Picture 6">
                <a:extLst>
                  <a:ext uri="{FF2B5EF4-FFF2-40B4-BE49-F238E27FC236}">
                    <a16:creationId xmlns:a16="http://schemas.microsoft.com/office/drawing/2014/main" id="{4B48875D-EECC-2F16-23E3-D1A378A4023D}"/>
                  </a:ext>
                </a:extLst>
              </p:cNvPr>
              <p:cNvPicPr>
                <a:picLocks noChangeAspect="1"/>
              </p:cNvPicPr>
              <p:nvPr/>
            </p:nvPicPr>
            <p:blipFill rotWithShape="1">
              <a:blip r:embed="rId4"/>
              <a:srcRect l="82190" t="1" b="-16797"/>
              <a:stretch/>
            </p:blipFill>
            <p:spPr>
              <a:xfrm>
                <a:off x="6469381" y="5506015"/>
                <a:ext cx="1747569" cy="589703"/>
              </a:xfrm>
              <a:prstGeom prst="rect">
                <a:avLst/>
              </a:prstGeom>
            </p:spPr>
          </p:pic>
        </p:grpSp>
        <p:sp>
          <p:nvSpPr>
            <p:cNvPr id="16" name="Google Shape;70;p1" title="Highlight Circle">
              <a:extLst>
                <a:ext uri="{FF2B5EF4-FFF2-40B4-BE49-F238E27FC236}">
                  <a16:creationId xmlns:a16="http://schemas.microsoft.com/office/drawing/2014/main" id="{30B45200-094E-51AB-698B-CFF72EF1D8B0}"/>
                </a:ext>
              </a:extLst>
            </p:cNvPr>
            <p:cNvSpPr/>
            <p:nvPr/>
          </p:nvSpPr>
          <p:spPr>
            <a:xfrm>
              <a:off x="650832" y="5195562"/>
              <a:ext cx="274320" cy="274320"/>
            </a:xfrm>
            <a:prstGeom prst="ellipse">
              <a:avLst/>
            </a:prstGeom>
            <a:no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Open Sans"/>
                <a:ea typeface="Open Sans"/>
                <a:cs typeface="Open Sans"/>
                <a:sym typeface="Open Sans"/>
              </a:endParaRPr>
            </a:p>
          </p:txBody>
        </p:sp>
        <p:sp>
          <p:nvSpPr>
            <p:cNvPr id="17" name="Google Shape;71;p1" title="Highlight Box">
              <a:extLst>
                <a:ext uri="{FF2B5EF4-FFF2-40B4-BE49-F238E27FC236}">
                  <a16:creationId xmlns:a16="http://schemas.microsoft.com/office/drawing/2014/main" id="{7495F394-39A1-C3A8-2141-B4D6AE0F2EC4}"/>
                </a:ext>
              </a:extLst>
            </p:cNvPr>
            <p:cNvSpPr/>
            <p:nvPr/>
          </p:nvSpPr>
          <p:spPr>
            <a:xfrm>
              <a:off x="122912" y="5131332"/>
              <a:ext cx="1751608" cy="500811"/>
            </a:xfrm>
            <a:prstGeom prst="rect">
              <a:avLst/>
            </a:prstGeom>
            <a:noFill/>
            <a:ln w="57150" cap="flat" cmpd="sng">
              <a:solidFill>
                <a:srgbClr val="39BB4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8" name="Google Shape;74;p1">
              <a:extLst>
                <a:ext uri="{FF2B5EF4-FFF2-40B4-BE49-F238E27FC236}">
                  <a16:creationId xmlns:a16="http://schemas.microsoft.com/office/drawing/2014/main" id="{AD657C86-39CA-61C2-540F-52EC6918C9E4}"/>
                </a:ext>
              </a:extLst>
            </p:cNvPr>
            <p:cNvSpPr txBox="1"/>
            <p:nvPr/>
          </p:nvSpPr>
          <p:spPr>
            <a:xfrm>
              <a:off x="2765945" y="3146914"/>
              <a:ext cx="2743199"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dk1"/>
                  </a:solidFill>
                  <a:latin typeface="Open Sans"/>
                  <a:ea typeface="Open Sans"/>
                  <a:cs typeface="Open Sans"/>
                  <a:sym typeface="Open Sans"/>
                </a:rPr>
                <a:t>Click the </a:t>
              </a:r>
              <a:r>
                <a:rPr lang="en-US" sz="1400" b="1" i="0" u="none" strike="noStrike" cap="none" dirty="0">
                  <a:solidFill>
                    <a:srgbClr val="39B54A"/>
                  </a:solidFill>
                  <a:latin typeface="Open Sans"/>
                  <a:ea typeface="Open Sans"/>
                  <a:cs typeface="Open Sans"/>
                  <a:sym typeface="Open Sans"/>
                </a:rPr>
                <a:t>microphone icon </a:t>
              </a:r>
              <a:r>
                <a:rPr lang="en-US" sz="1400" b="0" i="0" u="none" strike="noStrike" cap="none" dirty="0">
                  <a:solidFill>
                    <a:schemeClr val="dk1"/>
                  </a:solidFill>
                  <a:latin typeface="Open Sans"/>
                  <a:ea typeface="Open Sans"/>
                  <a:cs typeface="Open Sans"/>
                  <a:sym typeface="Open Sans"/>
                </a:rPr>
                <a:t>near the bottom of your screen to mute or unmute yourself.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rgbClr val="F75A22"/>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39BB4A"/>
                  </a:solidFill>
                  <a:latin typeface="Open Sans"/>
                  <a:ea typeface="Open Sans"/>
                  <a:cs typeface="Open Sans"/>
                  <a:sym typeface="Open Sans"/>
                </a:rPr>
                <a:t>camera </a:t>
              </a:r>
              <a:r>
                <a:rPr lang="en-US" sz="1400" dirty="0">
                  <a:solidFill>
                    <a:schemeClr val="dk1"/>
                  </a:solidFill>
                  <a:latin typeface="Open Sans"/>
                  <a:ea typeface="Open Sans"/>
                  <a:cs typeface="Open Sans"/>
                  <a:sym typeface="Open Sans"/>
                </a:rPr>
                <a:t>icon to turn on or turn off your camera.</a:t>
              </a:r>
              <a:endParaRPr sz="1400" dirty="0">
                <a:solidFill>
                  <a:srgbClr val="F75A22"/>
                </a:solidFill>
                <a:latin typeface="Open Sans"/>
                <a:ea typeface="Open Sans"/>
                <a:cs typeface="Open Sans"/>
                <a:sym typeface="Open Sans"/>
              </a:endParaRPr>
            </a:p>
            <a:p>
              <a:pPr marL="171450" marR="0" lvl="0" indent="-82550" algn="l" rtl="0">
                <a:spcBef>
                  <a:spcPts val="0"/>
                </a:spcBef>
                <a:spcAft>
                  <a:spcPts val="0"/>
                </a:spcAft>
                <a:buClr>
                  <a:schemeClr val="dk1"/>
                </a:buClr>
                <a:buSzPts val="1400"/>
                <a:buFont typeface="Arial"/>
                <a:buNone/>
              </a:pPr>
              <a:endParaRPr sz="1400" dirty="0">
                <a:solidFill>
                  <a:schemeClr val="dk1"/>
                </a:solidFill>
                <a:latin typeface="Open Sans"/>
                <a:ea typeface="Open Sans"/>
                <a:cs typeface="Open Sans"/>
                <a:sym typeface="Open Sans"/>
              </a:endParaRPr>
            </a:p>
          </p:txBody>
        </p:sp>
        <p:sp>
          <p:nvSpPr>
            <p:cNvPr id="19" name="Google Shape;75;p1" title="Use or Mute Your Microphone">
              <a:extLst>
                <a:ext uri="{FF2B5EF4-FFF2-40B4-BE49-F238E27FC236}">
                  <a16:creationId xmlns:a16="http://schemas.microsoft.com/office/drawing/2014/main" id="{A79A0B1D-740C-FDF8-F22F-5A3B18E2DC41}"/>
                </a:ext>
              </a:extLst>
            </p:cNvPr>
            <p:cNvSpPr txBox="1"/>
            <p:nvPr/>
          </p:nvSpPr>
          <p:spPr>
            <a:xfrm>
              <a:off x="2751175" y="275365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Microphone &amp; Camera</a:t>
              </a:r>
              <a:endParaRPr dirty="0">
                <a:sym typeface="Open Sans"/>
              </a:endParaRPr>
            </a:p>
          </p:txBody>
        </p:sp>
        <p:pic>
          <p:nvPicPr>
            <p:cNvPr id="20" name="Google Shape;77;p1" title="Microphone Menu Image">
              <a:extLst>
                <a:ext uri="{FF2B5EF4-FFF2-40B4-BE49-F238E27FC236}">
                  <a16:creationId xmlns:a16="http://schemas.microsoft.com/office/drawing/2014/main" id="{BE2D2B12-A7D6-C963-89BD-D8C8E68822FE}"/>
                </a:ext>
              </a:extLst>
            </p:cNvPr>
            <p:cNvPicPr preferRelativeResize="0"/>
            <p:nvPr/>
          </p:nvPicPr>
          <p:blipFill rotWithShape="1">
            <a:blip r:embed="rId5">
              <a:alphaModFix/>
            </a:blip>
            <a:srcRect/>
            <a:stretch/>
          </p:blipFill>
          <p:spPr>
            <a:xfrm>
              <a:off x="185609" y="2685064"/>
              <a:ext cx="2133299" cy="2433493"/>
            </a:xfrm>
            <a:prstGeom prst="rect">
              <a:avLst/>
            </a:prstGeom>
            <a:noFill/>
            <a:ln>
              <a:noFill/>
            </a:ln>
          </p:spPr>
        </p:pic>
        <p:sp>
          <p:nvSpPr>
            <p:cNvPr id="21" name="Google Shape;78;p1" title="Text Border Box">
              <a:extLst>
                <a:ext uri="{FF2B5EF4-FFF2-40B4-BE49-F238E27FC236}">
                  <a16:creationId xmlns:a16="http://schemas.microsoft.com/office/drawing/2014/main" id="{B11DA436-904C-44DB-26D9-53A8C56131F3}"/>
                </a:ext>
              </a:extLst>
            </p:cNvPr>
            <p:cNvSpPr/>
            <p:nvPr/>
          </p:nvSpPr>
          <p:spPr>
            <a:xfrm>
              <a:off x="9026942" y="772703"/>
              <a:ext cx="2743200" cy="4019109"/>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2" name="Google Shape;79;p1">
              <a:extLst>
                <a:ext uri="{FF2B5EF4-FFF2-40B4-BE49-F238E27FC236}">
                  <a16:creationId xmlns:a16="http://schemas.microsoft.com/office/drawing/2014/main" id="{DE737E42-350A-ACC0-7886-38633C551B4D}"/>
                </a:ext>
              </a:extLst>
            </p:cNvPr>
            <p:cNvSpPr txBox="1"/>
            <p:nvPr/>
          </p:nvSpPr>
          <p:spPr>
            <a:xfrm>
              <a:off x="9029875" y="867543"/>
              <a:ext cx="27432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Send a message for technology questions.</a:t>
              </a:r>
              <a:endParaRPr dirty="0"/>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on the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at the bottom of your screen to open the chat. Type in your question and press Enter for assistance. Click </a:t>
              </a:r>
              <a:r>
                <a:rPr lang="en-US" sz="1400" b="1" dirty="0">
                  <a:solidFill>
                    <a:srgbClr val="602D91"/>
                  </a:solidFill>
                  <a:latin typeface="Open Sans"/>
                  <a:ea typeface="Open Sans"/>
                  <a:cs typeface="Open Sans"/>
                  <a:sym typeface="Open Sans"/>
                </a:rPr>
                <a:t>Chat</a:t>
              </a:r>
              <a:r>
                <a:rPr lang="en-US" sz="1400" dirty="0">
                  <a:solidFill>
                    <a:srgbClr val="602D91"/>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window.</a:t>
              </a:r>
              <a:endParaRPr dirty="0"/>
            </a:p>
          </p:txBody>
        </p:sp>
        <p:sp>
          <p:nvSpPr>
            <p:cNvPr id="23" name="Google Shape;80;p1">
              <a:extLst>
                <a:ext uri="{FF2B5EF4-FFF2-40B4-BE49-F238E27FC236}">
                  <a16:creationId xmlns:a16="http://schemas.microsoft.com/office/drawing/2014/main" id="{B0F3D419-0C9A-C244-B1B8-4409F3189148}"/>
                </a:ext>
              </a:extLst>
            </p:cNvPr>
            <p:cNvSpPr txBox="1"/>
            <p:nvPr/>
          </p:nvSpPr>
          <p:spPr>
            <a:xfrm>
              <a:off x="9029875" y="455141"/>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Tech Support</a:t>
              </a:r>
              <a:endParaRPr dirty="0"/>
            </a:p>
          </p:txBody>
        </p:sp>
        <p:sp>
          <p:nvSpPr>
            <p:cNvPr id="26" name="Google Shape;83;p1">
              <a:extLst>
                <a:ext uri="{FF2B5EF4-FFF2-40B4-BE49-F238E27FC236}">
                  <a16:creationId xmlns:a16="http://schemas.microsoft.com/office/drawing/2014/main" id="{459571E8-8BC2-698D-10B5-2A0DC8FD9F28}"/>
                </a:ext>
              </a:extLst>
            </p:cNvPr>
            <p:cNvSpPr txBox="1"/>
            <p:nvPr/>
          </p:nvSpPr>
          <p:spPr>
            <a:xfrm>
              <a:off x="5892521" y="867543"/>
              <a:ext cx="2743200"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004E89"/>
                  </a:solidFill>
                  <a:latin typeface="Open Sans"/>
                  <a:ea typeface="Open Sans"/>
                  <a:cs typeface="Open Sans"/>
                  <a:sym typeface="Open Sans"/>
                </a:rPr>
                <a:t>Participants </a:t>
              </a:r>
              <a:r>
                <a:rPr lang="en-US" sz="1400" dirty="0">
                  <a:solidFill>
                    <a:schemeClr val="dk1"/>
                  </a:solidFill>
                  <a:latin typeface="Open Sans"/>
                  <a:ea typeface="Open Sans"/>
                  <a:cs typeface="Open Sans"/>
                  <a:sym typeface="Open Sans"/>
                </a:rPr>
                <a:t>icon. Hover over your name, click </a:t>
              </a:r>
              <a:r>
                <a:rPr lang="en-US" sz="1400" b="1" dirty="0">
                  <a:solidFill>
                    <a:schemeClr val="dk1"/>
                  </a:solidFill>
                  <a:latin typeface="Open Sans"/>
                  <a:ea typeface="Open Sans"/>
                  <a:cs typeface="Open Sans"/>
                  <a:sym typeface="Open Sans"/>
                </a:rPr>
                <a:t>More</a:t>
              </a:r>
              <a:r>
                <a:rPr lang="en-US" sz="1400" dirty="0">
                  <a:solidFill>
                    <a:schemeClr val="dk1"/>
                  </a:solidFill>
                  <a:latin typeface="Open Sans"/>
                  <a:ea typeface="Open Sans"/>
                  <a:cs typeface="Open Sans"/>
                  <a:sym typeface="Open Sans"/>
                </a:rPr>
                <a:t>, click </a:t>
              </a:r>
              <a:r>
                <a:rPr lang="en-US" sz="1400" b="1" dirty="0">
                  <a:solidFill>
                    <a:schemeClr val="dk1"/>
                  </a:solidFill>
                  <a:latin typeface="Open Sans"/>
                  <a:ea typeface="Open Sans"/>
                  <a:cs typeface="Open Sans"/>
                  <a:sym typeface="Open Sans"/>
                </a:rPr>
                <a:t>Rename</a:t>
              </a:r>
              <a:r>
                <a:rPr lang="en-US" sz="1400" dirty="0">
                  <a:solidFill>
                    <a:schemeClr val="dk1"/>
                  </a:solidFill>
                  <a:latin typeface="Open Sans"/>
                  <a:ea typeface="Open Sans"/>
                  <a:cs typeface="Open Sans"/>
                  <a:sym typeface="Open Sans"/>
                </a:rPr>
                <a:t>, then enter your full name. </a:t>
              </a: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4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If multiple people from your agency are sharing your login, please enter everyone’s names so we can take attendance. Click </a:t>
              </a:r>
              <a:r>
                <a:rPr lang="en-US" sz="1400" b="1" dirty="0">
                  <a:solidFill>
                    <a:srgbClr val="004E89"/>
                  </a:solidFill>
                  <a:latin typeface="Open Sans"/>
                  <a:ea typeface="Open Sans"/>
                  <a:cs typeface="Open Sans"/>
                  <a:sym typeface="Open Sans"/>
                </a:rPr>
                <a:t>Participants</a:t>
              </a:r>
              <a:r>
                <a:rPr lang="en-US" sz="1400"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again to close the Participants window.</a:t>
              </a:r>
              <a:endParaRPr dirty="0"/>
            </a:p>
          </p:txBody>
        </p:sp>
        <p:sp>
          <p:nvSpPr>
            <p:cNvPr id="27" name="Google Shape;84;p1" title="Edit Your Name">
              <a:extLst>
                <a:ext uri="{FF2B5EF4-FFF2-40B4-BE49-F238E27FC236}">
                  <a16:creationId xmlns:a16="http://schemas.microsoft.com/office/drawing/2014/main" id="{48059E92-908A-5DDE-316C-14BE49AF1E04}"/>
                </a:ext>
              </a:extLst>
            </p:cNvPr>
            <p:cNvSpPr txBox="1"/>
            <p:nvPr/>
          </p:nvSpPr>
          <p:spPr>
            <a:xfrm>
              <a:off x="5892521" y="434149"/>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Edit Your Name</a:t>
              </a:r>
              <a:endParaRPr dirty="0"/>
            </a:p>
          </p:txBody>
        </p:sp>
        <p:sp>
          <p:nvSpPr>
            <p:cNvPr id="28" name="Google Shape;86;p1">
              <a:extLst>
                <a:ext uri="{FF2B5EF4-FFF2-40B4-BE49-F238E27FC236}">
                  <a16:creationId xmlns:a16="http://schemas.microsoft.com/office/drawing/2014/main" id="{D6E48CFD-F0E7-74E3-06FD-274E76C0D757}"/>
                </a:ext>
              </a:extLst>
            </p:cNvPr>
            <p:cNvSpPr txBox="1"/>
            <p:nvPr/>
          </p:nvSpPr>
          <p:spPr>
            <a:xfrm>
              <a:off x="272481" y="867543"/>
              <a:ext cx="5238225"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rgbClr val="C00000"/>
                  </a:solidFill>
                  <a:latin typeface="Open Sans"/>
                  <a:ea typeface="Open Sans"/>
                  <a:cs typeface="Open Sans"/>
                  <a:sym typeface="Open Sans"/>
                </a:rPr>
                <a:t>arrow</a:t>
              </a:r>
              <a:r>
                <a:rPr lang="en-US" sz="1400" dirty="0">
                  <a:solidFill>
                    <a:schemeClr val="accent4"/>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next to the </a:t>
              </a:r>
              <a:r>
                <a:rPr lang="en-US" sz="1400" b="1" dirty="0">
                  <a:solidFill>
                    <a:srgbClr val="39BB4A"/>
                  </a:solidFill>
                  <a:latin typeface="Open Sans"/>
                  <a:ea typeface="Open Sans"/>
                  <a:cs typeface="Open Sans"/>
                  <a:sym typeface="Open Sans"/>
                </a:rPr>
                <a:t>microphone</a:t>
              </a:r>
              <a:r>
                <a:rPr lang="en-US" sz="1400" dirty="0">
                  <a:solidFill>
                    <a:srgbClr val="39BB4A"/>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to open audio controls. Select options to: </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Test or select your microphone and speakers.</a:t>
              </a:r>
              <a:endParaRPr dirty="0"/>
            </a:p>
            <a:p>
              <a:pPr marL="285750" marR="0" lvl="0" indent="-285750" algn="l" rtl="0">
                <a:spcBef>
                  <a:spcPts val="0"/>
                </a:spcBef>
                <a:spcAft>
                  <a:spcPts val="0"/>
                </a:spcAft>
                <a:buClr>
                  <a:schemeClr val="dk1"/>
                </a:buClr>
                <a:buSzPts val="1400"/>
                <a:buFont typeface="Arial"/>
                <a:buChar char="•"/>
              </a:pPr>
              <a:r>
                <a:rPr lang="en-US" sz="1400" dirty="0">
                  <a:solidFill>
                    <a:schemeClr val="dk1"/>
                  </a:solidFill>
                  <a:latin typeface="Open Sans"/>
                  <a:ea typeface="Open Sans"/>
                  <a:cs typeface="Open Sans"/>
                  <a:sym typeface="Open Sans"/>
                </a:rPr>
                <a:t>Use your phone if you don’t have a working microphone. Click </a:t>
              </a:r>
              <a:r>
                <a:rPr lang="en-US" sz="1400" b="1" dirty="0">
                  <a:solidFill>
                    <a:schemeClr val="dk1"/>
                  </a:solidFill>
                  <a:latin typeface="Open Sans"/>
                  <a:ea typeface="Open Sans"/>
                  <a:cs typeface="Open Sans"/>
                  <a:sym typeface="Open Sans"/>
                </a:rPr>
                <a:t>Switch to Phone Audio</a:t>
              </a:r>
              <a:r>
                <a:rPr lang="en-US" sz="1400" dirty="0">
                  <a:solidFill>
                    <a:schemeClr val="dk1"/>
                  </a:solidFill>
                  <a:latin typeface="Open Sans"/>
                  <a:ea typeface="Open Sans"/>
                  <a:cs typeface="Open Sans"/>
                  <a:sym typeface="Open Sans"/>
                </a:rPr>
                <a:t>, call the number provided, and enter the meeting ID and participant ID provided when prompted. </a:t>
              </a:r>
              <a:endParaRPr dirty="0"/>
            </a:p>
          </p:txBody>
        </p:sp>
        <p:sp>
          <p:nvSpPr>
            <p:cNvPr id="29" name="Google Shape;87;p1" title="Audio Set Up Directions">
              <a:extLst>
                <a:ext uri="{FF2B5EF4-FFF2-40B4-BE49-F238E27FC236}">
                  <a16:creationId xmlns:a16="http://schemas.microsoft.com/office/drawing/2014/main" id="{5CF25919-EEF1-F9E7-9B04-31BFB7179FE6}"/>
                </a:ext>
              </a:extLst>
            </p:cNvPr>
            <p:cNvSpPr txBox="1"/>
            <p:nvPr/>
          </p:nvSpPr>
          <p:spPr>
            <a:xfrm>
              <a:off x="272481" y="465808"/>
              <a:ext cx="5221894"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latinLnBrk="0" hangingPunct="1">
                <a:spcBef>
                  <a:spcPts val="0"/>
                </a:spcBef>
                <a:spcAft>
                  <a:spcPts val="0"/>
                </a:spcAft>
                <a:buNone/>
              </a:pPr>
              <a:r>
                <a:rPr lang="en-US" sz="1600" b="1" kern="1200" dirty="0">
                  <a:solidFill>
                    <a:schemeClr val="lt1"/>
                  </a:solidFill>
                  <a:latin typeface="+mj-lt"/>
                  <a:ea typeface="Open Sans"/>
                  <a:cs typeface="Open Sans"/>
                  <a:sym typeface="Open Sans"/>
                </a:rPr>
                <a:t>Audio Controls</a:t>
              </a:r>
              <a:endParaRPr sz="1600" b="1" kern="1200" dirty="0">
                <a:solidFill>
                  <a:schemeClr val="lt1"/>
                </a:solidFill>
                <a:latin typeface="+mj-lt"/>
                <a:ea typeface="Open Sans"/>
                <a:cs typeface="Open Sans"/>
              </a:endParaRPr>
            </a:p>
          </p:txBody>
        </p:sp>
        <p:sp>
          <p:nvSpPr>
            <p:cNvPr id="10" name="Google Shape;84;p1" title="Edit Your Name">
              <a:extLst>
                <a:ext uri="{FF2B5EF4-FFF2-40B4-BE49-F238E27FC236}">
                  <a16:creationId xmlns:a16="http://schemas.microsoft.com/office/drawing/2014/main" id="{BE3284BC-0576-9250-340A-4A6D8B5E23DB}"/>
                </a:ext>
              </a:extLst>
            </p:cNvPr>
            <p:cNvSpPr txBox="1"/>
            <p:nvPr/>
          </p:nvSpPr>
          <p:spPr>
            <a:xfrm>
              <a:off x="5892521" y="3593873"/>
              <a:ext cx="2743200" cy="338554"/>
            </a:xfrm>
            <a:prstGeom prst="rect">
              <a:avLst/>
            </a:prstGeom>
            <a:solidFill>
              <a:schemeClr val="accent3"/>
            </a:solid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defPPr>
                <a:defRPr lang="en-US"/>
              </a:defPPr>
              <a:lvl1pPr marR="0" lvl="0" indent="0" algn="ctr">
                <a:spcBef>
                  <a:spcPts val="0"/>
                </a:spcBef>
                <a:spcAft>
                  <a:spcPts val="0"/>
                </a:spcAft>
                <a:buNone/>
                <a:defRPr sz="1600" b="1">
                  <a:solidFill>
                    <a:schemeClr val="lt1"/>
                  </a:solidFill>
                  <a:latin typeface="+mj-lt"/>
                  <a:ea typeface="Open Sans"/>
                  <a:cs typeface="Open Sans"/>
                </a:defRPr>
              </a:lvl1pPr>
            </a:lstStyle>
            <a:p>
              <a:pPr lvl="0"/>
              <a:r>
                <a:rPr lang="en-US" dirty="0">
                  <a:sym typeface="Open Sans"/>
                </a:rPr>
                <a:t>Closed Captions</a:t>
              </a:r>
              <a:endParaRPr dirty="0"/>
            </a:p>
          </p:txBody>
        </p:sp>
        <p:sp>
          <p:nvSpPr>
            <p:cNvPr id="11" name="Google Shape;83;p1">
              <a:extLst>
                <a:ext uri="{FF2B5EF4-FFF2-40B4-BE49-F238E27FC236}">
                  <a16:creationId xmlns:a16="http://schemas.microsoft.com/office/drawing/2014/main" id="{0AB37EFC-7F06-00E4-E140-641344B28EC4}"/>
                </a:ext>
              </a:extLst>
            </p:cNvPr>
            <p:cNvSpPr txBox="1"/>
            <p:nvPr/>
          </p:nvSpPr>
          <p:spPr>
            <a:xfrm>
              <a:off x="5878892" y="4043155"/>
              <a:ext cx="27432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Open Sans"/>
                  <a:ea typeface="Open Sans"/>
                  <a:cs typeface="Open Sans"/>
                  <a:sym typeface="Open Sans"/>
                </a:rPr>
                <a:t>Click the </a:t>
              </a:r>
              <a:r>
                <a:rPr lang="en-US" sz="1400" b="1" dirty="0">
                  <a:solidFill>
                    <a:schemeClr val="accent4"/>
                  </a:solidFill>
                  <a:latin typeface="Open Sans"/>
                  <a:ea typeface="Open Sans"/>
                  <a:cs typeface="Open Sans"/>
                  <a:sym typeface="Open Sans"/>
                </a:rPr>
                <a:t>Show Captions</a:t>
              </a:r>
              <a:r>
                <a:rPr lang="en-US" sz="1400" b="1" dirty="0">
                  <a:solidFill>
                    <a:srgbClr val="004E89"/>
                  </a:solidFill>
                  <a:latin typeface="Open Sans"/>
                  <a:ea typeface="Open Sans"/>
                  <a:cs typeface="Open Sans"/>
                  <a:sym typeface="Open Sans"/>
                </a:rPr>
                <a:t> </a:t>
              </a:r>
              <a:r>
                <a:rPr lang="en-US" sz="1400" dirty="0">
                  <a:solidFill>
                    <a:schemeClr val="dk1"/>
                  </a:solidFill>
                  <a:latin typeface="Open Sans"/>
                  <a:ea typeface="Open Sans"/>
                  <a:cs typeface="Open Sans"/>
                  <a:sym typeface="Open Sans"/>
                </a:rPr>
                <a:t>icon. Choose your language if prompted.</a:t>
              </a:r>
              <a:endParaRPr dirty="0"/>
            </a:p>
          </p:txBody>
        </p:sp>
        <p:sp>
          <p:nvSpPr>
            <p:cNvPr id="30" name="Google Shape;69;p1" title="Highlight Box">
              <a:extLst>
                <a:ext uri="{FF2B5EF4-FFF2-40B4-BE49-F238E27FC236}">
                  <a16:creationId xmlns:a16="http://schemas.microsoft.com/office/drawing/2014/main" id="{206F7373-FD7B-8B2E-C2D8-E9649BDC520D}"/>
                </a:ext>
              </a:extLst>
            </p:cNvPr>
            <p:cNvSpPr/>
            <p:nvPr/>
          </p:nvSpPr>
          <p:spPr>
            <a:xfrm>
              <a:off x="4318925" y="5108472"/>
              <a:ext cx="822614" cy="556062"/>
            </a:xfrm>
            <a:prstGeom prst="rect">
              <a:avLst/>
            </a:prstGeom>
            <a:noFill/>
            <a:ln w="57150" cap="flat" cmpd="sng">
              <a:solidFill>
                <a:srgbClr val="004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2" name="Google Shape;69;p1" title="Highlight Box">
              <a:extLst>
                <a:ext uri="{FF2B5EF4-FFF2-40B4-BE49-F238E27FC236}">
                  <a16:creationId xmlns:a16="http://schemas.microsoft.com/office/drawing/2014/main" id="{DA90B0BC-F761-6169-7BB2-9244D1301D48}"/>
                </a:ext>
              </a:extLst>
            </p:cNvPr>
            <p:cNvSpPr/>
            <p:nvPr/>
          </p:nvSpPr>
          <p:spPr>
            <a:xfrm>
              <a:off x="5355946" y="5108472"/>
              <a:ext cx="822614" cy="556062"/>
            </a:xfrm>
            <a:prstGeom prst="rect">
              <a:avLst/>
            </a:prstGeom>
            <a:noFill/>
            <a:ln w="57150"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3" name="Google Shape;69;p1" title="Highlight Box">
              <a:extLst>
                <a:ext uri="{FF2B5EF4-FFF2-40B4-BE49-F238E27FC236}">
                  <a16:creationId xmlns:a16="http://schemas.microsoft.com/office/drawing/2014/main" id="{5EA83807-C3FA-1E59-C259-73090D5AAAF1}"/>
                </a:ext>
              </a:extLst>
            </p:cNvPr>
            <p:cNvSpPr/>
            <p:nvPr/>
          </p:nvSpPr>
          <p:spPr>
            <a:xfrm>
              <a:off x="7050462" y="5108472"/>
              <a:ext cx="871902" cy="556062"/>
            </a:xfrm>
            <a:prstGeom prst="rect">
              <a:avLst/>
            </a:prstGeom>
            <a:noFill/>
            <a:ln w="5715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75A22"/>
                </a:solidFill>
                <a:latin typeface="Open Sans"/>
                <a:ea typeface="Open Sans"/>
                <a:cs typeface="Open Sans"/>
                <a:sym typeface="Open Sans"/>
              </a:endParaRPr>
            </a:p>
          </p:txBody>
        </p:sp>
        <p:sp>
          <p:nvSpPr>
            <p:cNvPr id="14" name="Google Shape;78;p1" title="Text Border Box">
              <a:extLst>
                <a:ext uri="{FF2B5EF4-FFF2-40B4-BE49-F238E27FC236}">
                  <a16:creationId xmlns:a16="http://schemas.microsoft.com/office/drawing/2014/main" id="{8D2592DC-C140-92C9-0B1D-3C703D27FEE9}"/>
                </a:ext>
              </a:extLst>
            </p:cNvPr>
            <p:cNvSpPr/>
            <p:nvPr/>
          </p:nvSpPr>
          <p:spPr>
            <a:xfrm>
              <a:off x="5899225" y="793552"/>
              <a:ext cx="2770617" cy="4169203"/>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4" name="Google Shape;78;p1" title="Text Border Box">
              <a:extLst>
                <a:ext uri="{FF2B5EF4-FFF2-40B4-BE49-F238E27FC236}">
                  <a16:creationId xmlns:a16="http://schemas.microsoft.com/office/drawing/2014/main" id="{0FAA3D11-A11B-E136-B91D-D673F04200FE}"/>
                </a:ext>
              </a:extLst>
            </p:cNvPr>
            <p:cNvSpPr/>
            <p:nvPr/>
          </p:nvSpPr>
          <p:spPr>
            <a:xfrm>
              <a:off x="308993" y="772704"/>
              <a:ext cx="5192086" cy="1750100"/>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sp>
          <p:nvSpPr>
            <p:cNvPr id="25" name="Google Shape;78;p1" title="Text Border Box">
              <a:extLst>
                <a:ext uri="{FF2B5EF4-FFF2-40B4-BE49-F238E27FC236}">
                  <a16:creationId xmlns:a16="http://schemas.microsoft.com/office/drawing/2014/main" id="{4CB15D8E-D0F8-5531-4A2E-C2597C4F4E79}"/>
                </a:ext>
              </a:extLst>
            </p:cNvPr>
            <p:cNvSpPr/>
            <p:nvPr/>
          </p:nvSpPr>
          <p:spPr>
            <a:xfrm>
              <a:off x="2765945" y="2782257"/>
              <a:ext cx="2735134" cy="2074842"/>
            </a:xfrm>
            <a:prstGeom prst="rect">
              <a:avLst/>
            </a:prstGeom>
            <a:noFill/>
            <a:ln w="25400" cap="flat" cmpd="sng">
              <a:solidFill>
                <a:srgbClr val="0038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a:ea typeface="Open Sans"/>
                <a:cs typeface="Open Sans"/>
                <a:sym typeface="Open Sans"/>
              </a:endParaRPr>
            </a:p>
          </p:txBody>
        </p:sp>
      </p:grpSp>
      <p:sp>
        <p:nvSpPr>
          <p:cNvPr id="32" name="TextBox 31">
            <a:extLst>
              <a:ext uri="{FF2B5EF4-FFF2-40B4-BE49-F238E27FC236}">
                <a16:creationId xmlns:a16="http://schemas.microsoft.com/office/drawing/2014/main" id="{735917CD-9BB4-5D59-097C-24D895AD8B89}"/>
              </a:ext>
            </a:extLst>
          </p:cNvPr>
          <p:cNvSpPr txBox="1"/>
          <p:nvPr/>
        </p:nvSpPr>
        <p:spPr>
          <a:xfrm>
            <a:off x="319571" y="255550"/>
            <a:ext cx="6926580" cy="646331"/>
          </a:xfrm>
          <a:prstGeom prst="rect">
            <a:avLst/>
          </a:prstGeom>
          <a:noFill/>
        </p:spPr>
        <p:txBody>
          <a:bodyPr wrap="square" rtlCol="0">
            <a:spAutoFit/>
          </a:bodyPr>
          <a:lstStyle/>
          <a:p>
            <a:r>
              <a:rPr lang="en-US" sz="3600" b="1" dirty="0">
                <a:solidFill>
                  <a:schemeClr val="accent1"/>
                </a:solidFill>
                <a:latin typeface="+mj-lt"/>
              </a:rPr>
              <a:t>Zoom Information</a:t>
            </a:r>
          </a:p>
        </p:txBody>
      </p:sp>
    </p:spTree>
    <p:custDataLst>
      <p:tags r:id="rId1"/>
    </p:custDataLst>
    <p:extLst>
      <p:ext uri="{BB962C8B-B14F-4D97-AF65-F5344CB8AC3E}">
        <p14:creationId xmlns:p14="http://schemas.microsoft.com/office/powerpoint/2010/main" val="140553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AA76516-CD11-A9F5-2C1F-E6162FF48C70}"/>
              </a:ext>
            </a:extLst>
          </p:cNvPr>
          <p:cNvSpPr>
            <a:spLocks noGrp="1"/>
          </p:cNvSpPr>
          <p:nvPr>
            <p:ph type="title" hasCustomPrompt="1"/>
          </p:nvPr>
        </p:nvSpPr>
        <p:spPr>
          <a:xfrm>
            <a:off x="614148" y="431799"/>
            <a:ext cx="10986449" cy="673669"/>
          </a:xfrm>
        </p:spPr>
        <p:txBody>
          <a:bodyPr/>
          <a:lstStyle/>
          <a:p>
            <a:r>
              <a:rPr lang="en-US" dirty="0"/>
              <a:t>Add Slide Title Here</a:t>
            </a:r>
          </a:p>
        </p:txBody>
      </p:sp>
      <p:sp>
        <p:nvSpPr>
          <p:cNvPr id="2" name="TextBox 1">
            <a:extLst>
              <a:ext uri="{FF2B5EF4-FFF2-40B4-BE49-F238E27FC236}">
                <a16:creationId xmlns:a16="http://schemas.microsoft.com/office/drawing/2014/main" id="{A26FB0BE-C981-69C9-9413-70FF78CD1FC4}"/>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74286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E533BB-AA95-D30D-E762-ABD0DA061408}"/>
              </a:ext>
            </a:extLst>
          </p:cNvPr>
          <p:cNvSpPr>
            <a:spLocks noGrp="1"/>
          </p:cNvSpPr>
          <p:nvPr>
            <p:ph sz="quarter" idx="10" hasCustomPrompt="1"/>
          </p:nvPr>
        </p:nvSpPr>
        <p:spPr>
          <a:xfrm>
            <a:off x="304800" y="381000"/>
            <a:ext cx="11582400" cy="6146800"/>
          </a:xfrm>
        </p:spPr>
        <p:txBody>
          <a:bodyPr/>
          <a:lstStyle>
            <a:lvl1pPr>
              <a:defRPr>
                <a:solidFill>
                  <a:srgbClr val="272525"/>
                </a:solidFill>
              </a:defRPr>
            </a:lvl1pPr>
            <a:lvl2pPr>
              <a:defRPr>
                <a:solidFill>
                  <a:srgbClr val="272525"/>
                </a:solidFill>
              </a:defRPr>
            </a:lvl2pPr>
            <a:lvl3pPr>
              <a:defRPr>
                <a:solidFill>
                  <a:srgbClr val="272525"/>
                </a:solidFill>
              </a:defRPr>
            </a:lvl3pPr>
            <a:lvl4pPr>
              <a:defRPr>
                <a:solidFill>
                  <a:srgbClr val="272525"/>
                </a:solidFill>
              </a:defRPr>
            </a:lvl4pPr>
            <a:lvl5pPr>
              <a:defRPr>
                <a:solidFill>
                  <a:srgbClr val="272525"/>
                </a:solidFill>
              </a:defRPr>
            </a:lvl5pPr>
          </a:lstStyle>
          <a:p>
            <a:pPr lvl="0"/>
            <a:r>
              <a:rPr lang="en-US" dirty="0"/>
              <a:t>Insert Any Content Here</a:t>
            </a:r>
          </a:p>
        </p:txBody>
      </p:sp>
      <p:sp>
        <p:nvSpPr>
          <p:cNvPr id="2" name="TextBox 1">
            <a:extLst>
              <a:ext uri="{FF2B5EF4-FFF2-40B4-BE49-F238E27FC236}">
                <a16:creationId xmlns:a16="http://schemas.microsoft.com/office/drawing/2014/main" id="{40011F01-B689-A5AD-10AA-D911B4091601}"/>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367939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Photo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8652387" y="-1"/>
            <a:ext cx="353961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6788662"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AD0BEFF-8065-90A7-8E2C-F5238CAD3DA3}"/>
              </a:ext>
            </a:extLst>
          </p:cNvPr>
          <p:cNvSpPr>
            <a:spLocks noGrp="1"/>
          </p:cNvSpPr>
          <p:nvPr>
            <p:ph type="title" hasCustomPrompt="1"/>
          </p:nvPr>
        </p:nvSpPr>
        <p:spPr>
          <a:xfrm>
            <a:off x="414670" y="572730"/>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F19EBA0C-F72D-A837-0187-FFF6AE37F7FB}"/>
              </a:ext>
            </a:extLst>
          </p:cNvPr>
          <p:cNvSpPr>
            <a:spLocks noGrp="1"/>
          </p:cNvSpPr>
          <p:nvPr>
            <p:ph type="body" sz="half" idx="2" hasCustomPrompt="1"/>
          </p:nvPr>
        </p:nvSpPr>
        <p:spPr>
          <a:xfrm>
            <a:off x="414670" y="1107816"/>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B28A41F5-AFB8-30BD-6B66-F14AB4EE6305}"/>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243777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Photo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0" y="0"/>
            <a:ext cx="3539613" cy="6602819"/>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1150014" y="572729"/>
            <a:ext cx="3727450" cy="5712542"/>
          </a:xfrm>
          <a:solidFill>
            <a:schemeClr val="bg1"/>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66D521A4-AFAC-7BB6-F8A9-9067FB255F21}"/>
              </a:ext>
            </a:extLst>
          </p:cNvPr>
          <p:cNvSpPr>
            <a:spLocks noGrp="1"/>
          </p:cNvSpPr>
          <p:nvPr>
            <p:ph type="title" hasCustomPrompt="1"/>
          </p:nvPr>
        </p:nvSpPr>
        <p:spPr>
          <a:xfrm>
            <a:off x="6096000" y="572729"/>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3" name="Text Placeholder 3">
            <a:extLst>
              <a:ext uri="{FF2B5EF4-FFF2-40B4-BE49-F238E27FC236}">
                <a16:creationId xmlns:a16="http://schemas.microsoft.com/office/drawing/2014/main" id="{69E9A81E-3132-B817-A671-DF0C87CD098A}"/>
              </a:ext>
            </a:extLst>
          </p:cNvPr>
          <p:cNvSpPr>
            <a:spLocks noGrp="1"/>
          </p:cNvSpPr>
          <p:nvPr>
            <p:ph type="body" sz="half" idx="2" hasCustomPrompt="1"/>
          </p:nvPr>
        </p:nvSpPr>
        <p:spPr>
          <a:xfrm>
            <a:off x="6096000" y="1107815"/>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63384F3B-6B66-8683-12A0-4835001EFAC6}"/>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4189661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Photo Collage [lef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F4A92B-E0F8-425C-239B-A3BB8EB6FA17}"/>
              </a:ext>
            </a:extLst>
          </p:cNvPr>
          <p:cNvSpPr/>
          <p:nvPr/>
        </p:nvSpPr>
        <p:spPr>
          <a:xfrm>
            <a:off x="4267200" y="0"/>
            <a:ext cx="707923" cy="6613451"/>
          </a:xfrm>
          <a:prstGeom prst="rect">
            <a:avLst/>
          </a:prstGeom>
          <a:solidFill>
            <a:srgbClr val="3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546B61BC-E77F-F905-CD63-254D2DA921ED}"/>
              </a:ext>
            </a:extLst>
          </p:cNvPr>
          <p:cNvSpPr>
            <a:spLocks noGrp="1"/>
          </p:cNvSpPr>
          <p:nvPr>
            <p:ph type="pic" sz="quarter" idx="10"/>
          </p:nvPr>
        </p:nvSpPr>
        <p:spPr>
          <a:xfrm>
            <a:off x="0" y="2428568"/>
            <a:ext cx="4267200" cy="4184883"/>
          </a:xfrm>
          <a:solidFill>
            <a:schemeClr val="bg1"/>
          </a:solidFill>
        </p:spPr>
        <p:txBody>
          <a:bodyPr/>
          <a:lstStyle>
            <a:lvl1pPr marL="0" indent="0">
              <a:buNone/>
              <a:defRPr/>
            </a:lvl1pPr>
          </a:lstStyle>
          <a:p>
            <a:r>
              <a:rPr lang="en-US"/>
              <a:t>Click icon to add picture</a:t>
            </a:r>
          </a:p>
        </p:txBody>
      </p:sp>
      <p:sp>
        <p:nvSpPr>
          <p:cNvPr id="2" name="Picture Placeholder 10">
            <a:extLst>
              <a:ext uri="{FF2B5EF4-FFF2-40B4-BE49-F238E27FC236}">
                <a16:creationId xmlns:a16="http://schemas.microsoft.com/office/drawing/2014/main" id="{83B6AEE1-F009-D876-8CC2-E0E6C2B8D67A}"/>
              </a:ext>
            </a:extLst>
          </p:cNvPr>
          <p:cNvSpPr>
            <a:spLocks noGrp="1"/>
          </p:cNvSpPr>
          <p:nvPr>
            <p:ph type="pic" sz="quarter" idx="11"/>
          </p:nvPr>
        </p:nvSpPr>
        <p:spPr>
          <a:xfrm>
            <a:off x="0" y="-24580"/>
            <a:ext cx="2133600" cy="2453148"/>
          </a:xfrm>
          <a:solidFill>
            <a:schemeClr val="bg1"/>
          </a:solidFill>
        </p:spPr>
        <p:txBody>
          <a:bodyPr/>
          <a:lstStyle>
            <a:lvl1pPr marL="0" indent="0">
              <a:buNone/>
              <a:defRPr/>
            </a:lvl1pPr>
          </a:lstStyle>
          <a:p>
            <a:r>
              <a:rPr lang="en-US"/>
              <a:t>Click icon to add picture</a:t>
            </a:r>
            <a:endParaRPr lang="en-US" dirty="0"/>
          </a:p>
        </p:txBody>
      </p:sp>
      <p:sp>
        <p:nvSpPr>
          <p:cNvPr id="3" name="Picture Placeholder 10">
            <a:extLst>
              <a:ext uri="{FF2B5EF4-FFF2-40B4-BE49-F238E27FC236}">
                <a16:creationId xmlns:a16="http://schemas.microsoft.com/office/drawing/2014/main" id="{7A1ECB12-CC51-6E9E-DD6C-64F3F1F90B17}"/>
              </a:ext>
            </a:extLst>
          </p:cNvPr>
          <p:cNvSpPr>
            <a:spLocks noGrp="1"/>
          </p:cNvSpPr>
          <p:nvPr>
            <p:ph type="pic" sz="quarter" idx="12"/>
          </p:nvPr>
        </p:nvSpPr>
        <p:spPr>
          <a:xfrm>
            <a:off x="2133600" y="-24580"/>
            <a:ext cx="2133600" cy="2453148"/>
          </a:xfrm>
          <a:solidFill>
            <a:schemeClr val="bg1"/>
          </a:solidFill>
        </p:spPr>
        <p:txBody>
          <a:bodyPr/>
          <a:lstStyle>
            <a:lvl1pPr marL="0" indent="0" algn="l">
              <a:buNone/>
              <a:defRPr/>
            </a:lvl1pPr>
          </a:lstStyle>
          <a:p>
            <a:r>
              <a:rPr lang="en-US"/>
              <a:t>Click icon to add picture</a:t>
            </a:r>
            <a:endParaRPr lang="en-US" dirty="0"/>
          </a:p>
        </p:txBody>
      </p:sp>
      <p:sp>
        <p:nvSpPr>
          <p:cNvPr id="9" name="Title 1">
            <a:extLst>
              <a:ext uri="{FF2B5EF4-FFF2-40B4-BE49-F238E27FC236}">
                <a16:creationId xmlns:a16="http://schemas.microsoft.com/office/drawing/2014/main" id="{817BC42F-3A72-E4E5-BEAB-5BC4F46D33F2}"/>
              </a:ext>
            </a:extLst>
          </p:cNvPr>
          <p:cNvSpPr>
            <a:spLocks noGrp="1"/>
          </p:cNvSpPr>
          <p:nvPr>
            <p:ph type="title" hasCustomPrompt="1"/>
          </p:nvPr>
        </p:nvSpPr>
        <p:spPr>
          <a:xfrm>
            <a:off x="5787656" y="593995"/>
            <a:ext cx="5681330" cy="390060"/>
          </a:xfrm>
        </p:spPr>
        <p:txBody>
          <a:bodyPr anchor="ctr"/>
          <a:lstStyle>
            <a:lvl1pPr>
              <a:defRPr sz="3200" b="1" i="0">
                <a:latin typeface="Roboto" panose="02000000000000000000" pitchFamily="2" charset="0"/>
                <a:ea typeface="Roboto" panose="02000000000000000000" pitchFamily="2" charset="0"/>
              </a:defRPr>
            </a:lvl1pPr>
          </a:lstStyle>
          <a:p>
            <a:r>
              <a:rPr lang="en-US" dirty="0"/>
              <a:t>Add Slide Title Here</a:t>
            </a:r>
          </a:p>
        </p:txBody>
      </p:sp>
      <p:sp>
        <p:nvSpPr>
          <p:cNvPr id="10" name="Text Placeholder 3">
            <a:extLst>
              <a:ext uri="{FF2B5EF4-FFF2-40B4-BE49-F238E27FC236}">
                <a16:creationId xmlns:a16="http://schemas.microsoft.com/office/drawing/2014/main" id="{1E0E0C7D-4659-47B0-AA57-87CCC2861B64}"/>
              </a:ext>
            </a:extLst>
          </p:cNvPr>
          <p:cNvSpPr>
            <a:spLocks noGrp="1"/>
          </p:cNvSpPr>
          <p:nvPr>
            <p:ph type="body" sz="half" idx="2" hasCustomPrompt="1"/>
          </p:nvPr>
        </p:nvSpPr>
        <p:spPr>
          <a:xfrm>
            <a:off x="5787656" y="1129081"/>
            <a:ext cx="5681330" cy="5177454"/>
          </a:xfrm>
        </p:spPr>
        <p:txBody>
          <a:bodyPr>
            <a:noAutofit/>
          </a:bodyPr>
          <a:lstStyle>
            <a:lvl1pPr marL="0" indent="0">
              <a:buNone/>
              <a:defRPr sz="2400">
                <a:solidFill>
                  <a:srgbClr val="27252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 content here</a:t>
            </a:r>
          </a:p>
        </p:txBody>
      </p:sp>
      <p:sp>
        <p:nvSpPr>
          <p:cNvPr id="4" name="TextBox 3">
            <a:extLst>
              <a:ext uri="{FF2B5EF4-FFF2-40B4-BE49-F238E27FC236}">
                <a16:creationId xmlns:a16="http://schemas.microsoft.com/office/drawing/2014/main" id="{819D347E-E361-AB49-2703-6B35AD35A8B9}"/>
              </a:ext>
            </a:extLst>
          </p:cNvPr>
          <p:cNvSpPr txBox="1"/>
          <p:nvPr/>
        </p:nvSpPr>
        <p:spPr>
          <a:xfrm>
            <a:off x="11600597" y="6602819"/>
            <a:ext cx="350771" cy="253916"/>
          </a:xfrm>
          <a:prstGeom prst="rect">
            <a:avLst/>
          </a:prstGeom>
          <a:noFill/>
        </p:spPr>
        <p:txBody>
          <a:bodyPr wrap="square" rtlCol="0">
            <a:spAutoFit/>
          </a:bodyPr>
          <a:lstStyle/>
          <a:p>
            <a:fld id="{A923B185-1156-4148-8E5E-2CD7020AF9BA}" type="slidenum">
              <a:rPr lang="en-US" sz="1050" smtClean="0"/>
              <a:t>‹#›</a:t>
            </a:fld>
            <a:endParaRPr lang="en-US" sz="1050" dirty="0"/>
          </a:p>
        </p:txBody>
      </p:sp>
    </p:spTree>
    <p:custDataLst>
      <p:tags r:id="rId1"/>
    </p:custDataLst>
    <p:extLst>
      <p:ext uri="{BB962C8B-B14F-4D97-AF65-F5344CB8AC3E}">
        <p14:creationId xmlns:p14="http://schemas.microsoft.com/office/powerpoint/2010/main" val="157025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2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705F9A-3BD8-5F16-C50C-F9DDC8E54B14}"/>
              </a:ext>
            </a:extLst>
          </p:cNvPr>
          <p:cNvSpPr/>
          <p:nvPr/>
        </p:nvSpPr>
        <p:spPr>
          <a:xfrm>
            <a:off x="8132064" y="6602819"/>
            <a:ext cx="4059936" cy="255181"/>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EF7F067-716C-0031-7255-99B8A03B330F}"/>
              </a:ext>
            </a:extLst>
          </p:cNvPr>
          <p:cNvSpPr>
            <a:spLocks noGrp="1"/>
          </p:cNvSpPr>
          <p:nvPr>
            <p:ph type="title"/>
          </p:nvPr>
        </p:nvSpPr>
        <p:spPr>
          <a:xfrm>
            <a:off x="627797" y="365125"/>
            <a:ext cx="10972800" cy="76763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6773A3-D942-BD1A-72F2-9E6EAB56779D}"/>
              </a:ext>
            </a:extLst>
          </p:cNvPr>
          <p:cNvSpPr>
            <a:spLocks noGrp="1"/>
          </p:cNvSpPr>
          <p:nvPr>
            <p:ph type="body" idx="1"/>
          </p:nvPr>
        </p:nvSpPr>
        <p:spPr>
          <a:xfrm>
            <a:off x="627797" y="1132764"/>
            <a:ext cx="10972800" cy="50441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5AEF3AE-7939-B5FE-7D7A-9416F36E0FC6}"/>
              </a:ext>
            </a:extLst>
          </p:cNvPr>
          <p:cNvSpPr/>
          <p:nvPr/>
        </p:nvSpPr>
        <p:spPr>
          <a:xfrm>
            <a:off x="0" y="6602819"/>
            <a:ext cx="4059936" cy="255181"/>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F4F6CEC3-1EFA-2C60-955F-A155DA9A1F94}"/>
              </a:ext>
            </a:extLst>
          </p:cNvPr>
          <p:cNvSpPr/>
          <p:nvPr/>
        </p:nvSpPr>
        <p:spPr>
          <a:xfrm>
            <a:off x="4040040" y="6602819"/>
            <a:ext cx="4093173" cy="255181"/>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5"/>
    </p:custDataLst>
    <p:extLst>
      <p:ext uri="{BB962C8B-B14F-4D97-AF65-F5344CB8AC3E}">
        <p14:creationId xmlns:p14="http://schemas.microsoft.com/office/powerpoint/2010/main" val="1360170379"/>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5" r:id="rId3"/>
    <p:sldLayoutId id="2147483707" r:id="rId4"/>
    <p:sldLayoutId id="2147483704" r:id="rId5"/>
    <p:sldLayoutId id="2147483703" r:id="rId6"/>
    <p:sldLayoutId id="2147483674" r:id="rId7"/>
    <p:sldLayoutId id="2147483688" r:id="rId8"/>
    <p:sldLayoutId id="2147483686" r:id="rId9"/>
    <p:sldLayoutId id="2147483690" r:id="rId10"/>
    <p:sldLayoutId id="2147483687" r:id="rId11"/>
    <p:sldLayoutId id="2147483689" r:id="rId12"/>
    <p:sldLayoutId id="2147483691" r:id="rId13"/>
    <p:sldLayoutId id="2147483692" r:id="rId14"/>
    <p:sldLayoutId id="2147483693" r:id="rId15"/>
    <p:sldLayoutId id="2147483694" r:id="rId16"/>
    <p:sldLayoutId id="2147483710" r:id="rId17"/>
    <p:sldLayoutId id="2147483711" r:id="rId18"/>
    <p:sldLayoutId id="2147483701" r:id="rId19"/>
    <p:sldLayoutId id="2147483712" r:id="rId20"/>
    <p:sldLayoutId id="2147483708" r:id="rId21"/>
    <p:sldLayoutId id="2147483713" r:id="rId22"/>
    <p:sldLayoutId id="2147483715" r:id="rId23"/>
  </p:sldLayoutIdLst>
  <p:hf sldNum="0" hdr="0" ftr="0" dt="0"/>
  <p:txStyles>
    <p:title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705F9A-3BD8-5F16-C50C-F9DDC8E54B14}"/>
              </a:ext>
            </a:extLst>
          </p:cNvPr>
          <p:cNvSpPr/>
          <p:nvPr/>
        </p:nvSpPr>
        <p:spPr>
          <a:xfrm>
            <a:off x="8132064" y="6602819"/>
            <a:ext cx="4059936" cy="255181"/>
          </a:xfrm>
          <a:prstGeom prst="rect">
            <a:avLst/>
          </a:prstGeom>
          <a:solidFill>
            <a:srgbClr val="FBAC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3EF7F067-716C-0031-7255-99B8A03B330F}"/>
              </a:ext>
            </a:extLst>
          </p:cNvPr>
          <p:cNvSpPr>
            <a:spLocks noGrp="1"/>
          </p:cNvSpPr>
          <p:nvPr>
            <p:ph type="title"/>
          </p:nvPr>
        </p:nvSpPr>
        <p:spPr>
          <a:xfrm>
            <a:off x="627797" y="365125"/>
            <a:ext cx="10972800" cy="76763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16773A3-D942-BD1A-72F2-9E6EAB56779D}"/>
              </a:ext>
            </a:extLst>
          </p:cNvPr>
          <p:cNvSpPr>
            <a:spLocks noGrp="1"/>
          </p:cNvSpPr>
          <p:nvPr>
            <p:ph type="body" idx="1"/>
          </p:nvPr>
        </p:nvSpPr>
        <p:spPr>
          <a:xfrm>
            <a:off x="627797" y="1132764"/>
            <a:ext cx="10972800" cy="50441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D5AEF3AE-7939-B5FE-7D7A-9416F36E0FC6}"/>
              </a:ext>
            </a:extLst>
          </p:cNvPr>
          <p:cNvSpPr/>
          <p:nvPr/>
        </p:nvSpPr>
        <p:spPr>
          <a:xfrm>
            <a:off x="0" y="6602819"/>
            <a:ext cx="4059936" cy="255181"/>
          </a:xfrm>
          <a:prstGeom prst="rect">
            <a:avLst/>
          </a:prstGeom>
          <a:solidFill>
            <a:srgbClr val="F15F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F4F6CEC3-1EFA-2C60-955F-A155DA9A1F94}"/>
              </a:ext>
            </a:extLst>
          </p:cNvPr>
          <p:cNvSpPr/>
          <p:nvPr/>
        </p:nvSpPr>
        <p:spPr>
          <a:xfrm>
            <a:off x="4040040" y="6602819"/>
            <a:ext cx="4093173" cy="255181"/>
          </a:xfrm>
          <a:prstGeom prst="rect">
            <a:avLst/>
          </a:prstGeom>
          <a:solidFill>
            <a:srgbClr val="A2C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4"/>
    </p:custDataLst>
    <p:extLst>
      <p:ext uri="{BB962C8B-B14F-4D97-AF65-F5344CB8AC3E}">
        <p14:creationId xmlns:p14="http://schemas.microsoft.com/office/powerpoint/2010/main" val="31427110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Lst>
  <p:hf hdr="0" dt="0"/>
  <p:txStyles>
    <p:titleStyle>
      <a:lvl1pPr algn="l" defTabSz="914400" rtl="0" eaLnBrk="1" latinLnBrk="0" hangingPunct="1">
        <a:lnSpc>
          <a:spcPct val="90000"/>
        </a:lnSpc>
        <a:spcBef>
          <a:spcPct val="0"/>
        </a:spcBef>
        <a:buNone/>
        <a:defRPr sz="3600" b="1" i="0" kern="1200">
          <a:solidFill>
            <a:srgbClr val="306EB6"/>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cok5111@psu.edu"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mailto:lml160@psu.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congress.gov/113/bills/hr803/BILLS-113hr803enr.pdf" TargetMode="External"/><Relationship Id="rId7" Type="http://schemas.openxmlformats.org/officeDocument/2006/relationships/hyperlink" Target="https://nam10.safelinks.protection.outlook.com/?url=https%3A%2F%2Fwww.pa.gov%2Fcontent%2Fdam%2Fcopapwp-pagov%2Fen%2Fdli%2Fdocuments%2Fbusinesses%2Fworkforce-development%2Fgrants%2Fdocuments%2Fpa%2520wioa%2520combined%2520state%2520plan%25202024-2028%2520draft.pdf&amp;data=05%7C02%7Ccok5111%40psu.edu%7Cb4ee940e0d624540a4a208dcff6902ac%7C7cf48d453ddb4389a9c1c115526eb52e%7C0%7C0%7C638666073705036415%7CUnknown%7CTWFpbGZsb3d8eyJWIjoiMC4wLjAwMDAiLCJQIjoiV2luMzIiLCJBTiI6Ik1haWwiLCJXVCI6Mn0%3D%7C0%7C%7C%7C&amp;sdata=QfGQJLTm6zm28tZljjyyu77rkaL%2BBL7b9FNs54JHka0%3D&amp;reserved=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pa.gov/content/dam/copapwp-pagov/en/dli/documents/businesses/workforce-development/grants/documents/2020-wioa-state-plan.pdf" TargetMode="External"/><Relationship Id="rId5" Type="http://schemas.openxmlformats.org/officeDocument/2006/relationships/hyperlink" Target="https://www.pa.gov/en/agencies/dli/programs-services/workforce-development-home/workforce-innovation-and-opportunity-act.html" TargetMode="External"/><Relationship Id="rId4" Type="http://schemas.openxmlformats.org/officeDocument/2006/relationships/hyperlink" Target="https://www.pawork.org/abou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F2993F0-75AC-1032-8964-A79A0D4115F0}"/>
              </a:ext>
            </a:extLst>
          </p:cNvPr>
          <p:cNvSpPr txBox="1">
            <a:spLocks noGrp="1"/>
          </p:cNvSpPr>
          <p:nvPr>
            <p:ph type="title" idx="4294967295"/>
          </p:nvPr>
        </p:nvSpPr>
        <p:spPr>
          <a:xfrm>
            <a:off x="4214166" y="893482"/>
            <a:ext cx="7640377" cy="703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200" b="1" i="0" kern="1200">
                <a:solidFill>
                  <a:srgbClr val="306EB6"/>
                </a:solidFill>
                <a:latin typeface="Roboto" panose="02000000000000000000" pitchFamily="2" charset="0"/>
                <a:ea typeface="Roboto" panose="02000000000000000000" pitchFamily="2"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06EB6"/>
                </a:solidFill>
                <a:effectLst/>
                <a:uLnTx/>
                <a:uFillTx/>
                <a:latin typeface="Roboto" panose="02000000000000000000" pitchFamily="2" charset="0"/>
                <a:ea typeface="Roboto" panose="02000000000000000000" pitchFamily="2" charset="0"/>
                <a:cs typeface="+mj-cs"/>
              </a:rPr>
              <a:t>Aligning Programming to the PA WIOA Combined State Plan and Local Workforce Development Area Plans</a:t>
            </a:r>
          </a:p>
        </p:txBody>
      </p:sp>
      <p:sp>
        <p:nvSpPr>
          <p:cNvPr id="10" name="Text Placeholder 3">
            <a:extLst>
              <a:ext uri="{FF2B5EF4-FFF2-40B4-BE49-F238E27FC236}">
                <a16:creationId xmlns:a16="http://schemas.microsoft.com/office/drawing/2014/main" id="{FF905EB5-2010-C2DF-5A7C-F4157D1E0730}"/>
              </a:ext>
            </a:extLst>
          </p:cNvPr>
          <p:cNvSpPr txBox="1">
            <a:spLocks/>
          </p:cNvSpPr>
          <p:nvPr/>
        </p:nvSpPr>
        <p:spPr>
          <a:xfrm>
            <a:off x="4214166" y="2883110"/>
            <a:ext cx="7506779" cy="703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231E20"/>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800" dirty="0">
                <a:solidFill>
                  <a:schemeClr val="accent1"/>
                </a:solidFill>
                <a:latin typeface="+mj-lt"/>
                <a:ea typeface="Open Sans"/>
                <a:cs typeface="Open Sans"/>
              </a:rPr>
              <a:t>Chrissie Klinger and Loretta Lininger</a:t>
            </a:r>
          </a:p>
          <a:p>
            <a:pPr>
              <a:lnSpc>
                <a:spcPct val="100000"/>
              </a:lnSpc>
              <a:spcBef>
                <a:spcPts val="0"/>
              </a:spcBef>
            </a:pPr>
            <a:endParaRPr lang="en-US" sz="2800" i="1" dirty="0">
              <a:solidFill>
                <a:schemeClr val="accent1"/>
              </a:solidFill>
              <a:latin typeface="+mj-lt"/>
              <a:ea typeface="Open Sans"/>
              <a:cs typeface="Open Sans"/>
            </a:endParaRPr>
          </a:p>
          <a:p>
            <a:pPr>
              <a:lnSpc>
                <a:spcPct val="100000"/>
              </a:lnSpc>
              <a:spcBef>
                <a:spcPts val="0"/>
              </a:spcBef>
            </a:pPr>
            <a:r>
              <a:rPr lang="en-US" i="1" dirty="0">
                <a:latin typeface="+mn-lt"/>
                <a:ea typeface="Open Sans"/>
                <a:cs typeface="Open Sans"/>
              </a:rPr>
              <a:t>Workforce Development System Liaison Project</a:t>
            </a:r>
            <a:endParaRPr lang="en-US" dirty="0">
              <a:latin typeface="+mn-lt"/>
            </a:endParaRPr>
          </a:p>
        </p:txBody>
      </p:sp>
      <p:sp>
        <p:nvSpPr>
          <p:cNvPr id="13" name="Text Placeholder 3">
            <a:extLst>
              <a:ext uri="{FF2B5EF4-FFF2-40B4-BE49-F238E27FC236}">
                <a16:creationId xmlns:a16="http://schemas.microsoft.com/office/drawing/2014/main" id="{A1458BFC-6820-1070-282E-49D23F3F56B0}"/>
              </a:ext>
            </a:extLst>
          </p:cNvPr>
          <p:cNvSpPr txBox="1">
            <a:spLocks/>
          </p:cNvSpPr>
          <p:nvPr/>
        </p:nvSpPr>
        <p:spPr>
          <a:xfrm>
            <a:off x="4214166" y="5576725"/>
            <a:ext cx="5376862" cy="7039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rgbClr val="231E20"/>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0" dirty="0">
                <a:solidFill>
                  <a:schemeClr val="accent3"/>
                </a:solidFill>
                <a:latin typeface="+mn-lt"/>
                <a:ea typeface="Open Sans"/>
                <a:cs typeface="Open Sans"/>
              </a:rPr>
              <a:t>Friday Lunchtime Webinar</a:t>
            </a:r>
            <a:br>
              <a:rPr lang="en-US" dirty="0">
                <a:solidFill>
                  <a:schemeClr val="accent3"/>
                </a:solidFill>
                <a:latin typeface="+mn-lt"/>
                <a:ea typeface="Open Sans"/>
                <a:cs typeface="Open Sans"/>
              </a:rPr>
            </a:br>
            <a:r>
              <a:rPr lang="en-US" dirty="0">
                <a:solidFill>
                  <a:schemeClr val="accent3"/>
                </a:solidFill>
                <a:latin typeface="+mn-lt"/>
                <a:ea typeface="Open Sans"/>
                <a:cs typeface="Open Sans"/>
              </a:rPr>
              <a:t>November 22, 2024</a:t>
            </a:r>
            <a:endParaRPr lang="en-US" dirty="0">
              <a:solidFill>
                <a:schemeClr val="accent3"/>
              </a:solidFill>
              <a:latin typeface="+mn-lt"/>
            </a:endParaRPr>
          </a:p>
        </p:txBody>
      </p:sp>
    </p:spTree>
    <p:extLst>
      <p:ext uri="{BB962C8B-B14F-4D97-AF65-F5344CB8AC3E}">
        <p14:creationId xmlns:p14="http://schemas.microsoft.com/office/powerpoint/2010/main" val="232892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6FAF82-5F43-C767-71FF-AE691450EF7C}"/>
              </a:ext>
              <a:ext uri="{C183D7F6-B498-43B3-948B-1728B52AA6E4}">
                <adec:decorative xmlns:adec="http://schemas.microsoft.com/office/drawing/2017/decorative" val="1"/>
              </a:ext>
            </a:extLst>
          </p:cNvPr>
          <p:cNvSpPr/>
          <p:nvPr/>
        </p:nvSpPr>
        <p:spPr>
          <a:xfrm>
            <a:off x="341968" y="1499613"/>
            <a:ext cx="11462105" cy="429703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9FF403E-BB54-F1E0-DD51-C1CDDBB88FD9}"/>
              </a:ext>
            </a:extLst>
          </p:cNvPr>
          <p:cNvSpPr>
            <a:spLocks noGrp="1"/>
          </p:cNvSpPr>
          <p:nvPr>
            <p:ph type="title"/>
          </p:nvPr>
        </p:nvSpPr>
        <p:spPr/>
        <p:txBody>
          <a:bodyPr/>
          <a:lstStyle/>
          <a:p>
            <a:r>
              <a:rPr lang="en-US" sz="3200" dirty="0"/>
              <a:t>Program Alignment to Workforce Development Initiatives</a:t>
            </a:r>
          </a:p>
        </p:txBody>
      </p:sp>
      <p:sp>
        <p:nvSpPr>
          <p:cNvPr id="4" name="TextBox 3">
            <a:extLst>
              <a:ext uri="{FF2B5EF4-FFF2-40B4-BE49-F238E27FC236}">
                <a16:creationId xmlns:a16="http://schemas.microsoft.com/office/drawing/2014/main" id="{39FF535C-A6B4-8411-6A61-B53445431C7D}"/>
              </a:ext>
            </a:extLst>
          </p:cNvPr>
          <p:cNvSpPr txBox="1"/>
          <p:nvPr/>
        </p:nvSpPr>
        <p:spPr>
          <a:xfrm>
            <a:off x="898070" y="1880512"/>
            <a:ext cx="10662487" cy="3477875"/>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3200" b="1" dirty="0">
                <a:solidFill>
                  <a:schemeClr val="bg1"/>
                </a:solidFill>
              </a:rPr>
              <a:t>State workforce development board committees</a:t>
            </a:r>
          </a:p>
          <a:p>
            <a:pPr marL="342900" indent="-342900">
              <a:spcBef>
                <a:spcPts val="1800"/>
              </a:spcBef>
              <a:buFont typeface="Arial" panose="020B0604020202020204" pitchFamily="34" charset="0"/>
              <a:buChar char="•"/>
            </a:pPr>
            <a:r>
              <a:rPr lang="en-US" sz="3200" b="1" dirty="0">
                <a:solidFill>
                  <a:schemeClr val="bg1"/>
                </a:solidFill>
              </a:rPr>
              <a:t>Local workforce development board committees</a:t>
            </a:r>
          </a:p>
          <a:p>
            <a:pPr marL="342900" indent="-342900">
              <a:spcBef>
                <a:spcPts val="1800"/>
              </a:spcBef>
              <a:buFont typeface="Arial" panose="020B0604020202020204" pitchFamily="34" charset="0"/>
              <a:buChar char="•"/>
            </a:pPr>
            <a:r>
              <a:rPr lang="en-US" sz="3200" b="1" dirty="0">
                <a:solidFill>
                  <a:schemeClr val="bg1"/>
                </a:solidFill>
              </a:rPr>
              <a:t>Adult learner/jobseeker input </a:t>
            </a:r>
          </a:p>
          <a:p>
            <a:pPr marL="342900" indent="-342900">
              <a:spcBef>
                <a:spcPts val="1800"/>
              </a:spcBef>
              <a:buFont typeface="Arial" panose="020B0604020202020204" pitchFamily="34" charset="0"/>
              <a:buChar char="•"/>
            </a:pPr>
            <a:r>
              <a:rPr lang="en-US" sz="3200" b="1" dirty="0">
                <a:solidFill>
                  <a:schemeClr val="bg1"/>
                </a:solidFill>
              </a:rPr>
              <a:t>Public comment </a:t>
            </a:r>
          </a:p>
          <a:p>
            <a:pPr marL="342900" indent="-342900">
              <a:spcBef>
                <a:spcPts val="1800"/>
              </a:spcBef>
              <a:buFont typeface="Arial" panose="020B0604020202020204" pitchFamily="34" charset="0"/>
              <a:buChar char="•"/>
            </a:pPr>
            <a:r>
              <a:rPr lang="en-US" sz="3200" b="1" dirty="0">
                <a:solidFill>
                  <a:schemeClr val="bg1"/>
                </a:solidFill>
              </a:rPr>
              <a:t>Other ideas</a:t>
            </a:r>
          </a:p>
        </p:txBody>
      </p:sp>
    </p:spTree>
    <p:extLst>
      <p:ext uri="{BB962C8B-B14F-4D97-AF65-F5344CB8AC3E}">
        <p14:creationId xmlns:p14="http://schemas.microsoft.com/office/powerpoint/2010/main" val="402919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13EF2-6CBF-94C2-F6A6-BB301E8CEE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7AFA3D7-675F-7E08-3EEF-9978B7444F40}"/>
              </a:ext>
            </a:extLst>
          </p:cNvPr>
          <p:cNvSpPr>
            <a:spLocks noGrp="1"/>
          </p:cNvSpPr>
          <p:nvPr>
            <p:ph type="title"/>
          </p:nvPr>
        </p:nvSpPr>
        <p:spPr/>
        <p:txBody>
          <a:bodyPr/>
          <a:lstStyle/>
          <a:p>
            <a:r>
              <a:rPr lang="en-US" sz="3200" dirty="0"/>
              <a:t>Open Conversation</a:t>
            </a:r>
          </a:p>
        </p:txBody>
      </p:sp>
      <p:pic>
        <p:nvPicPr>
          <p:cNvPr id="2" name="Picture 1" descr="Two people at work">
            <a:extLst>
              <a:ext uri="{FF2B5EF4-FFF2-40B4-BE49-F238E27FC236}">
                <a16:creationId xmlns:a16="http://schemas.microsoft.com/office/drawing/2014/main" id="{C6A54A2C-685C-1B6B-8CF0-B10AAD185800}"/>
              </a:ext>
            </a:extLst>
          </p:cNvPr>
          <p:cNvPicPr>
            <a:picLocks noChangeAspect="1"/>
          </p:cNvPicPr>
          <p:nvPr/>
        </p:nvPicPr>
        <p:blipFill>
          <a:blip r:embed="rId3"/>
          <a:srcRect t="17297" b="12501"/>
          <a:stretch/>
        </p:blipFill>
        <p:spPr>
          <a:xfrm>
            <a:off x="614363" y="1214438"/>
            <a:ext cx="11122025" cy="5211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83835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CAC1E6-DD26-C6DD-E674-037ECAF8A813}"/>
              </a:ext>
            </a:extLst>
          </p:cNvPr>
          <p:cNvSpPr>
            <a:spLocks noGrp="1"/>
          </p:cNvSpPr>
          <p:nvPr>
            <p:ph type="title"/>
          </p:nvPr>
        </p:nvSpPr>
        <p:spPr>
          <a:xfrm>
            <a:off x="614148" y="431799"/>
            <a:ext cx="10986449" cy="673669"/>
          </a:xfrm>
        </p:spPr>
        <p:txBody>
          <a:bodyPr anchor="ctr">
            <a:normAutofit/>
          </a:bodyPr>
          <a:lstStyle/>
          <a:p>
            <a:r>
              <a:rPr lang="en-US" dirty="0"/>
              <a:t>Call to Action </a:t>
            </a:r>
          </a:p>
        </p:txBody>
      </p:sp>
      <p:graphicFrame>
        <p:nvGraphicFramePr>
          <p:cNvPr id="14" name="Content Placeholder 1" descr="Regular communication and information-sharing. Collaborative service planning for adult learners. Joint workshops, events, and referral systems. ">
            <a:extLst>
              <a:ext uri="{FF2B5EF4-FFF2-40B4-BE49-F238E27FC236}">
                <a16:creationId xmlns:a16="http://schemas.microsoft.com/office/drawing/2014/main" id="{6408B72E-D4EF-2779-CC8F-C769734DC456}"/>
              </a:ext>
            </a:extLst>
          </p:cNvPr>
          <p:cNvGraphicFramePr>
            <a:graphicFrameLocks noGrp="1"/>
          </p:cNvGraphicFramePr>
          <p:nvPr>
            <p:ph sz="quarter" idx="10"/>
            <p:extLst>
              <p:ext uri="{D42A27DB-BD31-4B8C-83A1-F6EECF244321}">
                <p14:modId xmlns:p14="http://schemas.microsoft.com/office/powerpoint/2010/main" val="2430871610"/>
              </p:ext>
            </p:extLst>
          </p:nvPr>
        </p:nvGraphicFramePr>
        <p:xfrm>
          <a:off x="614148" y="1228300"/>
          <a:ext cx="10986449" cy="519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80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293913" y="182663"/>
            <a:ext cx="10730439" cy="1029068"/>
          </a:xfrm>
        </p:spPr>
        <p:txBody>
          <a:bodyPr/>
          <a:lstStyle/>
          <a:p>
            <a:r>
              <a:rPr lang="en-US" dirty="0"/>
              <a:t>Contact Information</a:t>
            </a:r>
          </a:p>
        </p:txBody>
      </p:sp>
      <p:sp>
        <p:nvSpPr>
          <p:cNvPr id="9" name="Rectangle 8"/>
          <p:cNvSpPr/>
          <p:nvPr/>
        </p:nvSpPr>
        <p:spPr>
          <a:xfrm>
            <a:off x="2054003" y="1709586"/>
            <a:ext cx="5359007" cy="1446550"/>
          </a:xfrm>
          <a:prstGeom prst="rect">
            <a:avLst/>
          </a:prstGeom>
        </p:spPr>
        <p:txBody>
          <a:bodyPr wrap="square" lIns="91440" tIns="45720" rIns="91440" bIns="45720" anchor="t">
            <a:spAutoFit/>
          </a:bodyPr>
          <a:lstStyle/>
          <a:p>
            <a:r>
              <a:rPr lang="en-US" sz="3200" b="1" dirty="0">
                <a:solidFill>
                  <a:schemeClr val="accent3"/>
                </a:solidFill>
                <a:latin typeface="+mj-lt"/>
                <a:ea typeface="+mn-lt"/>
                <a:cs typeface="+mn-lt"/>
              </a:rPr>
              <a:t>Chrissie Klinger</a:t>
            </a:r>
          </a:p>
          <a:p>
            <a:r>
              <a:rPr lang="en-US" sz="2800" i="1" dirty="0">
                <a:ea typeface="+mn-lt"/>
                <a:cs typeface="+mn-lt"/>
              </a:rPr>
              <a:t>Workforce Development Director</a:t>
            </a:r>
          </a:p>
          <a:p>
            <a:r>
              <a:rPr lang="en-US" sz="2800" dirty="0"/>
              <a:t>Email: </a:t>
            </a:r>
            <a:r>
              <a:rPr lang="en-US" sz="2800" dirty="0">
                <a:hlinkClick r:id="rId3"/>
              </a:rPr>
              <a:t>cok5111@psu.edu</a:t>
            </a:r>
            <a:r>
              <a:rPr lang="en-US" sz="2800" dirty="0"/>
              <a:t> </a:t>
            </a:r>
          </a:p>
        </p:txBody>
      </p:sp>
      <p:sp>
        <p:nvSpPr>
          <p:cNvPr id="10" name="Rectangle 9">
            <a:extLst>
              <a:ext uri="{FF2B5EF4-FFF2-40B4-BE49-F238E27FC236}">
                <a16:creationId xmlns:a16="http://schemas.microsoft.com/office/drawing/2014/main" id="{B3B562BA-5646-3996-139A-A155ADDCA500}"/>
              </a:ext>
            </a:extLst>
          </p:cNvPr>
          <p:cNvSpPr/>
          <p:nvPr/>
        </p:nvSpPr>
        <p:spPr>
          <a:xfrm>
            <a:off x="2054003" y="3719393"/>
            <a:ext cx="5777283" cy="1446550"/>
          </a:xfrm>
          <a:prstGeom prst="rect">
            <a:avLst/>
          </a:prstGeom>
        </p:spPr>
        <p:txBody>
          <a:bodyPr wrap="square" lIns="91440" tIns="45720" rIns="91440" bIns="45720" anchor="t">
            <a:spAutoFit/>
          </a:bodyPr>
          <a:lstStyle/>
          <a:p>
            <a:r>
              <a:rPr lang="en-US" sz="3200" b="1" dirty="0">
                <a:solidFill>
                  <a:schemeClr val="accent3"/>
                </a:solidFill>
                <a:latin typeface="+mj-lt"/>
                <a:ea typeface="+mn-lt"/>
                <a:cs typeface="+mn-lt"/>
              </a:rPr>
              <a:t>Loretta Lininger</a:t>
            </a:r>
          </a:p>
          <a:p>
            <a:r>
              <a:rPr lang="en-US" sz="2800" i="1" dirty="0">
                <a:ea typeface="+mn-lt"/>
                <a:cs typeface="+mn-lt"/>
              </a:rPr>
              <a:t>Workforce Development  Specialist</a:t>
            </a:r>
          </a:p>
          <a:p>
            <a:r>
              <a:rPr lang="en-US" sz="2800" dirty="0"/>
              <a:t>Email: </a:t>
            </a:r>
            <a:r>
              <a:rPr lang="en-US" sz="2800" dirty="0">
                <a:hlinkClick r:id="rId4"/>
              </a:rPr>
              <a:t>lml160@psu.edu</a:t>
            </a:r>
            <a:r>
              <a:rPr lang="en-US" sz="2800" dirty="0"/>
              <a:t> </a:t>
            </a:r>
          </a:p>
        </p:txBody>
      </p:sp>
    </p:spTree>
    <p:extLst>
      <p:ext uri="{BB962C8B-B14F-4D97-AF65-F5344CB8AC3E}">
        <p14:creationId xmlns:p14="http://schemas.microsoft.com/office/powerpoint/2010/main" val="1577959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3913" y="182663"/>
            <a:ext cx="10730439" cy="1029068"/>
          </a:xfrm>
        </p:spPr>
        <p:txBody>
          <a:bodyPr/>
          <a:lstStyle/>
          <a:p>
            <a:r>
              <a:rPr lang="en-US" dirty="0"/>
              <a:t>References</a:t>
            </a:r>
          </a:p>
        </p:txBody>
      </p:sp>
      <p:sp>
        <p:nvSpPr>
          <p:cNvPr id="4" name="TextBox 3">
            <a:extLst>
              <a:ext uri="{FF2B5EF4-FFF2-40B4-BE49-F238E27FC236}">
                <a16:creationId xmlns:a16="http://schemas.microsoft.com/office/drawing/2014/main" id="{DFE0DF6F-9403-EBAA-0754-B01798D4E592}"/>
              </a:ext>
            </a:extLst>
          </p:cNvPr>
          <p:cNvSpPr txBox="1"/>
          <p:nvPr/>
        </p:nvSpPr>
        <p:spPr>
          <a:xfrm>
            <a:off x="522514" y="1075416"/>
            <a:ext cx="11146972" cy="5447645"/>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000" dirty="0"/>
              <a:t>U.S. Department of Labor. (2024). </a:t>
            </a:r>
            <a:r>
              <a:rPr lang="en-US" sz="2000" i="1" dirty="0"/>
              <a:t>Workforce Innovation and Opportunity Act. </a:t>
            </a:r>
            <a:r>
              <a:rPr lang="en-US" sz="2000" i="1" dirty="0">
                <a:hlinkClick r:id="rId3"/>
              </a:rPr>
              <a:t>https://www.congress.gov/113/bills/hr803/BILLS-113hr803enr.pdf</a:t>
            </a:r>
            <a:r>
              <a:rPr lang="en-US" sz="2000" i="1" dirty="0"/>
              <a:t> </a:t>
            </a:r>
          </a:p>
          <a:p>
            <a:pPr marL="233363" indent="-233363">
              <a:spcAft>
                <a:spcPts val="1200"/>
              </a:spcAft>
              <a:buFont typeface="Arial" panose="020B0604020202020204" pitchFamily="34" charset="0"/>
              <a:buChar char="•"/>
            </a:pPr>
            <a:r>
              <a:rPr lang="en-US" sz="2000" dirty="0"/>
              <a:t>Pennsylvania Workforce Development Association (PWDA). (2024)</a:t>
            </a:r>
            <a:r>
              <a:rPr lang="en-US" sz="2000" i="1" dirty="0"/>
              <a:t>. Pennsylvania’s Local Workforce System. </a:t>
            </a:r>
            <a:r>
              <a:rPr lang="en-US" sz="2000" i="1" dirty="0">
                <a:hlinkClick r:id="rId4"/>
              </a:rPr>
              <a:t>https://www.pawork.org/about/</a:t>
            </a:r>
            <a:r>
              <a:rPr lang="en-US" sz="2000" i="1" dirty="0"/>
              <a:t> </a:t>
            </a:r>
          </a:p>
          <a:p>
            <a:pPr marL="233363" indent="-233363">
              <a:spcAft>
                <a:spcPts val="1200"/>
              </a:spcAft>
              <a:buFont typeface="Arial" panose="020B0604020202020204" pitchFamily="34" charset="0"/>
              <a:buChar char="•"/>
            </a:pPr>
            <a:r>
              <a:rPr lang="en-US" sz="2000" dirty="0"/>
              <a:t>Commonwealth of Pennsylvania. (2024). </a:t>
            </a:r>
            <a:r>
              <a:rPr lang="en-US" sz="2000" i="1" dirty="0"/>
              <a:t>Regional &amp; Local Plans. </a:t>
            </a:r>
            <a:r>
              <a:rPr lang="en-US" sz="2000" i="1" dirty="0">
                <a:hlinkClick r:id="rId5"/>
              </a:rPr>
              <a:t>https://www.pa.gov/en/agencies/dli/programs-services/workforce-development-home/workforce-innovation-and-opportunity-act.html</a:t>
            </a:r>
            <a:r>
              <a:rPr lang="en-US" sz="2000" i="1" dirty="0"/>
              <a:t> </a:t>
            </a:r>
          </a:p>
          <a:p>
            <a:pPr marL="233363" indent="-233363">
              <a:spcAft>
                <a:spcPts val="1200"/>
              </a:spcAft>
              <a:buFont typeface="Arial" panose="020B0604020202020204" pitchFamily="34" charset="0"/>
              <a:buChar char="•"/>
            </a:pPr>
            <a:r>
              <a:rPr lang="en-US" sz="2000" dirty="0"/>
              <a:t>Commonwealth of Pennsylvania. (2024). </a:t>
            </a:r>
            <a:r>
              <a:rPr lang="en-US" sz="2000" i="1" dirty="0"/>
              <a:t>2020-2024 Pennsylvania WIOA Combined State Plan Modification. </a:t>
            </a:r>
            <a:r>
              <a:rPr lang="en-US" sz="2000" i="1" dirty="0">
                <a:hlinkClick r:id="rId6"/>
              </a:rPr>
              <a:t>https://www.pa.gov/content/dam/copapwp-pagov/en/dli/documents/businesses/workforce-development/grants/documents/2020-wioa-state-plan.pdf</a:t>
            </a:r>
            <a:r>
              <a:rPr lang="en-US" sz="2000" i="1" dirty="0"/>
              <a:t> </a:t>
            </a:r>
          </a:p>
          <a:p>
            <a:pPr marL="233363" indent="-233363">
              <a:spcAft>
                <a:spcPts val="1200"/>
              </a:spcAft>
              <a:buFont typeface="Arial" panose="020B0604020202020204" pitchFamily="34" charset="0"/>
              <a:buChar char="•"/>
            </a:pPr>
            <a:r>
              <a:rPr lang="en-US" sz="2000" dirty="0"/>
              <a:t>Commonwealth of Pennsylvania. (2024). </a:t>
            </a:r>
            <a:r>
              <a:rPr lang="en-US" sz="2000" i="1" dirty="0"/>
              <a:t>2024-2028 Pennsylvania WIOA Combined State Plan Modification. </a:t>
            </a:r>
            <a:r>
              <a:rPr lang="en-US"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7"/>
              </a:rPr>
              <a:t>https://www.pa.gov/content/dam/copapwp-pagov/en/dli/documents/businesses/workforce-development/grants/documents/pa%20wioa%20combined%20state%20plan%202024-2028%20draft.pdf</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33363" indent="-233363">
              <a:spcAft>
                <a:spcPts val="1200"/>
              </a:spcAft>
              <a:buFont typeface="Arial" panose="020B0604020202020204" pitchFamily="34" charset="0"/>
              <a:buChar char="•"/>
            </a:pPr>
            <a:endParaRPr lang="en-US" sz="2000" i="1" dirty="0"/>
          </a:p>
        </p:txBody>
      </p:sp>
    </p:spTree>
    <p:extLst>
      <p:ext uri="{BB962C8B-B14F-4D97-AF65-F5344CB8AC3E}">
        <p14:creationId xmlns:p14="http://schemas.microsoft.com/office/powerpoint/2010/main" val="119412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7772A-5047-4A5A-7701-83F6BA8F9009}"/>
              </a:ext>
            </a:extLst>
          </p:cNvPr>
          <p:cNvSpPr>
            <a:spLocks noGrp="1"/>
          </p:cNvSpPr>
          <p:nvPr>
            <p:ph type="title" idx="4294967295"/>
          </p:nvPr>
        </p:nvSpPr>
        <p:spPr>
          <a:xfrm>
            <a:off x="304800" y="381000"/>
            <a:ext cx="3525838" cy="6146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chemeClr val="accent3"/>
                </a:solidFill>
                <a:effectLst/>
                <a:uLnTx/>
                <a:uFillTx/>
                <a:latin typeface="+mj-lt"/>
                <a:ea typeface="+mn-ea"/>
                <a:cs typeface="Arial" panose="020B0604020202020204" pitchFamily="34" charset="0"/>
              </a:rPr>
              <a:t>Objectives</a:t>
            </a:r>
          </a:p>
        </p:txBody>
      </p:sp>
      <p:sp>
        <p:nvSpPr>
          <p:cNvPr id="3" name="Rectangle 2">
            <a:extLst>
              <a:ext uri="{FF2B5EF4-FFF2-40B4-BE49-F238E27FC236}">
                <a16:creationId xmlns:a16="http://schemas.microsoft.com/office/drawing/2014/main" id="{34A6B6C9-38D5-3B5D-5EB3-EDEDFEF44062}"/>
              </a:ext>
              <a:ext uri="{C183D7F6-B498-43B3-948B-1728B52AA6E4}">
                <adec:decorative xmlns:adec="http://schemas.microsoft.com/office/drawing/2017/decorative" val="1"/>
              </a:ext>
            </a:extLst>
          </p:cNvPr>
          <p:cNvSpPr/>
          <p:nvPr/>
        </p:nvSpPr>
        <p:spPr>
          <a:xfrm>
            <a:off x="4035975" y="-12636"/>
            <a:ext cx="8156025" cy="660575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4" name="Content Placeholder 1">
            <a:extLst>
              <a:ext uri="{FF2B5EF4-FFF2-40B4-BE49-F238E27FC236}">
                <a16:creationId xmlns:a16="http://schemas.microsoft.com/office/drawing/2014/main" id="{4BF1CC53-221D-BB21-F852-782E09BD313F}"/>
              </a:ext>
            </a:extLst>
          </p:cNvPr>
          <p:cNvSpPr txBox="1">
            <a:spLocks/>
          </p:cNvSpPr>
          <p:nvPr/>
        </p:nvSpPr>
        <p:spPr>
          <a:xfrm>
            <a:off x="4332889" y="849086"/>
            <a:ext cx="7554311" cy="5756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72525"/>
                </a:solidFill>
                <a:latin typeface="Source Sans Pro" panose="020B0503030403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72525"/>
                </a:solidFill>
                <a:latin typeface="Source Sans Pro" panose="020B0503030403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72525"/>
                </a:solidFill>
                <a:latin typeface="Source Sans Pro" panose="020B0503030403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72525"/>
                </a:solidFill>
                <a:latin typeface="Source Sans Pro" panose="020B0503030403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2400"/>
              </a:spcBef>
              <a:buFont typeface="Arial" panose="020B0604020202020204" pitchFamily="34" charset="0"/>
              <a:buChar char="•"/>
            </a:pPr>
            <a:r>
              <a:rPr lang="en-US" sz="3200" b="1" dirty="0">
                <a:solidFill>
                  <a:schemeClr val="bg1"/>
                </a:solidFill>
                <a:ea typeface="Aptos" panose="020B0004020202020204" pitchFamily="34" charset="0"/>
                <a:cs typeface="Aptos" panose="020B0004020202020204" pitchFamily="34" charset="0"/>
              </a:rPr>
              <a:t>Examine  the differences between state, local, and regional plans.</a:t>
            </a:r>
          </a:p>
          <a:p>
            <a:pPr marL="285750" indent="-285750">
              <a:lnSpc>
                <a:spcPct val="100000"/>
              </a:lnSpc>
              <a:spcBef>
                <a:spcPts val="2400"/>
              </a:spcBef>
              <a:buFont typeface="Arial" panose="020B0604020202020204" pitchFamily="34" charset="0"/>
              <a:buChar char="•"/>
            </a:pPr>
            <a:r>
              <a:rPr lang="en-US" sz="3200" b="1" dirty="0">
                <a:solidFill>
                  <a:schemeClr val="bg1"/>
                </a:solidFill>
                <a:ea typeface="Aptos" panose="020B0004020202020204" pitchFamily="34" charset="0"/>
                <a:cs typeface="Aptos" panose="020B0004020202020204" pitchFamily="34" charset="0"/>
              </a:rPr>
              <a:t>Identify the purpose of a workforce plan.</a:t>
            </a:r>
          </a:p>
          <a:p>
            <a:pPr marL="285750" indent="-285750">
              <a:lnSpc>
                <a:spcPct val="100000"/>
              </a:lnSpc>
              <a:spcBef>
                <a:spcPts val="2400"/>
              </a:spcBef>
              <a:buFont typeface="Arial" panose="020B0604020202020204" pitchFamily="34" charset="0"/>
              <a:buChar char="•"/>
            </a:pPr>
            <a:r>
              <a:rPr lang="en-US" sz="3200" b="1" dirty="0">
                <a:solidFill>
                  <a:schemeClr val="bg1"/>
                </a:solidFill>
                <a:ea typeface="Aptos" panose="020B0004020202020204" pitchFamily="34" charset="0"/>
                <a:cs typeface="Aptos" panose="020B0004020202020204" pitchFamily="34" charset="0"/>
              </a:rPr>
              <a:t>Explore the broad goals of Pennsylvania’s workforce development system.</a:t>
            </a:r>
          </a:p>
          <a:p>
            <a:pPr marL="285750" marR="0" indent="-285750">
              <a:lnSpc>
                <a:spcPct val="100000"/>
              </a:lnSpc>
              <a:spcBef>
                <a:spcPts val="2400"/>
              </a:spcBef>
              <a:buFont typeface="Arial" panose="020B0604020202020204" pitchFamily="34" charset="0"/>
              <a:buChar char="•"/>
            </a:pPr>
            <a:r>
              <a:rPr lang="en-US" sz="3200" b="1" dirty="0">
                <a:solidFill>
                  <a:schemeClr val="bg1"/>
                </a:solidFill>
                <a:effectLst/>
                <a:ea typeface="Aptos" panose="020B0004020202020204" pitchFamily="34" charset="0"/>
                <a:cs typeface="Aptos" panose="020B0004020202020204" pitchFamily="34" charset="0"/>
              </a:rPr>
              <a:t>Discover ways to align programming to state and local workforce initiatives.  </a:t>
            </a:r>
          </a:p>
        </p:txBody>
      </p:sp>
    </p:spTree>
    <p:extLst>
      <p:ext uri="{BB962C8B-B14F-4D97-AF65-F5344CB8AC3E}">
        <p14:creationId xmlns:p14="http://schemas.microsoft.com/office/powerpoint/2010/main" val="819227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53552-D724-693D-9B40-05FAEF93669C}"/>
              </a:ext>
            </a:extLst>
          </p:cNvPr>
          <p:cNvSpPr>
            <a:spLocks noGrp="1"/>
          </p:cNvSpPr>
          <p:nvPr>
            <p:ph type="title"/>
          </p:nvPr>
        </p:nvSpPr>
        <p:spPr>
          <a:xfrm>
            <a:off x="614148" y="431799"/>
            <a:ext cx="10986449" cy="673669"/>
          </a:xfrm>
        </p:spPr>
        <p:txBody>
          <a:bodyPr anchor="ctr">
            <a:normAutofit/>
          </a:bodyPr>
          <a:lstStyle/>
          <a:p>
            <a:r>
              <a:rPr lang="en-US" dirty="0"/>
              <a:t>Workforce Innovation and Opportunity Act (WIOA)</a:t>
            </a:r>
          </a:p>
        </p:txBody>
      </p:sp>
      <p:graphicFrame>
        <p:nvGraphicFramePr>
          <p:cNvPr id="15" name="Text Placeholder 12" descr="Flow chart showing WIOA leads to Pennsylvania WIOA Combined State Plan leads to Local Workforce Development Area (LWDA) Plan leads to Regional Workforce Development Plan">
            <a:extLst>
              <a:ext uri="{FF2B5EF4-FFF2-40B4-BE49-F238E27FC236}">
                <a16:creationId xmlns:a16="http://schemas.microsoft.com/office/drawing/2014/main" id="{876B2394-8207-F2E2-C021-DB18432FC249}"/>
              </a:ext>
            </a:extLst>
          </p:cNvPr>
          <p:cNvGraphicFramePr/>
          <p:nvPr>
            <p:extLst>
              <p:ext uri="{D42A27DB-BD31-4B8C-83A1-F6EECF244321}">
                <p14:modId xmlns:p14="http://schemas.microsoft.com/office/powerpoint/2010/main" val="1794669974"/>
              </p:ext>
            </p:extLst>
          </p:nvPr>
        </p:nvGraphicFramePr>
        <p:xfrm>
          <a:off x="614148" y="1228300"/>
          <a:ext cx="10986449" cy="519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Arrow: Right 10">
            <a:extLst>
              <a:ext uri="{FF2B5EF4-FFF2-40B4-BE49-F238E27FC236}">
                <a16:creationId xmlns:a16="http://schemas.microsoft.com/office/drawing/2014/main" id="{1CD5D6F0-4C15-AE30-8BE1-24796C4237EE}"/>
              </a:ext>
              <a:ext uri="{C183D7F6-B498-43B3-948B-1728B52AA6E4}">
                <adec:decorative xmlns:adec="http://schemas.microsoft.com/office/drawing/2017/decorative" val="1"/>
              </a:ext>
            </a:extLst>
          </p:cNvPr>
          <p:cNvSpPr/>
          <p:nvPr/>
        </p:nvSpPr>
        <p:spPr>
          <a:xfrm>
            <a:off x="2756452" y="4068414"/>
            <a:ext cx="1033669" cy="47707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B81B6AF-9C50-0C8B-D4BA-30ADF43ED071}"/>
              </a:ext>
              <a:ext uri="{C183D7F6-B498-43B3-948B-1728B52AA6E4}">
                <adec:decorative xmlns:adec="http://schemas.microsoft.com/office/drawing/2017/decorative" val="1"/>
              </a:ext>
            </a:extLst>
          </p:cNvPr>
          <p:cNvSpPr/>
          <p:nvPr/>
        </p:nvSpPr>
        <p:spPr>
          <a:xfrm>
            <a:off x="5714159" y="4068413"/>
            <a:ext cx="1033669" cy="47707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0EAEC9BC-E113-3483-B34A-44898AB226C3}"/>
              </a:ext>
              <a:ext uri="{C183D7F6-B498-43B3-948B-1728B52AA6E4}">
                <adec:decorative xmlns:adec="http://schemas.microsoft.com/office/drawing/2017/decorative" val="1"/>
              </a:ext>
            </a:extLst>
          </p:cNvPr>
          <p:cNvSpPr/>
          <p:nvPr/>
        </p:nvSpPr>
        <p:spPr>
          <a:xfrm>
            <a:off x="8503742" y="4068412"/>
            <a:ext cx="1033669" cy="477079"/>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06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E8C778-419E-552D-E3BE-233AA657A6C7}"/>
              </a:ext>
            </a:extLst>
          </p:cNvPr>
          <p:cNvSpPr>
            <a:spLocks noGrp="1"/>
          </p:cNvSpPr>
          <p:nvPr>
            <p:ph type="title"/>
          </p:nvPr>
        </p:nvSpPr>
        <p:spPr>
          <a:xfrm>
            <a:off x="614148" y="431799"/>
            <a:ext cx="10986449" cy="673669"/>
          </a:xfrm>
        </p:spPr>
        <p:txBody>
          <a:bodyPr anchor="ctr">
            <a:normAutofit/>
          </a:bodyPr>
          <a:lstStyle/>
          <a:p>
            <a:r>
              <a:rPr lang="en-US" dirty="0"/>
              <a:t>Purpose of the PA WIOA Combined State Plan</a:t>
            </a:r>
          </a:p>
        </p:txBody>
      </p:sp>
      <p:graphicFrame>
        <p:nvGraphicFramePr>
          <p:cNvPr id="5" name="SmartArt Placeholder 1" descr="Integrate services across core WIOA programs. Meet employer and jobseeker needs. Promote access to career pathway opportunities and strengthen sector strategies. ">
            <a:extLst>
              <a:ext uri="{FF2B5EF4-FFF2-40B4-BE49-F238E27FC236}">
                <a16:creationId xmlns:a16="http://schemas.microsoft.com/office/drawing/2014/main" id="{3A8AD234-8159-9021-1C30-7C3FC593D17F}"/>
              </a:ext>
            </a:extLst>
          </p:cNvPr>
          <p:cNvGraphicFramePr/>
          <p:nvPr>
            <p:extLst>
              <p:ext uri="{D42A27DB-BD31-4B8C-83A1-F6EECF244321}">
                <p14:modId xmlns:p14="http://schemas.microsoft.com/office/powerpoint/2010/main" val="805297465"/>
              </p:ext>
            </p:extLst>
          </p:nvPr>
        </p:nvGraphicFramePr>
        <p:xfrm>
          <a:off x="614148" y="1228300"/>
          <a:ext cx="10986449" cy="519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145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4761EE-6288-2335-93C0-F81C4E12A3F9}"/>
              </a:ext>
            </a:extLst>
          </p:cNvPr>
          <p:cNvSpPr>
            <a:spLocks noGrp="1"/>
          </p:cNvSpPr>
          <p:nvPr>
            <p:ph type="title"/>
          </p:nvPr>
        </p:nvSpPr>
        <p:spPr>
          <a:xfrm>
            <a:off x="614148" y="431799"/>
            <a:ext cx="10986449" cy="673669"/>
          </a:xfrm>
        </p:spPr>
        <p:txBody>
          <a:bodyPr anchor="ctr">
            <a:normAutofit/>
          </a:bodyPr>
          <a:lstStyle/>
          <a:p>
            <a:r>
              <a:rPr lang="en-US"/>
              <a:t>Broad Goals of the PA Combined State Plan</a:t>
            </a:r>
          </a:p>
        </p:txBody>
      </p:sp>
      <p:graphicFrame>
        <p:nvGraphicFramePr>
          <p:cNvPr id="16" name="Text Placeholder 5" descr="Apprenticeship and career and technical education. Sector strategies and employer engagement. Youth. Continuous improvement of the PA CareerLink System. Barrier remediation. Addressing workforce shortages in crictical industries. ">
            <a:extLst>
              <a:ext uri="{FF2B5EF4-FFF2-40B4-BE49-F238E27FC236}">
                <a16:creationId xmlns:a16="http://schemas.microsoft.com/office/drawing/2014/main" id="{B98690A8-4E6F-5369-B331-113DF07F1E2E}"/>
              </a:ext>
            </a:extLst>
          </p:cNvPr>
          <p:cNvGraphicFramePr>
            <a:graphicFrameLocks noGrp="1"/>
          </p:cNvGraphicFramePr>
          <p:nvPr>
            <p:ph sz="quarter" idx="11"/>
            <p:extLst>
              <p:ext uri="{D42A27DB-BD31-4B8C-83A1-F6EECF244321}">
                <p14:modId xmlns:p14="http://schemas.microsoft.com/office/powerpoint/2010/main" val="708143688"/>
              </p:ext>
            </p:extLst>
          </p:nvPr>
        </p:nvGraphicFramePr>
        <p:xfrm>
          <a:off x="1395388" y="1105468"/>
          <a:ext cx="9401223" cy="5294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B5EF6E0-D1E6-8DFF-AB44-26B5702286B3}"/>
              </a:ext>
            </a:extLst>
          </p:cNvPr>
          <p:cNvSpPr txBox="1"/>
          <p:nvPr/>
        </p:nvSpPr>
        <p:spPr>
          <a:xfrm>
            <a:off x="9075872" y="6261280"/>
            <a:ext cx="2735044" cy="276999"/>
          </a:xfrm>
          <a:prstGeom prst="rect">
            <a:avLst/>
          </a:prstGeom>
          <a:noFill/>
        </p:spPr>
        <p:txBody>
          <a:bodyPr wrap="none" rtlCol="0">
            <a:spAutoFit/>
          </a:bodyPr>
          <a:lstStyle/>
          <a:p>
            <a:r>
              <a:rPr lang="en-US" sz="1200" dirty="0"/>
              <a:t>(Commonwealth of Pennsylvania, 2024)</a:t>
            </a:r>
          </a:p>
        </p:txBody>
      </p:sp>
    </p:spTree>
    <p:extLst>
      <p:ext uri="{BB962C8B-B14F-4D97-AF65-F5344CB8AC3E}">
        <p14:creationId xmlns:p14="http://schemas.microsoft.com/office/powerpoint/2010/main" val="289148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Man With Pram with solid fill">
            <a:extLst>
              <a:ext uri="{FF2B5EF4-FFF2-40B4-BE49-F238E27FC236}">
                <a16:creationId xmlns:a16="http://schemas.microsoft.com/office/drawing/2014/main" id="{BC865CE8-52D2-9599-7754-028E8CFBB0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1531" y="2482889"/>
            <a:ext cx="2041114" cy="2041114"/>
          </a:xfrm>
          <a:prstGeom prst="rect">
            <a:avLst/>
          </a:prstGeom>
        </p:spPr>
      </p:pic>
      <p:pic>
        <p:nvPicPr>
          <p:cNvPr id="16" name="Graphic 15" descr="Internet with solid fill">
            <a:extLst>
              <a:ext uri="{FF2B5EF4-FFF2-40B4-BE49-F238E27FC236}">
                <a16:creationId xmlns:a16="http://schemas.microsoft.com/office/drawing/2014/main" id="{2D0F1F94-E225-07A1-989E-13DEDE43B6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17234" y="2562225"/>
            <a:ext cx="2352499" cy="2352499"/>
          </a:xfrm>
          <a:prstGeom prst="rect">
            <a:avLst/>
          </a:prstGeom>
        </p:spPr>
      </p:pic>
      <p:pic>
        <p:nvPicPr>
          <p:cNvPr id="18" name="Graphic 17" descr="Grocery bag with solid fill">
            <a:extLst>
              <a:ext uri="{FF2B5EF4-FFF2-40B4-BE49-F238E27FC236}">
                <a16:creationId xmlns:a16="http://schemas.microsoft.com/office/drawing/2014/main" id="{2577EA4B-9F2E-81F9-E56F-2ECE7E7848B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144322" y="2676989"/>
            <a:ext cx="2122970" cy="2122970"/>
          </a:xfrm>
          <a:prstGeom prst="rect">
            <a:avLst/>
          </a:prstGeom>
        </p:spPr>
      </p:pic>
      <p:pic>
        <p:nvPicPr>
          <p:cNvPr id="30" name="Picture Placeholder 29" descr="Bus with solid fill">
            <a:extLst>
              <a:ext uri="{FF2B5EF4-FFF2-40B4-BE49-F238E27FC236}">
                <a16:creationId xmlns:a16="http://schemas.microsoft.com/office/drawing/2014/main" id="{43617E74-EB25-5807-DE1B-8AB3D470AAAE}"/>
              </a:ext>
            </a:extLst>
          </p:cNvPr>
          <p:cNvPicPr>
            <a:picLocks noGrp="1" noChangeAspect="1"/>
          </p:cNvPicPr>
          <p:nvPr>
            <p:ph type="pic" sz="quarter" idx="13"/>
          </p:nvPr>
        </p:nvPicPr>
        <p:blipFill>
          <a:blip r:embed="rId9">
            <a:extLst>
              <a:ext uri="{96DAC541-7B7A-43D3-8B79-37D633B846F1}">
                <asvg:svgBlip xmlns:asvg="http://schemas.microsoft.com/office/drawing/2016/SVG/main" r:embed="rId10"/>
              </a:ext>
            </a:extLst>
          </a:blip>
          <a:srcRect l="-34863" t="-18363" r="-8221"/>
          <a:stretch/>
        </p:blipFill>
        <p:spPr>
          <a:xfrm>
            <a:off x="310246" y="2379790"/>
            <a:ext cx="2716696" cy="2247313"/>
          </a:xfrm>
        </p:spPr>
      </p:pic>
      <p:sp>
        <p:nvSpPr>
          <p:cNvPr id="4" name="Title 3">
            <a:extLst>
              <a:ext uri="{FF2B5EF4-FFF2-40B4-BE49-F238E27FC236}">
                <a16:creationId xmlns:a16="http://schemas.microsoft.com/office/drawing/2014/main" id="{3CB07AB9-BD1F-F5B7-356B-5A0E2C5C3D9D}"/>
              </a:ext>
            </a:extLst>
          </p:cNvPr>
          <p:cNvSpPr>
            <a:spLocks noGrp="1"/>
          </p:cNvSpPr>
          <p:nvPr>
            <p:ph type="title"/>
          </p:nvPr>
        </p:nvSpPr>
        <p:spPr>
          <a:xfrm>
            <a:off x="614148" y="431799"/>
            <a:ext cx="10986449" cy="673669"/>
          </a:xfrm>
        </p:spPr>
        <p:txBody>
          <a:bodyPr anchor="ctr">
            <a:normAutofit/>
          </a:bodyPr>
          <a:lstStyle/>
          <a:p>
            <a:r>
              <a:rPr lang="en-US" dirty="0"/>
              <a:t>Common Barriers </a:t>
            </a:r>
          </a:p>
        </p:txBody>
      </p:sp>
    </p:spTree>
    <p:extLst>
      <p:ext uri="{BB962C8B-B14F-4D97-AF65-F5344CB8AC3E}">
        <p14:creationId xmlns:p14="http://schemas.microsoft.com/office/powerpoint/2010/main" val="351651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03CE9A0-1B51-1639-6E03-915B78B22937}"/>
              </a:ext>
            </a:extLst>
          </p:cNvPr>
          <p:cNvSpPr>
            <a:spLocks noGrp="1"/>
          </p:cNvSpPr>
          <p:nvPr>
            <p:ph type="title"/>
          </p:nvPr>
        </p:nvSpPr>
        <p:spPr/>
        <p:txBody>
          <a:bodyPr/>
          <a:lstStyle/>
          <a:p>
            <a:r>
              <a:rPr lang="en-US" dirty="0"/>
              <a:t>Measuring Program Outcomes and Success</a:t>
            </a:r>
          </a:p>
        </p:txBody>
      </p:sp>
      <p:sp>
        <p:nvSpPr>
          <p:cNvPr id="3" name="TextBox 2">
            <a:extLst>
              <a:ext uri="{FF2B5EF4-FFF2-40B4-BE49-F238E27FC236}">
                <a16:creationId xmlns:a16="http://schemas.microsoft.com/office/drawing/2014/main" id="{B69733F7-C10C-64DE-9D0A-E782084F1140}"/>
              </a:ext>
            </a:extLst>
          </p:cNvPr>
          <p:cNvSpPr txBox="1"/>
          <p:nvPr/>
        </p:nvSpPr>
        <p:spPr>
          <a:xfrm>
            <a:off x="8795657" y="6263505"/>
            <a:ext cx="3135086" cy="276999"/>
          </a:xfrm>
          <a:prstGeom prst="rect">
            <a:avLst/>
          </a:prstGeom>
          <a:noFill/>
        </p:spPr>
        <p:txBody>
          <a:bodyPr wrap="square">
            <a:spAutoFit/>
          </a:bodyPr>
          <a:lstStyle/>
          <a:p>
            <a:r>
              <a:rPr lang="en-US" sz="1200" dirty="0"/>
              <a:t>(Commonwealth of Pennsylvania, 2024)</a:t>
            </a:r>
          </a:p>
        </p:txBody>
      </p:sp>
      <p:graphicFrame>
        <p:nvGraphicFramePr>
          <p:cNvPr id="2" name="Table 1">
            <a:extLst>
              <a:ext uri="{FF2B5EF4-FFF2-40B4-BE49-F238E27FC236}">
                <a16:creationId xmlns:a16="http://schemas.microsoft.com/office/drawing/2014/main" id="{6DCF1203-6F9A-5340-ABDC-EE099300BB81}"/>
              </a:ext>
            </a:extLst>
          </p:cNvPr>
          <p:cNvGraphicFramePr>
            <a:graphicFrameLocks noGrp="1"/>
          </p:cNvGraphicFramePr>
          <p:nvPr>
            <p:extLst>
              <p:ext uri="{D42A27DB-BD31-4B8C-83A1-F6EECF244321}">
                <p14:modId xmlns:p14="http://schemas.microsoft.com/office/powerpoint/2010/main" val="107245958"/>
              </p:ext>
            </p:extLst>
          </p:nvPr>
        </p:nvGraphicFramePr>
        <p:xfrm>
          <a:off x="810091" y="1628688"/>
          <a:ext cx="10113725" cy="4663440"/>
        </p:xfrm>
        <a:graphic>
          <a:graphicData uri="http://schemas.openxmlformats.org/drawingml/2006/table">
            <a:tbl>
              <a:tblPr firstRow="1" bandRow="1">
                <a:tableStyleId>{5C22544A-7EE6-4342-B048-85BDC9FD1C3A}</a:tableStyleId>
              </a:tblPr>
              <a:tblGrid>
                <a:gridCol w="2022745">
                  <a:extLst>
                    <a:ext uri="{9D8B030D-6E8A-4147-A177-3AD203B41FA5}">
                      <a16:colId xmlns:a16="http://schemas.microsoft.com/office/drawing/2014/main" val="3957245533"/>
                    </a:ext>
                  </a:extLst>
                </a:gridCol>
                <a:gridCol w="2022745">
                  <a:extLst>
                    <a:ext uri="{9D8B030D-6E8A-4147-A177-3AD203B41FA5}">
                      <a16:colId xmlns:a16="http://schemas.microsoft.com/office/drawing/2014/main" val="3443598287"/>
                    </a:ext>
                  </a:extLst>
                </a:gridCol>
                <a:gridCol w="2022745">
                  <a:extLst>
                    <a:ext uri="{9D8B030D-6E8A-4147-A177-3AD203B41FA5}">
                      <a16:colId xmlns:a16="http://schemas.microsoft.com/office/drawing/2014/main" val="488213215"/>
                    </a:ext>
                  </a:extLst>
                </a:gridCol>
                <a:gridCol w="2022745">
                  <a:extLst>
                    <a:ext uri="{9D8B030D-6E8A-4147-A177-3AD203B41FA5}">
                      <a16:colId xmlns:a16="http://schemas.microsoft.com/office/drawing/2014/main" val="116744131"/>
                    </a:ext>
                  </a:extLst>
                </a:gridCol>
                <a:gridCol w="2022745">
                  <a:extLst>
                    <a:ext uri="{9D8B030D-6E8A-4147-A177-3AD203B41FA5}">
                      <a16:colId xmlns:a16="http://schemas.microsoft.com/office/drawing/2014/main" val="2881420419"/>
                    </a:ext>
                  </a:extLst>
                </a:gridCol>
              </a:tblGrid>
              <a:tr h="370840">
                <a:tc>
                  <a:txBody>
                    <a:bodyPr/>
                    <a:lstStyle/>
                    <a:p>
                      <a:r>
                        <a:rPr lang="en-US" dirty="0">
                          <a:latin typeface="+mj-lt"/>
                        </a:rPr>
                        <a:t>Measured Outcome</a:t>
                      </a:r>
                    </a:p>
                  </a:txBody>
                  <a:tcPr/>
                </a:tc>
                <a:tc>
                  <a:txBody>
                    <a:bodyPr/>
                    <a:lstStyle/>
                    <a:p>
                      <a:r>
                        <a:rPr lang="en-US" dirty="0">
                          <a:latin typeface="+mj-lt"/>
                        </a:rPr>
                        <a:t>PY 2020 Expected Level</a:t>
                      </a:r>
                    </a:p>
                  </a:txBody>
                  <a:tcPr/>
                </a:tc>
                <a:tc>
                  <a:txBody>
                    <a:bodyPr/>
                    <a:lstStyle/>
                    <a:p>
                      <a:r>
                        <a:rPr lang="en-US" dirty="0">
                          <a:latin typeface="+mj-lt"/>
                        </a:rPr>
                        <a:t>PY 2020 Negotiated Level</a:t>
                      </a:r>
                    </a:p>
                  </a:txBody>
                  <a:tcPr/>
                </a:tc>
                <a:tc>
                  <a:txBody>
                    <a:bodyPr/>
                    <a:lstStyle/>
                    <a:p>
                      <a:r>
                        <a:rPr lang="en-US" dirty="0">
                          <a:latin typeface="+mj-lt"/>
                        </a:rPr>
                        <a:t>PY 2021 Expected Level</a:t>
                      </a:r>
                    </a:p>
                  </a:txBody>
                  <a:tcPr/>
                </a:tc>
                <a:tc>
                  <a:txBody>
                    <a:bodyPr/>
                    <a:lstStyle/>
                    <a:p>
                      <a:r>
                        <a:rPr lang="en-US" dirty="0">
                          <a:latin typeface="+mj-lt"/>
                        </a:rPr>
                        <a:t>PY 2021 Negotiated Level</a:t>
                      </a:r>
                    </a:p>
                  </a:txBody>
                  <a:tcPr/>
                </a:tc>
                <a:extLst>
                  <a:ext uri="{0D108BD9-81ED-4DB2-BD59-A6C34878D82A}">
                    <a16:rowId xmlns:a16="http://schemas.microsoft.com/office/drawing/2014/main" val="3845304756"/>
                  </a:ext>
                </a:extLst>
              </a:tr>
              <a:tr h="370840">
                <a:tc>
                  <a:txBody>
                    <a:bodyPr/>
                    <a:lstStyle/>
                    <a:p>
                      <a:r>
                        <a:rPr lang="en-US" dirty="0"/>
                        <a:t>Employment (Second Quarter After Exit)</a:t>
                      </a:r>
                    </a:p>
                  </a:txBody>
                  <a:tcPr/>
                </a:tc>
                <a:tc>
                  <a:txBody>
                    <a:bodyPr/>
                    <a:lstStyle/>
                    <a:p>
                      <a:r>
                        <a:rPr lang="en-US" dirty="0"/>
                        <a:t>50.0%</a:t>
                      </a:r>
                    </a:p>
                  </a:txBody>
                  <a:tcPr/>
                </a:tc>
                <a:tc>
                  <a:txBody>
                    <a:bodyPr/>
                    <a:lstStyle/>
                    <a:p>
                      <a:endParaRPr lang="en-US" dirty="0"/>
                    </a:p>
                  </a:txBody>
                  <a:tcPr/>
                </a:tc>
                <a:tc>
                  <a:txBody>
                    <a:bodyPr/>
                    <a:lstStyle/>
                    <a:p>
                      <a:r>
                        <a:rPr lang="en-US" dirty="0"/>
                        <a:t>50.0%</a:t>
                      </a:r>
                    </a:p>
                  </a:txBody>
                  <a:tcPr/>
                </a:tc>
                <a:tc>
                  <a:txBody>
                    <a:bodyPr/>
                    <a:lstStyle/>
                    <a:p>
                      <a:endParaRPr lang="en-US" dirty="0"/>
                    </a:p>
                  </a:txBody>
                  <a:tcPr/>
                </a:tc>
                <a:extLst>
                  <a:ext uri="{0D108BD9-81ED-4DB2-BD59-A6C34878D82A}">
                    <a16:rowId xmlns:a16="http://schemas.microsoft.com/office/drawing/2014/main" val="3678471415"/>
                  </a:ext>
                </a:extLst>
              </a:tr>
              <a:tr h="370840">
                <a:tc>
                  <a:txBody>
                    <a:bodyPr/>
                    <a:lstStyle/>
                    <a:p>
                      <a:r>
                        <a:rPr lang="en-US" dirty="0"/>
                        <a:t>Employment (Fourth Quarter After Exit)</a:t>
                      </a:r>
                    </a:p>
                  </a:txBody>
                  <a:tcPr/>
                </a:tc>
                <a:tc>
                  <a:txBody>
                    <a:bodyPr/>
                    <a:lstStyle/>
                    <a:p>
                      <a:r>
                        <a:rPr lang="en-US" dirty="0"/>
                        <a:t>50.0%</a:t>
                      </a:r>
                    </a:p>
                  </a:txBody>
                  <a:tcPr/>
                </a:tc>
                <a:tc>
                  <a:txBody>
                    <a:bodyPr/>
                    <a:lstStyle/>
                    <a:p>
                      <a:endParaRPr lang="en-US" dirty="0"/>
                    </a:p>
                  </a:txBody>
                  <a:tcPr/>
                </a:tc>
                <a:tc>
                  <a:txBody>
                    <a:bodyPr/>
                    <a:lstStyle/>
                    <a:p>
                      <a:r>
                        <a:rPr lang="en-US" dirty="0"/>
                        <a:t>50.0%</a:t>
                      </a:r>
                    </a:p>
                  </a:txBody>
                  <a:tcPr/>
                </a:tc>
                <a:tc>
                  <a:txBody>
                    <a:bodyPr/>
                    <a:lstStyle/>
                    <a:p>
                      <a:endParaRPr lang="en-US" dirty="0"/>
                    </a:p>
                  </a:txBody>
                  <a:tcPr/>
                </a:tc>
                <a:extLst>
                  <a:ext uri="{0D108BD9-81ED-4DB2-BD59-A6C34878D82A}">
                    <a16:rowId xmlns:a16="http://schemas.microsoft.com/office/drawing/2014/main" val="153307923"/>
                  </a:ext>
                </a:extLst>
              </a:tr>
              <a:tr h="370840">
                <a:tc>
                  <a:txBody>
                    <a:bodyPr/>
                    <a:lstStyle/>
                    <a:p>
                      <a:r>
                        <a:rPr lang="en-US" dirty="0"/>
                        <a:t>Median Earnings (Second Quarter After Exit)</a:t>
                      </a:r>
                    </a:p>
                  </a:txBody>
                  <a:tcPr/>
                </a:tc>
                <a:tc>
                  <a:txBody>
                    <a:bodyPr/>
                    <a:lstStyle/>
                    <a:p>
                      <a:r>
                        <a:rPr lang="en-US" dirty="0"/>
                        <a:t>$4,775</a:t>
                      </a:r>
                    </a:p>
                  </a:txBody>
                  <a:tcPr/>
                </a:tc>
                <a:tc>
                  <a:txBody>
                    <a:bodyPr/>
                    <a:lstStyle/>
                    <a:p>
                      <a:endParaRPr lang="en-US" dirty="0"/>
                    </a:p>
                  </a:txBody>
                  <a:tcPr/>
                </a:tc>
                <a:tc>
                  <a:txBody>
                    <a:bodyPr/>
                    <a:lstStyle/>
                    <a:p>
                      <a:r>
                        <a:rPr lang="en-US" dirty="0"/>
                        <a:t>$4,775</a:t>
                      </a:r>
                    </a:p>
                  </a:txBody>
                  <a:tcPr/>
                </a:tc>
                <a:tc>
                  <a:txBody>
                    <a:bodyPr/>
                    <a:lstStyle/>
                    <a:p>
                      <a:endParaRPr lang="en-US" dirty="0"/>
                    </a:p>
                  </a:txBody>
                  <a:tcPr/>
                </a:tc>
                <a:extLst>
                  <a:ext uri="{0D108BD9-81ED-4DB2-BD59-A6C34878D82A}">
                    <a16:rowId xmlns:a16="http://schemas.microsoft.com/office/drawing/2014/main" val="2045093407"/>
                  </a:ext>
                </a:extLst>
              </a:tr>
              <a:tr h="370840">
                <a:tc>
                  <a:txBody>
                    <a:bodyPr/>
                    <a:lstStyle/>
                    <a:p>
                      <a:r>
                        <a:rPr lang="en-US" dirty="0"/>
                        <a:t>Credential Attainment Rate</a:t>
                      </a:r>
                    </a:p>
                  </a:txBody>
                  <a:tcPr/>
                </a:tc>
                <a:tc>
                  <a:txBody>
                    <a:bodyPr/>
                    <a:lstStyle/>
                    <a:p>
                      <a:r>
                        <a:rPr lang="en-US" dirty="0"/>
                        <a:t>39.0%</a:t>
                      </a:r>
                    </a:p>
                  </a:txBody>
                  <a:tcPr/>
                </a:tc>
                <a:tc>
                  <a:txBody>
                    <a:bodyPr/>
                    <a:lstStyle/>
                    <a:p>
                      <a:endParaRPr lang="en-US" dirty="0"/>
                    </a:p>
                  </a:txBody>
                  <a:tcPr/>
                </a:tc>
                <a:tc>
                  <a:txBody>
                    <a:bodyPr/>
                    <a:lstStyle/>
                    <a:p>
                      <a:r>
                        <a:rPr lang="en-US" dirty="0"/>
                        <a:t>39.0%</a:t>
                      </a:r>
                    </a:p>
                  </a:txBody>
                  <a:tcPr/>
                </a:tc>
                <a:tc>
                  <a:txBody>
                    <a:bodyPr/>
                    <a:lstStyle/>
                    <a:p>
                      <a:endParaRPr lang="en-US" dirty="0"/>
                    </a:p>
                  </a:txBody>
                  <a:tcPr/>
                </a:tc>
                <a:extLst>
                  <a:ext uri="{0D108BD9-81ED-4DB2-BD59-A6C34878D82A}">
                    <a16:rowId xmlns:a16="http://schemas.microsoft.com/office/drawing/2014/main" val="1911316023"/>
                  </a:ext>
                </a:extLst>
              </a:tr>
              <a:tr h="370840">
                <a:tc>
                  <a:txBody>
                    <a:bodyPr/>
                    <a:lstStyle/>
                    <a:p>
                      <a:r>
                        <a:rPr lang="en-US" dirty="0"/>
                        <a:t>Measurable Skill Gains</a:t>
                      </a:r>
                    </a:p>
                  </a:txBody>
                  <a:tcPr/>
                </a:tc>
                <a:tc>
                  <a:txBody>
                    <a:bodyPr/>
                    <a:lstStyle/>
                    <a:p>
                      <a:r>
                        <a:rPr lang="en-US" dirty="0"/>
                        <a:t>44.8%</a:t>
                      </a:r>
                    </a:p>
                  </a:txBody>
                  <a:tcPr/>
                </a:tc>
                <a:tc>
                  <a:txBody>
                    <a:bodyPr/>
                    <a:lstStyle/>
                    <a:p>
                      <a:endParaRPr lang="en-US" dirty="0"/>
                    </a:p>
                  </a:txBody>
                  <a:tcPr/>
                </a:tc>
                <a:tc>
                  <a:txBody>
                    <a:bodyPr/>
                    <a:lstStyle/>
                    <a:p>
                      <a:r>
                        <a:rPr lang="en-US" dirty="0"/>
                        <a:t>45.4%</a:t>
                      </a:r>
                    </a:p>
                  </a:txBody>
                  <a:tcPr/>
                </a:tc>
                <a:tc>
                  <a:txBody>
                    <a:bodyPr/>
                    <a:lstStyle/>
                    <a:p>
                      <a:endParaRPr lang="en-US" dirty="0"/>
                    </a:p>
                  </a:txBody>
                  <a:tcPr/>
                </a:tc>
                <a:extLst>
                  <a:ext uri="{0D108BD9-81ED-4DB2-BD59-A6C34878D82A}">
                    <a16:rowId xmlns:a16="http://schemas.microsoft.com/office/drawing/2014/main" val="324315745"/>
                  </a:ext>
                </a:extLst>
              </a:tr>
            </a:tbl>
          </a:graphicData>
        </a:graphic>
      </p:graphicFrame>
      <p:sp>
        <p:nvSpPr>
          <p:cNvPr id="4" name="TextBox 3">
            <a:extLst>
              <a:ext uri="{FF2B5EF4-FFF2-40B4-BE49-F238E27FC236}">
                <a16:creationId xmlns:a16="http://schemas.microsoft.com/office/drawing/2014/main" id="{DA71DE5F-1A9B-9623-99EF-AA3F528F6A63}"/>
              </a:ext>
            </a:extLst>
          </p:cNvPr>
          <p:cNvSpPr txBox="1"/>
          <p:nvPr/>
        </p:nvSpPr>
        <p:spPr>
          <a:xfrm>
            <a:off x="614148" y="1100593"/>
            <a:ext cx="9502741" cy="523220"/>
          </a:xfrm>
          <a:prstGeom prst="rect">
            <a:avLst/>
          </a:prstGeom>
          <a:noFill/>
        </p:spPr>
        <p:txBody>
          <a:bodyPr wrap="square" rtlCol="0">
            <a:spAutoFit/>
          </a:bodyPr>
          <a:lstStyle/>
          <a:p>
            <a:r>
              <a:rPr lang="en-US" sz="2800" b="1" dirty="0">
                <a:latin typeface="+mj-lt"/>
              </a:rPr>
              <a:t>Title II – Adult Education and Family Literacy Act Program</a:t>
            </a:r>
          </a:p>
        </p:txBody>
      </p:sp>
    </p:spTree>
    <p:extLst>
      <p:ext uri="{BB962C8B-B14F-4D97-AF65-F5344CB8AC3E}">
        <p14:creationId xmlns:p14="http://schemas.microsoft.com/office/powerpoint/2010/main" val="2674415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E93E6034-DA3C-8FA7-DCEC-8457A5B9B377}"/>
              </a:ext>
            </a:extLst>
          </p:cNvPr>
          <p:cNvSpPr>
            <a:spLocks noGrp="1"/>
          </p:cNvSpPr>
          <p:nvPr>
            <p:ph type="title"/>
          </p:nvPr>
        </p:nvSpPr>
        <p:spPr>
          <a:xfrm>
            <a:off x="207335" y="347443"/>
            <a:ext cx="11777330" cy="509897"/>
          </a:xfrm>
        </p:spPr>
        <p:txBody>
          <a:bodyPr/>
          <a:lstStyle/>
          <a:p>
            <a:r>
              <a:rPr lang="en-US" dirty="0"/>
              <a:t>Overview of Local Workforce Development Area (LWDA) Plans</a:t>
            </a:r>
          </a:p>
        </p:txBody>
      </p:sp>
      <p:sp>
        <p:nvSpPr>
          <p:cNvPr id="15" name="Text Placeholder 3">
            <a:extLst>
              <a:ext uri="{FF2B5EF4-FFF2-40B4-BE49-F238E27FC236}">
                <a16:creationId xmlns:a16="http://schemas.microsoft.com/office/drawing/2014/main" id="{E77C0B94-7E3B-A456-B114-E567534C25CA}"/>
              </a:ext>
            </a:extLst>
          </p:cNvPr>
          <p:cNvSpPr>
            <a:spLocks noGrp="1"/>
          </p:cNvSpPr>
          <p:nvPr>
            <p:ph type="body" sz="half" idx="2"/>
          </p:nvPr>
        </p:nvSpPr>
        <p:spPr>
          <a:xfrm>
            <a:off x="414670" y="1802296"/>
            <a:ext cx="5681330" cy="4453312"/>
          </a:xfrm>
        </p:spPr>
        <p:txBody>
          <a:bodyPr/>
          <a:lstStyle/>
          <a:p>
            <a:pPr marL="342900" indent="-342900">
              <a:buFont typeface="Arial" panose="020B0604020202020204" pitchFamily="34" charset="0"/>
              <a:buChar char="•"/>
            </a:pPr>
            <a:r>
              <a:rPr lang="en-US" dirty="0"/>
              <a:t>.</a:t>
            </a:r>
          </a:p>
        </p:txBody>
      </p:sp>
      <p:pic>
        <p:nvPicPr>
          <p:cNvPr id="11" name="Picture 10" descr="A map of the Local Workforce Development Areas (LWDA), including Northwest WDA, West Central WDA, Tri County WDA, Allegheny County WDA, City of Pittsburgh WDA, Southwest Corner WDA, Westmoreland/Fayette WDA, Southern Alleghenies WDA, South Central WDA, Lancaster County WDA, Chester County WDA, Delaware County WDA, Philadelphia County WDA, Montomery County WDA, Bucks County WDA, Berks County WDA, Lehigh Valley WDA, Luzerne-Schuylkill Counties WDA, Pocono Counties WDA, Lackawanna County WDA, Northern Tier WDA, Central WDA, and North Central WDA. ">
            <a:extLst>
              <a:ext uri="{FF2B5EF4-FFF2-40B4-BE49-F238E27FC236}">
                <a16:creationId xmlns:a16="http://schemas.microsoft.com/office/drawing/2014/main" id="{834F4512-394E-C288-777B-7EDB67DAB62E}"/>
              </a:ext>
            </a:extLst>
          </p:cNvPr>
          <p:cNvPicPr>
            <a:picLocks noChangeAspect="1"/>
          </p:cNvPicPr>
          <p:nvPr/>
        </p:nvPicPr>
        <p:blipFill>
          <a:blip r:embed="rId3"/>
          <a:stretch>
            <a:fillRect/>
          </a:stretch>
        </p:blipFill>
        <p:spPr>
          <a:xfrm>
            <a:off x="512135" y="946786"/>
            <a:ext cx="11472530" cy="5308822"/>
          </a:xfrm>
          <a:prstGeom prst="rect">
            <a:avLst/>
          </a:prstGeom>
        </p:spPr>
      </p:pic>
      <p:sp>
        <p:nvSpPr>
          <p:cNvPr id="2" name="TextBox 1">
            <a:extLst>
              <a:ext uri="{FF2B5EF4-FFF2-40B4-BE49-F238E27FC236}">
                <a16:creationId xmlns:a16="http://schemas.microsoft.com/office/drawing/2014/main" id="{EDD714D6-73D3-3DD4-5D67-19C7C5C522BB}"/>
              </a:ext>
            </a:extLst>
          </p:cNvPr>
          <p:cNvSpPr txBox="1"/>
          <p:nvPr/>
        </p:nvSpPr>
        <p:spPr>
          <a:xfrm>
            <a:off x="10512787" y="6255608"/>
            <a:ext cx="1039067" cy="276999"/>
          </a:xfrm>
          <a:prstGeom prst="rect">
            <a:avLst/>
          </a:prstGeom>
          <a:noFill/>
        </p:spPr>
        <p:txBody>
          <a:bodyPr wrap="none" rtlCol="0">
            <a:spAutoFit/>
          </a:bodyPr>
          <a:lstStyle/>
          <a:p>
            <a:r>
              <a:rPr lang="en-US" sz="1200" dirty="0"/>
              <a:t>(PWDA, 2024)</a:t>
            </a:r>
          </a:p>
        </p:txBody>
      </p:sp>
    </p:spTree>
    <p:extLst>
      <p:ext uri="{BB962C8B-B14F-4D97-AF65-F5344CB8AC3E}">
        <p14:creationId xmlns:p14="http://schemas.microsoft.com/office/powerpoint/2010/main" val="202348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387D89-A905-9664-B5A2-03EDEFDE2C97}"/>
              </a:ext>
            </a:extLst>
          </p:cNvPr>
          <p:cNvSpPr>
            <a:spLocks noGrp="1"/>
          </p:cNvSpPr>
          <p:nvPr>
            <p:ph type="title"/>
          </p:nvPr>
        </p:nvSpPr>
        <p:spPr/>
        <p:txBody>
          <a:bodyPr/>
          <a:lstStyle/>
          <a:p>
            <a:r>
              <a:rPr lang="en-US" dirty="0"/>
              <a:t>Local Plan Focus Areas for Title II Adult Education Providers</a:t>
            </a:r>
          </a:p>
        </p:txBody>
      </p:sp>
      <p:sp>
        <p:nvSpPr>
          <p:cNvPr id="6" name="Content Placeholder 5">
            <a:extLst>
              <a:ext uri="{FF2B5EF4-FFF2-40B4-BE49-F238E27FC236}">
                <a16:creationId xmlns:a16="http://schemas.microsoft.com/office/drawing/2014/main" id="{5461B519-C0E2-62D2-8D42-7D888736EF3E}"/>
              </a:ext>
            </a:extLst>
          </p:cNvPr>
          <p:cNvSpPr>
            <a:spLocks noGrp="1"/>
          </p:cNvSpPr>
          <p:nvPr>
            <p:ph sz="quarter" idx="10"/>
          </p:nvPr>
        </p:nvSpPr>
        <p:spPr>
          <a:xfrm>
            <a:off x="1030778" y="1361302"/>
            <a:ext cx="10569819" cy="4734697"/>
          </a:xfrm>
        </p:spPr>
        <p:txBody>
          <a:bodyPr/>
          <a:lstStyle/>
          <a:p>
            <a:pPr marL="282575" indent="-282575"/>
            <a:r>
              <a:rPr lang="en-US" sz="3200" dirty="0"/>
              <a:t>Career pathways</a:t>
            </a:r>
          </a:p>
          <a:p>
            <a:pPr marL="282575" indent="-282575"/>
            <a:r>
              <a:rPr lang="en-US" sz="3200" dirty="0"/>
              <a:t>English language acquisition </a:t>
            </a:r>
          </a:p>
          <a:p>
            <a:pPr marL="282575" indent="-282575"/>
            <a:r>
              <a:rPr lang="en-US" sz="3200" dirty="0"/>
              <a:t>Apprenticeship and pre-apprenticeship</a:t>
            </a:r>
          </a:p>
          <a:p>
            <a:pPr marL="282575" indent="-282575"/>
            <a:r>
              <a:rPr lang="en-US" sz="3200" dirty="0"/>
              <a:t>Out-of-school youth (OSY)</a:t>
            </a:r>
          </a:p>
          <a:p>
            <a:pPr marL="282575" indent="-282575"/>
            <a:r>
              <a:rPr lang="en-US" sz="3200" dirty="0"/>
              <a:t>Barrier remediation </a:t>
            </a:r>
          </a:p>
          <a:p>
            <a:pPr marL="282575" indent="-282575"/>
            <a:r>
              <a:rPr lang="en-US" sz="3200" dirty="0"/>
              <a:t>Reentry supports and services</a:t>
            </a:r>
          </a:p>
          <a:p>
            <a:pPr marL="282575" indent="-282575"/>
            <a:r>
              <a:rPr lang="en-US" sz="3200" dirty="0"/>
              <a:t>Employer engagement </a:t>
            </a:r>
          </a:p>
        </p:txBody>
      </p:sp>
    </p:spTree>
    <p:extLst>
      <p:ext uri="{BB962C8B-B14F-4D97-AF65-F5344CB8AC3E}">
        <p14:creationId xmlns:p14="http://schemas.microsoft.com/office/powerpoint/2010/main" val="541137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AAER Theme 2-29-24">
  <a:themeElements>
    <a:clrScheme name="PAAER">
      <a:dk1>
        <a:sysClr val="windowText" lastClr="000000"/>
      </a:dk1>
      <a:lt1>
        <a:sysClr val="window" lastClr="FFFFFF"/>
      </a:lt1>
      <a:dk2>
        <a:srgbClr val="44546A"/>
      </a:dk2>
      <a:lt2>
        <a:srgbClr val="E7E6E6"/>
      </a:lt2>
      <a:accent1>
        <a:srgbClr val="2E6EB7"/>
      </a:accent1>
      <a:accent2>
        <a:srgbClr val="A2CB4F"/>
      </a:accent2>
      <a:accent3>
        <a:srgbClr val="27346F"/>
      </a:accent3>
      <a:accent4>
        <a:srgbClr val="F15F22"/>
      </a:accent4>
      <a:accent5>
        <a:srgbClr val="FBAB18"/>
      </a:accent5>
      <a:accent6>
        <a:srgbClr val="000000"/>
      </a:accent6>
      <a:hlink>
        <a:srgbClr val="0563C1"/>
      </a:hlink>
      <a:folHlink>
        <a:srgbClr val="954F72"/>
      </a:folHlink>
    </a:clrScheme>
    <a:fontScheme name="PAAER Docume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AER Theme 2-29-24" id="{AB76F043-16FA-4580-85AA-72DCF1289633}" vid="{B95618E9-8A1D-4372-9C68-908023BA5804}"/>
    </a:ext>
  </a:extLst>
</a:theme>
</file>

<file path=ppt/theme/theme2.xml><?xml version="1.0" encoding="utf-8"?>
<a:theme xmlns:a="http://schemas.openxmlformats.org/drawingml/2006/main" name="1_PAAER Theme 2-29-24">
  <a:themeElements>
    <a:clrScheme name="PAAER">
      <a:dk1>
        <a:sysClr val="windowText" lastClr="000000"/>
      </a:dk1>
      <a:lt1>
        <a:sysClr val="window" lastClr="FFFFFF"/>
      </a:lt1>
      <a:dk2>
        <a:srgbClr val="44546A"/>
      </a:dk2>
      <a:lt2>
        <a:srgbClr val="E7E6E6"/>
      </a:lt2>
      <a:accent1>
        <a:srgbClr val="2E6EB7"/>
      </a:accent1>
      <a:accent2>
        <a:srgbClr val="A2CB4F"/>
      </a:accent2>
      <a:accent3>
        <a:srgbClr val="27346F"/>
      </a:accent3>
      <a:accent4>
        <a:srgbClr val="F15F22"/>
      </a:accent4>
      <a:accent5>
        <a:srgbClr val="FBAB18"/>
      </a:accent5>
      <a:accent6>
        <a:srgbClr val="000000"/>
      </a:accent6>
      <a:hlink>
        <a:srgbClr val="0563C1"/>
      </a:hlink>
      <a:folHlink>
        <a:srgbClr val="954F72"/>
      </a:folHlink>
    </a:clrScheme>
    <a:fontScheme name="PAAER Documents">
      <a:majorFont>
        <a:latin typeface="Robo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AER Theme 2-29-24" id="{AB76F043-16FA-4580-85AA-72DCF1289633}" vid="{B95618E9-8A1D-4372-9C68-908023BA58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cf48d45-3ddb-4389-a9c1-c115526eb52e}" enabled="0" method="" siteId="{7cf48d45-3ddb-4389-a9c1-c115526eb52e}" removed="1"/>
</clbl:labelList>
</file>

<file path=docProps/app.xml><?xml version="1.0" encoding="utf-8"?>
<Properties xmlns="http://schemas.openxmlformats.org/officeDocument/2006/extended-properties" xmlns:vt="http://schemas.openxmlformats.org/officeDocument/2006/docPropsVTypes">
  <Template>PAAER Theme 3-1-24</Template>
  <TotalTime>5201</TotalTime>
  <Words>2326</Words>
  <Application>Microsoft Office PowerPoint</Application>
  <PresentationFormat>Widescreen</PresentationFormat>
  <Paragraphs>205</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Aptos</vt:lpstr>
      <vt:lpstr>Arial</vt:lpstr>
      <vt:lpstr>Avenir Next LT Pro Light</vt:lpstr>
      <vt:lpstr>Open Sans</vt:lpstr>
      <vt:lpstr>Roboto</vt:lpstr>
      <vt:lpstr>Roboto Black</vt:lpstr>
      <vt:lpstr>Source Sans Pro</vt:lpstr>
      <vt:lpstr>Symbol</vt:lpstr>
      <vt:lpstr>PAAER Theme 2-29-24</vt:lpstr>
      <vt:lpstr>1_PAAER Theme 2-29-24</vt:lpstr>
      <vt:lpstr>Aligning Programming to the PA WIOA Combined State Plan and Local Workforce Development Area Plans</vt:lpstr>
      <vt:lpstr>Objectives</vt:lpstr>
      <vt:lpstr>Workforce Innovation and Opportunity Act (WIOA)</vt:lpstr>
      <vt:lpstr>Purpose of the PA WIOA Combined State Plan</vt:lpstr>
      <vt:lpstr>Broad Goals of the PA Combined State Plan</vt:lpstr>
      <vt:lpstr>Common Barriers </vt:lpstr>
      <vt:lpstr>Measuring Program Outcomes and Success</vt:lpstr>
      <vt:lpstr>Overview of Local Workforce Development Area (LWDA) Plans</vt:lpstr>
      <vt:lpstr>Local Plan Focus Areas for Title II Adult Education Providers</vt:lpstr>
      <vt:lpstr>Program Alignment to Workforce Development Initiatives</vt:lpstr>
      <vt:lpstr>Open Conversation</vt:lpstr>
      <vt:lpstr>Call to Action </vt:lpstr>
      <vt:lpstr>Contact Information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Entrepreneurship Opportunities for Adult Learners</dc:title>
  <dc:creator>Klinger, Chrissie</dc:creator>
  <cp:lastModifiedBy>Matt Manfred</cp:lastModifiedBy>
  <cp:revision>25</cp:revision>
  <cp:lastPrinted>2024-05-08T17:26:36Z</cp:lastPrinted>
  <dcterms:created xsi:type="dcterms:W3CDTF">2024-03-05T14:16:48Z</dcterms:created>
  <dcterms:modified xsi:type="dcterms:W3CDTF">2024-11-20T00:00:26Z</dcterms:modified>
</cp:coreProperties>
</file>